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6" r:id="rId9"/>
    <p:sldId id="267" r:id="rId10"/>
    <p:sldId id="270" r:id="rId11"/>
    <p:sldId id="291" r:id="rId12"/>
    <p:sldId id="272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1" autoAdjust="0"/>
    <p:restoredTop sz="94335" autoAdjust="0"/>
  </p:normalViewPr>
  <p:slideViewPr>
    <p:cSldViewPr>
      <p:cViewPr varScale="1">
        <p:scale>
          <a:sx n="81" d="100"/>
          <a:sy n="81" d="100"/>
        </p:scale>
        <p:origin x="179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4AEDCF82-1FD9-4439-BADA-D393A41E44A5}"/>
    <pc:docChg chg="custSel delSld modSld">
      <pc:chgData name="Damian Radzik" userId="9b6437a5cc3fe03b" providerId="LiveId" clId="{4AEDCF82-1FD9-4439-BADA-D393A41E44A5}" dt="2019-09-30T05:25:20.355" v="8" actId="2696"/>
      <pc:docMkLst>
        <pc:docMk/>
      </pc:docMkLst>
      <pc:sldChg chg="modSp">
        <pc:chgData name="Damian Radzik" userId="9b6437a5cc3fe03b" providerId="LiveId" clId="{4AEDCF82-1FD9-4439-BADA-D393A41E44A5}" dt="2019-09-30T05:24:39.135" v="3" actId="1076"/>
        <pc:sldMkLst>
          <pc:docMk/>
          <pc:sldMk cId="0" sldId="256"/>
        </pc:sldMkLst>
        <pc:spChg chg="mod">
          <ac:chgData name="Damian Radzik" userId="9b6437a5cc3fe03b" providerId="LiveId" clId="{4AEDCF82-1FD9-4439-BADA-D393A41E44A5}" dt="2019-09-30T05:24:39.135" v="3" actId="1076"/>
          <ac:spMkLst>
            <pc:docMk/>
            <pc:sldMk cId="0" sldId="256"/>
            <ac:spMk id="2050" creationId="{00000000-0000-0000-0000-000000000000}"/>
          </ac:spMkLst>
        </pc:spChg>
      </pc:sldChg>
      <pc:sldChg chg="modSp">
        <pc:chgData name="Damian Radzik" userId="9b6437a5cc3fe03b" providerId="LiveId" clId="{4AEDCF82-1FD9-4439-BADA-D393A41E44A5}" dt="2019-09-30T05:24:31.355" v="0" actId="27636"/>
        <pc:sldMkLst>
          <pc:docMk/>
          <pc:sldMk cId="0" sldId="257"/>
        </pc:sldMkLst>
        <pc:spChg chg="mod">
          <ac:chgData name="Damian Radzik" userId="9b6437a5cc3fe03b" providerId="LiveId" clId="{4AEDCF82-1FD9-4439-BADA-D393A41E44A5}" dt="2019-09-30T05:24:31.355" v="0" actId="27636"/>
          <ac:spMkLst>
            <pc:docMk/>
            <pc:sldMk cId="0" sldId="257"/>
            <ac:spMk id="3075" creationId="{00000000-0000-0000-0000-000000000000}"/>
          </ac:spMkLst>
        </pc:spChg>
      </pc:sldChg>
      <pc:sldChg chg="modSp">
        <pc:chgData name="Damian Radzik" userId="9b6437a5cc3fe03b" providerId="LiveId" clId="{4AEDCF82-1FD9-4439-BADA-D393A41E44A5}" dt="2019-09-30T05:24:52.446" v="7" actId="20577"/>
        <pc:sldMkLst>
          <pc:docMk/>
          <pc:sldMk cId="0" sldId="259"/>
        </pc:sldMkLst>
        <pc:spChg chg="mod">
          <ac:chgData name="Damian Radzik" userId="9b6437a5cc3fe03b" providerId="LiveId" clId="{4AEDCF82-1FD9-4439-BADA-D393A41E44A5}" dt="2019-09-30T05:24:52.446" v="7" actId="20577"/>
          <ac:spMkLst>
            <pc:docMk/>
            <pc:sldMk cId="0" sldId="259"/>
            <ac:spMk id="5122" creationId="{00000000-0000-0000-0000-000000000000}"/>
          </ac:spMkLst>
        </pc:spChg>
      </pc:sldChg>
      <pc:sldChg chg="modSp">
        <pc:chgData name="Damian Radzik" userId="9b6437a5cc3fe03b" providerId="LiveId" clId="{4AEDCF82-1FD9-4439-BADA-D393A41E44A5}" dt="2019-09-30T05:24:31.372" v="2" actId="27636"/>
        <pc:sldMkLst>
          <pc:docMk/>
          <pc:sldMk cId="0" sldId="272"/>
        </pc:sldMkLst>
        <pc:spChg chg="mod">
          <ac:chgData name="Damian Radzik" userId="9b6437a5cc3fe03b" providerId="LiveId" clId="{4AEDCF82-1FD9-4439-BADA-D393A41E44A5}" dt="2019-09-30T05:24:31.372" v="2" actId="27636"/>
          <ac:spMkLst>
            <pc:docMk/>
            <pc:sldMk cId="0" sldId="272"/>
            <ac:spMk id="18434" creationId="{00000000-0000-0000-0000-000000000000}"/>
          </ac:spMkLst>
        </pc:spChg>
      </pc:sldChg>
      <pc:sldChg chg="del">
        <pc:chgData name="Damian Radzik" userId="9b6437a5cc3fe03b" providerId="LiveId" clId="{4AEDCF82-1FD9-4439-BADA-D393A41E44A5}" dt="2019-09-30T05:25:20.355" v="8" actId="2696"/>
        <pc:sldMkLst>
          <pc:docMk/>
          <pc:sldMk cId="0" sldId="273"/>
        </pc:sldMkLst>
      </pc:sldChg>
      <pc:sldChg chg="modSp">
        <pc:chgData name="Damian Radzik" userId="9b6437a5cc3fe03b" providerId="LiveId" clId="{4AEDCF82-1FD9-4439-BADA-D393A41E44A5}" dt="2019-09-30T05:24:31.369" v="1" actId="27636"/>
        <pc:sldMkLst>
          <pc:docMk/>
          <pc:sldMk cId="0" sldId="291"/>
        </pc:sldMkLst>
        <pc:spChg chg="mod">
          <ac:chgData name="Damian Radzik" userId="9b6437a5cc3fe03b" providerId="LiveId" clId="{4AEDCF82-1FD9-4439-BADA-D393A41E44A5}" dt="2019-09-30T05:24:31.369" v="1" actId="27636"/>
          <ac:spMkLst>
            <pc:docMk/>
            <pc:sldMk cId="0" sldId="291"/>
            <ac:spMk id="37890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BD7-3120-4E2F-B2DF-71F1B85D5606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23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BFC-D949-40A3-B41A-0308ECBB043B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0291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D4D4-DB33-4829-B25F-F7DC86AB3B0A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07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4708-7C59-4898-8B6E-21A57CE35699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9913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D528-94CA-4766-92A1-E7D2B04EAECF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93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B2197-802D-48D0-8CCD-9BA659908D21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2901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C3280-79A6-4C46-87A1-C3C9CDBABDBB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63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68B2F-5BBE-4CFC-B9AA-E70AA6E06E87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604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45B5-96F5-460F-ACD1-04E4CC5BCC47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63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CFE-CE49-4CA2-B43D-C45C6CBECE80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918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alt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6823-8150-490C-9DFC-183E679C6895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18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 alt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 alt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062C3CD-3412-4B11-8143-EBF381742B5A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64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5067300"/>
            <a:ext cx="7772400" cy="1143000"/>
          </a:xfrm>
        </p:spPr>
        <p:txBody>
          <a:bodyPr anchor="ctr"/>
          <a:lstStyle/>
          <a:p>
            <a:r>
              <a:rPr lang="pl-PL" altLang="pl-PL" sz="4400" dirty="0"/>
              <a:t>Pamięci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l-PL" altLang="pl-PL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7772400" cy="1143000"/>
          </a:xfrm>
        </p:spPr>
        <p:txBody>
          <a:bodyPr/>
          <a:lstStyle/>
          <a:p>
            <a:r>
              <a:rPr lang="pl-PL" altLang="pl-PL" dirty="0"/>
              <a:t>Flash: NOR i NAND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51520" y="2204864"/>
            <a:ext cx="8382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800" b="1" dirty="0"/>
              <a:t>Cechy struktury NOR: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Swobodny odczyt, ale wolny zapis i kasowanie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Preferowane jako pamięci o dostępie swobodnym (BIOS, ROM procesora)</a:t>
            </a:r>
          </a:p>
          <a:p>
            <a:pPr>
              <a:spcBef>
                <a:spcPct val="50000"/>
              </a:spcBef>
            </a:pPr>
            <a:r>
              <a:rPr lang="pl-PL" altLang="pl-PL" sz="1800" b="1" dirty="0"/>
              <a:t>Cechy struktury NAND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Preferowany odczyt całego bloku danych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Tańsze w produkcji od NOR (zajmują mniej powierzchni krzemu)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Szybszy zapis i kasowanie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Liczba </a:t>
            </a:r>
            <a:r>
              <a:rPr lang="pl-PL" altLang="pl-PL" sz="1800" dirty="0" err="1"/>
              <a:t>kasowań</a:t>
            </a:r>
            <a:r>
              <a:rPr lang="pl-PL" altLang="pl-PL" sz="1800" dirty="0"/>
              <a:t> około 10 razy większa niż w przypadku NOR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800" dirty="0"/>
              <a:t>Preferowany dla pamięci masowych (pendrive, karty CF/SD, SSD- Solid </a:t>
            </a:r>
            <a:r>
              <a:rPr lang="pl-PL" altLang="pl-PL" sz="1800" dirty="0" err="1"/>
              <a:t>State</a:t>
            </a:r>
            <a:r>
              <a:rPr lang="pl-PL" altLang="pl-PL" sz="1800" dirty="0"/>
              <a:t> Drive)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23528" y="990087"/>
            <a:ext cx="7772400" cy="685800"/>
          </a:xfrm>
        </p:spPr>
        <p:txBody>
          <a:bodyPr>
            <a:normAutofit/>
          </a:bodyPr>
          <a:lstStyle/>
          <a:p>
            <a:r>
              <a:rPr lang="pl-PL" altLang="pl-PL" sz="3600" dirty="0"/>
              <a:t>Pamięci Flash a Interface szeregowy:</a:t>
            </a:r>
            <a:endParaRPr lang="en-GB" altLang="pl-PL" sz="3600" dirty="0"/>
          </a:p>
        </p:txBody>
      </p:sp>
      <p:sp>
        <p:nvSpPr>
          <p:cNvPr id="37891" name="Text Box 2051"/>
          <p:cNvSpPr txBox="1">
            <a:spLocks noChangeArrowheads="1"/>
          </p:cNvSpPr>
          <p:nvPr/>
        </p:nvSpPr>
        <p:spPr bwMode="auto">
          <a:xfrm>
            <a:off x="323528" y="2180430"/>
            <a:ext cx="8001000" cy="502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/>
              <a:t>I</a:t>
            </a:r>
            <a:r>
              <a:rPr lang="pl-PL" altLang="pl-PL" baseline="30000"/>
              <a:t>2</a:t>
            </a:r>
            <a:r>
              <a:rPr lang="pl-PL" altLang="pl-PL"/>
              <a:t>C (Inter Integrated Circuit) – 2 przewody (100, 400kHz, 3.4MHz)  (Philips)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/>
              <a:t>SPI (Serial Peripherial Interface) – 3 przewody (1-50MHz) (Motorola)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endParaRPr lang="pl-PL" altLang="pl-PL"/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/>
              <a:t>Microwire – 3 przewody (1-3MHz) (National Semiconductor)</a:t>
            </a:r>
            <a:endParaRPr lang="en-GB" alt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>
            <a:normAutofit/>
          </a:bodyPr>
          <a:lstStyle/>
          <a:p>
            <a:r>
              <a:rPr lang="pl-PL" altLang="pl-PL" sz="3600"/>
              <a:t>Przykład pamięci Flash: </a:t>
            </a:r>
            <a:r>
              <a:rPr lang="pl-PL" altLang="pl-PL" sz="3600">
                <a:latin typeface="Helvetica-Bold" charset="0"/>
              </a:rPr>
              <a:t>AT49BV322A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610600" cy="625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Single Voltage Read/Write Operation: 2.65V to 3.6V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Access Time – 70 ns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Sector Erase Architecture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Sixty-three 32K Word (64K Bytes) Sectors with Individual Write Lockout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Eight 4K Word (8K Bytes) Sectors with Individual Write Lockout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Fast Word Program Time – 12 µs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Fast Sector Erase Time – 300 ms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Suspend/Resume Feature for Erase and Program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Supports Reading and Programming from Any Sector by Suspending Erase of a Different Sector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Supports Reading Any Byte/Word in the Non-suspending Sectors by SuspendingProgramming of Any Other Byte/Word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Low-power Operation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12 mA Active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-Bold" charset="0"/>
              </a:rPr>
              <a:t>– 13 µA Standby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Data Polling, Toggle Bit, Ready/Busy for End of Program Detection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VPP Pin for Write Protection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RESET Input for Device Initialization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Sector Lockdown Support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128-bit Protection Register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Minimum 100,000 Erase Cycles</a:t>
            </a:r>
          </a:p>
          <a:p>
            <a:pPr>
              <a:spcBef>
                <a:spcPct val="50000"/>
              </a:spcBef>
            </a:pPr>
            <a:r>
              <a:rPr lang="pl-PL" altLang="pl-PL" sz="1300">
                <a:latin typeface="Helvetica" panose="020B0604020202020204" pitchFamily="34" charset="0"/>
              </a:rPr>
              <a:t>• </a:t>
            </a:r>
            <a:r>
              <a:rPr lang="pl-PL" altLang="pl-PL" sz="1300">
                <a:latin typeface="Helvetica-Bold" charset="0"/>
              </a:rPr>
              <a:t>Common Flash Interface (CFI)</a:t>
            </a:r>
            <a:endParaRPr lang="pl-PL" altLang="pl-PL" sz="1300">
              <a:latin typeface="Helvetica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pl-PL" altLang="pl-PL" sz="13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09600" y="685800"/>
            <a:ext cx="80010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FFFF66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762000"/>
          </a:xfrm>
        </p:spPr>
        <p:txBody>
          <a:bodyPr/>
          <a:lstStyle/>
          <a:p>
            <a:r>
              <a:rPr lang="pl-PL" altLang="pl-PL" dirty="0"/>
              <a:t>Pamięci</a:t>
            </a:r>
            <a:endParaRPr lang="en-GB" altLang="pl-PL" dirty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19100" y="2276872"/>
            <a:ext cx="8305800" cy="445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400" dirty="0"/>
              <a:t>ROM (Read </a:t>
            </a:r>
            <a:r>
              <a:rPr lang="pl-PL" altLang="pl-PL" sz="1400" dirty="0" err="1"/>
              <a:t>Only</a:t>
            </a:r>
            <a:r>
              <a:rPr lang="pl-PL" altLang="pl-PL" sz="1400" dirty="0"/>
              <a:t> Memory)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sz="1400" dirty="0"/>
              <a:t>RAM (</a:t>
            </a:r>
            <a:r>
              <a:rPr lang="pl-PL" altLang="pl-PL" sz="1400" dirty="0" err="1"/>
              <a:t>Random</a:t>
            </a:r>
            <a:r>
              <a:rPr lang="pl-PL" altLang="pl-PL" sz="1400" dirty="0"/>
              <a:t> Access Memory)</a:t>
            </a:r>
          </a:p>
          <a:p>
            <a:pPr>
              <a:spcBef>
                <a:spcPct val="50000"/>
              </a:spcBef>
            </a:pPr>
            <a:r>
              <a:rPr lang="pl-PL" altLang="pl-PL" sz="1400" dirty="0"/>
              <a:t>	Statyczne (SRAM)</a:t>
            </a:r>
          </a:p>
          <a:p>
            <a:pPr lvl="4">
              <a:spcBef>
                <a:spcPct val="50000"/>
              </a:spcBef>
              <a:buFontTx/>
              <a:buChar char="-"/>
            </a:pPr>
            <a:r>
              <a:rPr lang="pl-PL" altLang="pl-PL" sz="1400" dirty="0"/>
              <a:t>Asynchroniczne</a:t>
            </a:r>
          </a:p>
          <a:p>
            <a:pPr lvl="4">
              <a:spcBef>
                <a:spcPct val="50000"/>
              </a:spcBef>
              <a:buFontTx/>
              <a:buChar char="-"/>
            </a:pPr>
            <a:r>
              <a:rPr lang="pl-PL" altLang="pl-PL" sz="1400" dirty="0"/>
              <a:t>Synchroniczne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Dynamiczne (DRAM)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-Asynchroniczne (historia)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- Synchroniczne SDRAM, DDR, DDR2, DDR3, RAM-BUS (RDRAM), XDR-DRAM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Specjalizowane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FIFO (First-In First-Out)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LIFO (</a:t>
            </a:r>
            <a:r>
              <a:rPr lang="pl-PL" altLang="pl-PL" sz="1400" dirty="0" err="1"/>
              <a:t>Last</a:t>
            </a:r>
            <a:r>
              <a:rPr lang="pl-PL" altLang="pl-PL" sz="1400" dirty="0"/>
              <a:t>-In First-Out – stos)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CAM (Content-</a:t>
            </a:r>
            <a:r>
              <a:rPr lang="pl-PL" altLang="pl-PL" sz="1400" dirty="0" err="1"/>
              <a:t>Addressable</a:t>
            </a:r>
            <a:r>
              <a:rPr lang="pl-PL" altLang="pl-PL" sz="1400" dirty="0"/>
              <a:t> Memory)</a:t>
            </a:r>
          </a:p>
          <a:p>
            <a:pPr lvl="1">
              <a:spcBef>
                <a:spcPct val="50000"/>
              </a:spcBef>
            </a:pPr>
            <a:r>
              <a:rPr lang="pl-PL" altLang="pl-PL" sz="1400" dirty="0"/>
              <a:t>		LUT (</a:t>
            </a:r>
            <a:r>
              <a:rPr lang="pl-PL" altLang="pl-PL" sz="1400" dirty="0" err="1"/>
              <a:t>Look-Up</a:t>
            </a:r>
            <a:r>
              <a:rPr lang="pl-PL" altLang="pl-PL" sz="1400" dirty="0"/>
              <a:t> </a:t>
            </a:r>
            <a:r>
              <a:rPr lang="pl-PL" altLang="pl-PL" sz="1400" dirty="0" err="1"/>
              <a:t>Table</a:t>
            </a:r>
            <a:r>
              <a:rPr lang="pl-PL" altLang="pl-PL" sz="1400" dirty="0"/>
              <a:t>) (pamięć ROM/RAM)</a:t>
            </a:r>
          </a:p>
          <a:p>
            <a:pPr lvl="1">
              <a:spcBef>
                <a:spcPct val="50000"/>
              </a:spcBef>
            </a:pPr>
            <a:endParaRPr lang="en-GB" altLang="pl-PL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/>
              <a:t>Pamięci - klasyfikacja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49286" y="2276872"/>
            <a:ext cx="7772400" cy="3581400"/>
          </a:xfrm>
        </p:spPr>
        <p:txBody>
          <a:bodyPr>
            <a:normAutofit/>
          </a:bodyPr>
          <a:lstStyle/>
          <a:p>
            <a:pPr marL="609600" indent="-609600"/>
            <a:r>
              <a:rPr lang="pl-PL" altLang="pl-PL" sz="2400" dirty="0"/>
              <a:t>ROM (Read </a:t>
            </a:r>
            <a:r>
              <a:rPr lang="pl-PL" altLang="pl-PL" sz="2400" dirty="0" err="1"/>
              <a:t>Only</a:t>
            </a:r>
            <a:r>
              <a:rPr lang="pl-PL" altLang="pl-PL" sz="2400" dirty="0"/>
              <a:t> Memory) - nieulotne (non-</a:t>
            </a:r>
            <a:r>
              <a:rPr lang="pl-PL" altLang="pl-PL" sz="2400" dirty="0" err="1"/>
              <a:t>volatile</a:t>
            </a:r>
            <a:r>
              <a:rPr lang="pl-PL" altLang="pl-PL" sz="2400" dirty="0"/>
              <a:t>)</a:t>
            </a:r>
          </a:p>
          <a:p>
            <a:pPr marL="990600" lvl="1" indent="-533400"/>
            <a:r>
              <a:rPr lang="pl-PL" altLang="pl-PL" sz="2000" dirty="0"/>
              <a:t>ROM (programowany podczas produkcji układu scalonego)</a:t>
            </a:r>
          </a:p>
          <a:p>
            <a:pPr marL="990600" lvl="1" indent="-533400"/>
            <a:r>
              <a:rPr lang="pl-PL" altLang="pl-PL" sz="2000" dirty="0"/>
              <a:t>PROM (programowane jednorazowo u użytkownika)</a:t>
            </a:r>
          </a:p>
          <a:p>
            <a:pPr marL="990600" lvl="1" indent="-533400"/>
            <a:r>
              <a:rPr lang="pl-PL" altLang="pl-PL" sz="2000" dirty="0"/>
              <a:t>EPROM (</a:t>
            </a:r>
            <a:r>
              <a:rPr lang="pl-PL" altLang="pl-PL" sz="2000" dirty="0" err="1"/>
              <a:t>Erasable</a:t>
            </a:r>
            <a:r>
              <a:rPr lang="pl-PL" altLang="pl-PL" sz="2000" dirty="0"/>
              <a:t> PROM – możliwa ale uciążliwa wielokrotna programowalność</a:t>
            </a:r>
          </a:p>
          <a:p>
            <a:pPr marL="990600" lvl="1" indent="-533400"/>
            <a:r>
              <a:rPr lang="pl-PL" altLang="pl-PL" sz="2000" dirty="0"/>
              <a:t>EEPROM (</a:t>
            </a:r>
            <a:r>
              <a:rPr lang="pl-PL" altLang="pl-PL" sz="2000" dirty="0" err="1"/>
              <a:t>Electrically</a:t>
            </a:r>
            <a:r>
              <a:rPr lang="pl-PL" altLang="pl-PL" sz="2000" dirty="0"/>
              <a:t> </a:t>
            </a:r>
            <a:r>
              <a:rPr lang="pl-PL" altLang="pl-PL" sz="2000" dirty="0" err="1"/>
              <a:t>Erasable</a:t>
            </a:r>
            <a:r>
              <a:rPr lang="pl-PL" altLang="pl-PL" sz="2000" dirty="0"/>
              <a:t> and </a:t>
            </a:r>
            <a:r>
              <a:rPr lang="pl-PL" altLang="pl-PL" sz="2000" dirty="0" err="1"/>
              <a:t>Programmable</a:t>
            </a:r>
            <a:r>
              <a:rPr lang="pl-PL" altLang="pl-PL" sz="2000" dirty="0"/>
              <a:t> ROM)</a:t>
            </a:r>
          </a:p>
          <a:p>
            <a:pPr marL="990600" lvl="1" indent="-533400"/>
            <a:r>
              <a:rPr lang="pl-PL" altLang="pl-PL" sz="2000" dirty="0"/>
              <a:t>Flash (błysk-</a:t>
            </a:r>
            <a:r>
              <a:rPr lang="pl-PL" altLang="pl-PL" sz="2000" dirty="0" err="1"/>
              <a:t>awiczne</a:t>
            </a:r>
            <a:r>
              <a:rPr lang="pl-PL" altLang="pl-PL" sz="2000" dirty="0"/>
              <a:t> EEPROM)</a:t>
            </a:r>
          </a:p>
          <a:p>
            <a:pPr marL="609600" indent="-609600"/>
            <a:r>
              <a:rPr lang="pl-PL" altLang="pl-PL" sz="2400" dirty="0"/>
              <a:t>RAM (</a:t>
            </a:r>
            <a:r>
              <a:rPr lang="pl-PL" altLang="pl-PL" sz="2400" dirty="0" err="1"/>
              <a:t>Random</a:t>
            </a:r>
            <a:r>
              <a:rPr lang="pl-PL" altLang="pl-PL" sz="2400" dirty="0"/>
              <a:t> Access Memory)</a:t>
            </a:r>
          </a:p>
          <a:p>
            <a:pPr marL="609600" indent="-609600"/>
            <a:r>
              <a:rPr lang="pl-PL" altLang="pl-PL" sz="2400" dirty="0"/>
              <a:t>Pamięci specjalizowane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1087" y="609600"/>
            <a:ext cx="7772400" cy="1143000"/>
          </a:xfrm>
        </p:spPr>
        <p:txBody>
          <a:bodyPr/>
          <a:lstStyle/>
          <a:p>
            <a:r>
              <a:rPr lang="pl-PL" altLang="pl-PL" dirty="0"/>
              <a:t>Pamięci ROM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11087" y="2276872"/>
            <a:ext cx="8382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dirty="0"/>
              <a:t>Pamięci ROM powstają bezpośrednio w procesie produkcji układu scalonego dlatego mają następujące cechy: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dirty="0"/>
              <a:t>Stan pamięci określony na poziomie produkcji układu scalonego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dirty="0"/>
              <a:t>Brak możliwości zmiany zawartości pamięci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dirty="0"/>
              <a:t>Tanie w produkcji ale wymagają dużych nakładów (wykonania w milionach sztuk – drogie przy małej liczbie sztuk)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l-PL" altLang="pl-PL" dirty="0"/>
              <a:t>Długi okres produkcji – kilkanaście tygodni.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92696"/>
            <a:ext cx="8534400" cy="1143000"/>
          </a:xfrm>
        </p:spPr>
        <p:txBody>
          <a:bodyPr/>
          <a:lstStyle/>
          <a:p>
            <a:r>
              <a:rPr lang="pl-PL" altLang="pl-PL" dirty="0"/>
              <a:t>    Schemat pojedynczej komórki ROM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771650" y="1423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633480"/>
              </p:ext>
            </p:extLst>
          </p:nvPr>
        </p:nvGraphicFramePr>
        <p:xfrm>
          <a:off x="1785849" y="2060848"/>
          <a:ext cx="5597525" cy="400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Obraz" r:id="rId3" imgW="5596920" imgH="4006080" progId="Word.Picture.8">
                  <p:embed/>
                </p:oleObj>
              </mc:Choice>
              <mc:Fallback>
                <p:oleObj name="Obraz" r:id="rId3" imgW="5596920" imgH="4006080" progId="Word.Picture.8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849" y="2060848"/>
                        <a:ext cx="5597525" cy="4006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/>
              <a:t>Pamięci PROM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33400" y="2133600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dirty="0" err="1"/>
              <a:t>Programmable</a:t>
            </a:r>
            <a:r>
              <a:rPr lang="pl-PL" altLang="pl-PL" dirty="0"/>
              <a:t> Read </a:t>
            </a:r>
            <a:r>
              <a:rPr lang="pl-PL" altLang="pl-PL" dirty="0" err="1"/>
              <a:t>Only</a:t>
            </a:r>
            <a:r>
              <a:rPr lang="pl-PL" altLang="pl-PL" dirty="0"/>
              <a:t> Memory: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Programowanie pamięci wykonywane jest przez użytkownika w specjalnym urządzeniu programującym. 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Programowanie następuje poprzez przepalenie tzw. bezpieczników (ang. </a:t>
            </a:r>
            <a:r>
              <a:rPr lang="pl-PL" altLang="pl-PL" dirty="0" err="1"/>
              <a:t>fuse</a:t>
            </a:r>
            <a:r>
              <a:rPr lang="pl-PL" altLang="pl-PL" dirty="0"/>
              <a:t>) i jest nieodwracalne.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836712"/>
            <a:ext cx="7772400" cy="762000"/>
          </a:xfrm>
        </p:spPr>
        <p:txBody>
          <a:bodyPr/>
          <a:lstStyle/>
          <a:p>
            <a:r>
              <a:rPr lang="pl-PL" altLang="pl-PL" dirty="0"/>
              <a:t>Pamięci EPROM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95300" y="2132856"/>
            <a:ext cx="8153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dirty="0" err="1"/>
              <a:t>Erasable</a:t>
            </a:r>
            <a:r>
              <a:rPr lang="pl-PL" altLang="pl-PL" dirty="0"/>
              <a:t> </a:t>
            </a:r>
            <a:r>
              <a:rPr lang="pl-PL" altLang="pl-PL" dirty="0" err="1"/>
              <a:t>Programmable</a:t>
            </a:r>
            <a:r>
              <a:rPr lang="pl-PL" altLang="pl-PL" dirty="0"/>
              <a:t> ROM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Kasowanie pamięci wymaga użycie promieni UV i specjalnego okienka kwarcowego – co zdecydowanie zwiększa koszt produkcji. Czas kasowania to około 30min.</a:t>
            </a:r>
          </a:p>
          <a:p>
            <a:pPr>
              <a:spcBef>
                <a:spcPct val="50000"/>
              </a:spcBef>
            </a:pPr>
            <a:endParaRPr lang="pl-PL" altLang="pl-PL" dirty="0"/>
          </a:p>
        </p:txBody>
      </p:sp>
      <p:pic>
        <p:nvPicPr>
          <p:cNvPr id="8196" name="Picture 4" descr="C:\ern\zaj_student\800px-Epr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690938"/>
            <a:ext cx="4876800" cy="254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4704"/>
            <a:ext cx="7772400" cy="1143000"/>
          </a:xfrm>
        </p:spPr>
        <p:txBody>
          <a:bodyPr/>
          <a:lstStyle/>
          <a:p>
            <a:r>
              <a:rPr lang="pl-PL" altLang="pl-PL" dirty="0"/>
              <a:t>Pamięci EEPROM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81000" y="2420888"/>
            <a:ext cx="8382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b="1" dirty="0" err="1"/>
              <a:t>E</a:t>
            </a:r>
            <a:r>
              <a:rPr lang="pl-PL" altLang="pl-PL" dirty="0" err="1"/>
              <a:t>lectrically</a:t>
            </a:r>
            <a:r>
              <a:rPr lang="pl-PL" altLang="pl-PL" dirty="0"/>
              <a:t> </a:t>
            </a:r>
            <a:r>
              <a:rPr lang="pl-PL" altLang="pl-PL" b="1" dirty="0" err="1"/>
              <a:t>E</a:t>
            </a:r>
            <a:r>
              <a:rPr lang="pl-PL" altLang="pl-PL" dirty="0" err="1"/>
              <a:t>rasable</a:t>
            </a:r>
            <a:r>
              <a:rPr lang="pl-PL" altLang="pl-PL" dirty="0"/>
              <a:t> </a:t>
            </a:r>
            <a:r>
              <a:rPr lang="pl-PL" altLang="pl-PL" b="1" dirty="0" err="1"/>
              <a:t>P</a:t>
            </a:r>
            <a:r>
              <a:rPr lang="pl-PL" altLang="pl-PL" dirty="0" err="1"/>
              <a:t>rogrammable</a:t>
            </a:r>
            <a:r>
              <a:rPr lang="pl-PL" altLang="pl-PL" dirty="0"/>
              <a:t> </a:t>
            </a:r>
            <a:r>
              <a:rPr lang="pl-PL" altLang="pl-PL" b="1" dirty="0"/>
              <a:t>R</a:t>
            </a:r>
            <a:r>
              <a:rPr lang="pl-PL" altLang="pl-PL" dirty="0"/>
              <a:t>ead-</a:t>
            </a:r>
            <a:r>
              <a:rPr lang="pl-PL" altLang="pl-PL" b="1" dirty="0" err="1"/>
              <a:t>O</a:t>
            </a:r>
            <a:r>
              <a:rPr lang="pl-PL" altLang="pl-PL" dirty="0" err="1"/>
              <a:t>nly</a:t>
            </a:r>
            <a:r>
              <a:rPr lang="pl-PL" altLang="pl-PL" dirty="0"/>
              <a:t> 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Możliwość elektrycznego wielokrotnego kasowania pamięci.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Łatwość kasowania, nie potrzeba użycia promieni UV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Kasowanie całej pamięci lub pojedynczego sektora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Liczba </a:t>
            </a:r>
            <a:r>
              <a:rPr lang="pl-PL" altLang="pl-PL" dirty="0" err="1"/>
              <a:t>kasowań</a:t>
            </a:r>
            <a:r>
              <a:rPr lang="pl-PL" altLang="pl-PL" dirty="0"/>
              <a:t> około 10 000 - 100 000 razy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92696"/>
            <a:ext cx="8839200" cy="1143000"/>
          </a:xfrm>
        </p:spPr>
        <p:txBody>
          <a:bodyPr/>
          <a:lstStyle/>
          <a:p>
            <a:r>
              <a:rPr lang="pl-PL" altLang="pl-PL" dirty="0"/>
              <a:t>Programowanie i kasowanie EEPROM</a:t>
            </a:r>
          </a:p>
        </p:txBody>
      </p:sp>
      <p:pic>
        <p:nvPicPr>
          <p:cNvPr id="12291" name="Picture 3" descr="C:\ern\zaj_student\eeprom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04" y="2420888"/>
            <a:ext cx="7467600" cy="389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143000"/>
          </a:xfrm>
        </p:spPr>
        <p:txBody>
          <a:bodyPr/>
          <a:lstStyle/>
          <a:p>
            <a:r>
              <a:rPr lang="pl-PL" altLang="pl-PL" dirty="0"/>
              <a:t>Pamięć EEPROM Flash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39552" y="2348880"/>
            <a:ext cx="82296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dirty="0"/>
              <a:t>Struktura działania podobna do EEPROM.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Bardzo szybki proces kasowania (rzędu 1ms) w porównaniu z pamięcią EEPROM (rzędu 15min.).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Szybkość pracy pamięci Flash polega głównie na kasowaniu całego bloku na raz a nie jak to ma miejsce w pamięci EEPROM pojedynczych bajtów.</a:t>
            </a:r>
          </a:p>
          <a:p>
            <a:pPr>
              <a:spcBef>
                <a:spcPct val="50000"/>
              </a:spcBef>
            </a:pPr>
            <a:r>
              <a:rPr lang="pl-PL" altLang="pl-PL" dirty="0"/>
              <a:t>Potrzebny tylko 1 tranzystor na 1 bit pamięci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1346</TotalTime>
  <Words>592</Words>
  <Application>Microsoft Office PowerPoint</Application>
  <PresentationFormat>Pokaz na ekranie (4:3)</PresentationFormat>
  <Paragraphs>90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1" baseType="lpstr">
      <vt:lpstr>Arial</vt:lpstr>
      <vt:lpstr>Helvetica</vt:lpstr>
      <vt:lpstr>Helvetica-Bold</vt:lpstr>
      <vt:lpstr>Tw Cen MT</vt:lpstr>
      <vt:lpstr>Tw Cen MT Condensed</vt:lpstr>
      <vt:lpstr>Wingdings 3</vt:lpstr>
      <vt:lpstr>Integralny</vt:lpstr>
      <vt:lpstr>Obraz</vt:lpstr>
      <vt:lpstr>Pamięci</vt:lpstr>
      <vt:lpstr>Pamięci - klasyfikacja</vt:lpstr>
      <vt:lpstr>Pamięci ROM</vt:lpstr>
      <vt:lpstr>    Schemat pojedynczej komórki ROM</vt:lpstr>
      <vt:lpstr>Pamięci PROM</vt:lpstr>
      <vt:lpstr>Pamięci EPROM</vt:lpstr>
      <vt:lpstr>Pamięci EEPROM</vt:lpstr>
      <vt:lpstr>Programowanie i kasowanie EEPROM</vt:lpstr>
      <vt:lpstr>Pamięć EEPROM Flash</vt:lpstr>
      <vt:lpstr>Flash: NOR i NAND</vt:lpstr>
      <vt:lpstr>Pamięci Flash a Interface szeregowy:</vt:lpstr>
      <vt:lpstr>Przykład pamięci Flash: AT49BV322A</vt:lpstr>
      <vt:lpstr>Pamięci</vt:lpstr>
    </vt:vector>
  </TitlesOfParts>
  <Company>AAA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Pamięci</dc:title>
  <dc:creator>Ern</dc:creator>
  <cp:lastModifiedBy>Damian Radzik</cp:lastModifiedBy>
  <cp:revision>34</cp:revision>
  <dcterms:created xsi:type="dcterms:W3CDTF">2008-04-24T13:47:01Z</dcterms:created>
  <dcterms:modified xsi:type="dcterms:W3CDTF">2019-09-30T05:45:10Z</dcterms:modified>
</cp:coreProperties>
</file>