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890B68-5743-45F7-8D09-B846E3EE0B61}" v="19" dt="2019-03-01T11:20:40.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CF890B68-5743-45F7-8D09-B846E3EE0B61}"/>
    <pc:docChg chg="modSld">
      <pc:chgData name="Damian Radzik" userId="9b6437a5cc3fe03b" providerId="LiveId" clId="{CF890B68-5743-45F7-8D09-B846E3EE0B61}" dt="2019-03-01T11:20:40.766" v="18" actId="20577"/>
      <pc:docMkLst>
        <pc:docMk/>
      </pc:docMkLst>
      <pc:sldChg chg="modSp">
        <pc:chgData name="Damian Radzik" userId="9b6437a5cc3fe03b" providerId="LiveId" clId="{CF890B68-5743-45F7-8D09-B846E3EE0B61}" dt="2019-03-01T11:20:40.766" v="18" actId="20577"/>
        <pc:sldMkLst>
          <pc:docMk/>
          <pc:sldMk cId="2503634255" sldId="268"/>
        </pc:sldMkLst>
        <pc:spChg chg="mod">
          <ac:chgData name="Damian Radzik" userId="9b6437a5cc3fe03b" providerId="LiveId" clId="{CF890B68-5743-45F7-8D09-B846E3EE0B61}" dt="2019-03-01T11:20:40.766" v="18" actId="20577"/>
          <ac:spMkLst>
            <pc:docMk/>
            <pc:sldMk cId="2503634255" sldId="268"/>
            <ac:spMk id="3" creationId="{9465C98D-4FEF-4D8F-9AD8-9E2B17DB4177}"/>
          </ac:spMkLst>
        </pc:spChg>
      </pc:sldChg>
      <pc:sldChg chg="modSp">
        <pc:chgData name="Damian Radzik" userId="9b6437a5cc3fe03b" providerId="LiveId" clId="{CF890B68-5743-45F7-8D09-B846E3EE0B61}" dt="2019-03-01T11:20:16.682" v="2" actId="20577"/>
        <pc:sldMkLst>
          <pc:docMk/>
          <pc:sldMk cId="292651602" sldId="273"/>
        </pc:sldMkLst>
        <pc:spChg chg="mod">
          <ac:chgData name="Damian Radzik" userId="9b6437a5cc3fe03b" providerId="LiveId" clId="{CF890B68-5743-45F7-8D09-B846E3EE0B61}" dt="2019-03-01T11:20:16.682" v="2" actId="20577"/>
          <ac:spMkLst>
            <pc:docMk/>
            <pc:sldMk cId="292651602" sldId="273"/>
            <ac:spMk id="2" creationId="{4CD7CA17-712A-4D97-87B2-476D72E4BF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3B393169-B0BC-4FAD-8553-E7AC302B1872}" type="datetimeFigureOut">
              <a:rPr lang="pl-PL" smtClean="0"/>
              <a:t>01.03.2019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20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01.03.2019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48138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01.03.2019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438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393169-B0BC-4FAD-8553-E7AC302B1872}" type="datetimeFigureOut">
              <a:rPr lang="pl-PL" smtClean="0"/>
              <a:t>01.03.2019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164420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B393169-B0BC-4FAD-8553-E7AC302B1872}" type="datetimeFigureOut">
              <a:rPr lang="pl-PL" smtClean="0"/>
              <a:t>01.03.2019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67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B393169-B0BC-4FAD-8553-E7AC302B1872}" type="datetimeFigureOut">
              <a:rPr lang="pl-PL" smtClean="0"/>
              <a:t>01.03.2019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184731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B393169-B0BC-4FAD-8553-E7AC302B1872}" type="datetimeFigureOut">
              <a:rPr lang="pl-PL" smtClean="0"/>
              <a:t>01.03.2019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75790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B393169-B0BC-4FAD-8553-E7AC302B1872}" type="datetimeFigureOut">
              <a:rPr lang="pl-PL" smtClean="0"/>
              <a:t>01.03.2019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87674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93169-B0BC-4FAD-8553-E7AC302B1872}" type="datetimeFigureOut">
              <a:rPr lang="pl-PL" smtClean="0"/>
              <a:t>01.03.2019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386274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3B393169-B0BC-4FAD-8553-E7AC302B1872}" type="datetimeFigureOut">
              <a:rPr lang="pl-PL" smtClean="0"/>
              <a:t>01.03.2019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spTree>
    <p:extLst>
      <p:ext uri="{BB962C8B-B14F-4D97-AF65-F5344CB8AC3E}">
        <p14:creationId xmlns:p14="http://schemas.microsoft.com/office/powerpoint/2010/main" val="1036190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B393169-B0BC-4FAD-8553-E7AC302B1872}" type="datetimeFigureOut">
              <a:rPr lang="pl-PL" smtClean="0"/>
              <a:t>01.03.2019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A46E0EC-D44A-46DA-BDF6-BBBCE33C6A3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143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B393169-B0BC-4FAD-8553-E7AC302B1872}" type="datetimeFigureOut">
              <a:rPr lang="pl-PL" smtClean="0"/>
              <a:t>01.03.2019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A46E0EC-D44A-46DA-BDF6-BBBCE33C6A39}"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934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l.wikipedia.org/wiki/USB-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l.wikipedia.org/wiki/Plug_and_Play" TargetMode="External"/><Relationship Id="rId2" Type="http://schemas.openxmlformats.org/officeDocument/2006/relationships/hyperlink" Target="https://pl.wikipedia.org/wiki/Skalowalno%C5%9B%C4%87" TargetMode="External"/><Relationship Id="rId1" Type="http://schemas.openxmlformats.org/officeDocument/2006/relationships/slideLayout" Target="../slideLayouts/slideLayout2.xml"/><Relationship Id="rId5" Type="http://schemas.openxmlformats.org/officeDocument/2006/relationships/hyperlink" Target="https://pl.wikipedia.org/w/index.php?title=Zasilanie&amp;action=edit&amp;redlink=1" TargetMode="External"/><Relationship Id="rId4" Type="http://schemas.openxmlformats.org/officeDocument/2006/relationships/hyperlink" Target="https://pl.wikipedia.org/wiki/Hot_plugg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l.wikipedia.org/wiki/Amper" TargetMode="External"/><Relationship Id="rId2" Type="http://schemas.openxmlformats.org/officeDocument/2006/relationships/hyperlink" Target="https://pl.wikipedia.org/wiki/Wolt" TargetMode="External"/><Relationship Id="rId1" Type="http://schemas.openxmlformats.org/officeDocument/2006/relationships/slideLayout" Target="../slideLayouts/slideLayout2.xml"/><Relationship Id="rId4" Type="http://schemas.openxmlformats.org/officeDocument/2006/relationships/hyperlink" Target="https://pl.wikipedia.org/wiki/Masa_(elektryczno%C5%9B%C4%8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BA51B-7271-4517-9F76-F373E68448BC}"/>
              </a:ext>
            </a:extLst>
          </p:cNvPr>
          <p:cNvSpPr>
            <a:spLocks noGrp="1"/>
          </p:cNvSpPr>
          <p:nvPr>
            <p:ph type="ctrTitle"/>
          </p:nvPr>
        </p:nvSpPr>
        <p:spPr/>
        <p:txBody>
          <a:bodyPr/>
          <a:lstStyle/>
          <a:p>
            <a:r>
              <a:rPr lang="pl-PL" dirty="0"/>
              <a:t>USB, </a:t>
            </a:r>
            <a:r>
              <a:rPr lang="pl-PL" dirty="0" err="1"/>
              <a:t>Firewire</a:t>
            </a:r>
            <a:r>
              <a:rPr lang="pl-PL" dirty="0"/>
              <a:t>, </a:t>
            </a:r>
            <a:r>
              <a:rPr lang="pl-PL" dirty="0" err="1"/>
              <a:t>Thunderbolt</a:t>
            </a:r>
            <a:endParaRPr lang="pl-PL" dirty="0"/>
          </a:p>
        </p:txBody>
      </p:sp>
      <p:sp>
        <p:nvSpPr>
          <p:cNvPr id="3" name="Podtytuł 2">
            <a:extLst>
              <a:ext uri="{FF2B5EF4-FFF2-40B4-BE49-F238E27FC236}">
                <a16:creationId xmlns:a16="http://schemas.microsoft.com/office/drawing/2014/main" id="{E5C95410-A9AB-4B37-B320-5CAE35E7C9AD}"/>
              </a:ext>
            </a:extLst>
          </p:cNvPr>
          <p:cNvSpPr>
            <a:spLocks noGrp="1"/>
          </p:cNvSpPr>
          <p:nvPr>
            <p:ph type="subTitle" idx="1"/>
          </p:nvPr>
        </p:nvSpPr>
        <p:spPr/>
        <p:txBody>
          <a:bodyPr/>
          <a:lstStyle/>
          <a:p>
            <a:r>
              <a:rPr lang="pl-PL" dirty="0"/>
              <a:t>Złącza uniwersalne</a:t>
            </a:r>
          </a:p>
        </p:txBody>
      </p:sp>
    </p:spTree>
    <p:extLst>
      <p:ext uri="{BB962C8B-B14F-4D97-AF65-F5344CB8AC3E}">
        <p14:creationId xmlns:p14="http://schemas.microsoft.com/office/powerpoint/2010/main" val="1518905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16F034-202F-4D82-AC99-0C5147B820E0}"/>
              </a:ext>
            </a:extLst>
          </p:cNvPr>
          <p:cNvSpPr>
            <a:spLocks noGrp="1"/>
          </p:cNvSpPr>
          <p:nvPr>
            <p:ph type="title"/>
          </p:nvPr>
        </p:nvSpPr>
        <p:spPr/>
        <p:txBody>
          <a:bodyPr/>
          <a:lstStyle/>
          <a:p>
            <a:r>
              <a:rPr lang="pl-PL" dirty="0"/>
              <a:t>Napięcia</a:t>
            </a:r>
          </a:p>
        </p:txBody>
      </p:sp>
      <p:graphicFrame>
        <p:nvGraphicFramePr>
          <p:cNvPr id="4" name="Symbol zastępczy zawartości 3">
            <a:extLst>
              <a:ext uri="{FF2B5EF4-FFF2-40B4-BE49-F238E27FC236}">
                <a16:creationId xmlns:a16="http://schemas.microsoft.com/office/drawing/2014/main" id="{9B5D2C1E-C6DF-4CF6-829B-C257DF331897}"/>
              </a:ext>
            </a:extLst>
          </p:cNvPr>
          <p:cNvGraphicFramePr>
            <a:graphicFrameLocks noGrp="1"/>
          </p:cNvGraphicFramePr>
          <p:nvPr>
            <p:ph idx="1"/>
          </p:nvPr>
        </p:nvGraphicFramePr>
        <p:xfrm>
          <a:off x="1546874" y="1780160"/>
          <a:ext cx="9098252" cy="4442268"/>
        </p:xfrm>
        <a:graphic>
          <a:graphicData uri="http://schemas.openxmlformats.org/drawingml/2006/table">
            <a:tbl>
              <a:tblPr/>
              <a:tblGrid>
                <a:gridCol w="2274563">
                  <a:extLst>
                    <a:ext uri="{9D8B030D-6E8A-4147-A177-3AD203B41FA5}">
                      <a16:colId xmlns:a16="http://schemas.microsoft.com/office/drawing/2014/main" val="3641449674"/>
                    </a:ext>
                  </a:extLst>
                </a:gridCol>
                <a:gridCol w="2274563">
                  <a:extLst>
                    <a:ext uri="{9D8B030D-6E8A-4147-A177-3AD203B41FA5}">
                      <a16:colId xmlns:a16="http://schemas.microsoft.com/office/drawing/2014/main" val="4117225674"/>
                    </a:ext>
                  </a:extLst>
                </a:gridCol>
                <a:gridCol w="2274563">
                  <a:extLst>
                    <a:ext uri="{9D8B030D-6E8A-4147-A177-3AD203B41FA5}">
                      <a16:colId xmlns:a16="http://schemas.microsoft.com/office/drawing/2014/main" val="3760695201"/>
                    </a:ext>
                  </a:extLst>
                </a:gridCol>
                <a:gridCol w="2274563">
                  <a:extLst>
                    <a:ext uri="{9D8B030D-6E8A-4147-A177-3AD203B41FA5}">
                      <a16:colId xmlns:a16="http://schemas.microsoft.com/office/drawing/2014/main" val="2320405437"/>
                    </a:ext>
                  </a:extLst>
                </a:gridCol>
              </a:tblGrid>
              <a:tr h="316461">
                <a:tc>
                  <a:txBody>
                    <a:bodyPr/>
                    <a:lstStyle/>
                    <a:p>
                      <a:pPr algn="ctr"/>
                      <a:r>
                        <a:rPr lang="pl-PL" sz="1600">
                          <a:effectLst/>
                        </a:rPr>
                        <a:t>Typ</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Natężenie</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Napięcie</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600">
                          <a:effectLst/>
                        </a:rPr>
                        <a:t>Moc</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997151786"/>
                  </a:ext>
                </a:extLst>
              </a:tr>
              <a:tr h="316461">
                <a:tc>
                  <a:txBody>
                    <a:bodyPr/>
                    <a:lstStyle/>
                    <a:p>
                      <a:r>
                        <a:rPr lang="pl-PL" sz="1600">
                          <a:effectLst/>
                        </a:rPr>
                        <a:t>USB 1.x i 2.x</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50550908"/>
                  </a:ext>
                </a:extLst>
              </a:tr>
              <a:tr h="316461">
                <a:tc>
                  <a:txBody>
                    <a:bodyPr/>
                    <a:lstStyle/>
                    <a:p>
                      <a:r>
                        <a:rPr lang="pl-PL" sz="1600">
                          <a:effectLst/>
                        </a:rPr>
                        <a:t>USB 3.x</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900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4.5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76620105"/>
                  </a:ext>
                </a:extLst>
              </a:tr>
              <a:tr h="553807">
                <a:tc>
                  <a:txBody>
                    <a:bodyPr/>
                    <a:lstStyle/>
                    <a:p>
                      <a:r>
                        <a:rPr lang="en-US" sz="1600">
                          <a:effectLst/>
                        </a:rPr>
                        <a:t>USB Battery Charging (BC 1.2)</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0.5–1.5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2.5–7.5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63680395"/>
                  </a:ext>
                </a:extLst>
              </a:tr>
              <a:tr h="316461">
                <a:tc rowSpan="3">
                  <a:txBody>
                    <a:bodyPr/>
                    <a:lstStyle/>
                    <a:p>
                      <a:r>
                        <a:rPr lang="pl-PL" sz="1600" u="none" strike="noStrike">
                          <a:solidFill>
                            <a:srgbClr val="0B0080"/>
                          </a:solidFill>
                          <a:effectLst/>
                          <a:hlinkClick r:id="rId2" tooltip="USB-C"/>
                        </a:rPr>
                        <a:t>USB-C</a:t>
                      </a:r>
                      <a:endParaRPr lang="pl-PL" sz="1600">
                        <a:effectLst/>
                      </a:endParaRP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500/900 mA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2.5/4.5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009786045"/>
                  </a:ext>
                </a:extLst>
              </a:tr>
              <a:tr h="316461">
                <a:tc vMerge="1">
                  <a:txBody>
                    <a:bodyPr/>
                    <a:lstStyle/>
                    <a:p>
                      <a:endParaRPr lang="pl-PL"/>
                    </a:p>
                  </a:txBody>
                  <a:tcPr/>
                </a:tc>
                <a:tc>
                  <a:txBody>
                    <a:bodyPr/>
                    <a:lstStyle/>
                    <a:p>
                      <a:r>
                        <a:rPr lang="pl-PL" sz="1600">
                          <a:effectLst/>
                        </a:rPr>
                        <a:t>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7.5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153447954"/>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15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355634192"/>
                  </a:ext>
                </a:extLst>
              </a:tr>
              <a:tr h="316461">
                <a:tc rowSpan="6">
                  <a:txBody>
                    <a:bodyPr/>
                    <a:lstStyle/>
                    <a:p>
                      <a:r>
                        <a:rPr lang="pl-PL" sz="1600">
                          <a:effectLst/>
                        </a:rPr>
                        <a:t>USB Power Delivery</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5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68375597"/>
                  </a:ext>
                </a:extLst>
              </a:tr>
              <a:tr h="316461">
                <a:tc vMerge="1">
                  <a:txBody>
                    <a:bodyPr/>
                    <a:lstStyle/>
                    <a:p>
                      <a:endParaRPr lang="pl-PL"/>
                    </a:p>
                  </a:txBody>
                  <a:tcPr/>
                </a:tc>
                <a:tc>
                  <a:txBody>
                    <a:bodyPr/>
                    <a:lstStyle/>
                    <a:p>
                      <a:r>
                        <a:rPr lang="pl-PL" sz="1600">
                          <a:effectLst/>
                        </a:rPr>
                        <a:t>1.5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18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26440422"/>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36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87126522"/>
                  </a:ext>
                </a:extLst>
              </a:tr>
              <a:tr h="316461">
                <a:tc vMerge="1">
                  <a:txBody>
                    <a:bodyPr/>
                    <a:lstStyle/>
                    <a:p>
                      <a:endParaRPr lang="pl-PL"/>
                    </a:p>
                  </a:txBody>
                  <a:tcPr/>
                </a:tc>
                <a:tc>
                  <a:txBody>
                    <a:bodyPr/>
                    <a:lstStyle/>
                    <a:p>
                      <a:r>
                        <a:rPr lang="pl-PL" sz="1600">
                          <a:effectLst/>
                        </a:rPr>
                        <a:t>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12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60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07595233"/>
                  </a:ext>
                </a:extLst>
              </a:tr>
              <a:tr h="316461">
                <a:tc vMerge="1">
                  <a:txBody>
                    <a:bodyPr/>
                    <a:lstStyle/>
                    <a:p>
                      <a:endParaRPr lang="pl-PL"/>
                    </a:p>
                  </a:txBody>
                  <a:tcPr/>
                </a:tc>
                <a:tc>
                  <a:txBody>
                    <a:bodyPr/>
                    <a:lstStyle/>
                    <a:p>
                      <a:r>
                        <a:rPr lang="pl-PL" sz="1600">
                          <a:effectLst/>
                        </a:rPr>
                        <a:t>3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20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60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694494551"/>
                  </a:ext>
                </a:extLst>
              </a:tr>
              <a:tr h="316461">
                <a:tc vMerge="1">
                  <a:txBody>
                    <a:bodyPr/>
                    <a:lstStyle/>
                    <a:p>
                      <a:endParaRPr lang="pl-PL"/>
                    </a:p>
                  </a:txBody>
                  <a:tcPr/>
                </a:tc>
                <a:tc>
                  <a:txBody>
                    <a:bodyPr/>
                    <a:lstStyle/>
                    <a:p>
                      <a:r>
                        <a:rPr lang="pl-PL" sz="1600">
                          <a:effectLst/>
                        </a:rPr>
                        <a:t>5 A</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a:effectLst/>
                        </a:rPr>
                        <a:t>20 V</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600" dirty="0">
                          <a:effectLst/>
                        </a:rPr>
                        <a:t>100 W</a:t>
                      </a:r>
                    </a:p>
                  </a:txBody>
                  <a:tcPr marL="79115" marR="79115" marT="39558" marB="39558"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88350082"/>
                  </a:ext>
                </a:extLst>
              </a:tr>
            </a:tbl>
          </a:graphicData>
        </a:graphic>
      </p:graphicFrame>
    </p:spTree>
    <p:extLst>
      <p:ext uri="{BB962C8B-B14F-4D97-AF65-F5344CB8AC3E}">
        <p14:creationId xmlns:p14="http://schemas.microsoft.com/office/powerpoint/2010/main" val="168678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646FDF-BFDF-4EE8-A4CA-C5332E7C267B}"/>
              </a:ext>
            </a:extLst>
          </p:cNvPr>
          <p:cNvSpPr>
            <a:spLocks noGrp="1"/>
          </p:cNvSpPr>
          <p:nvPr>
            <p:ph type="title"/>
          </p:nvPr>
        </p:nvSpPr>
        <p:spPr/>
        <p:txBody>
          <a:bodyPr/>
          <a:lstStyle/>
          <a:p>
            <a:r>
              <a:rPr lang="pl-PL" dirty="0" err="1"/>
              <a:t>Firewire</a:t>
            </a:r>
            <a:endParaRPr lang="pl-PL" dirty="0"/>
          </a:p>
        </p:txBody>
      </p:sp>
      <p:sp>
        <p:nvSpPr>
          <p:cNvPr id="3" name="Symbol zastępczy zawartości 2">
            <a:extLst>
              <a:ext uri="{FF2B5EF4-FFF2-40B4-BE49-F238E27FC236}">
                <a16:creationId xmlns:a16="http://schemas.microsoft.com/office/drawing/2014/main" id="{CCABDC9C-100A-44C0-8151-E242D95DDC2F}"/>
              </a:ext>
            </a:extLst>
          </p:cNvPr>
          <p:cNvSpPr>
            <a:spLocks noGrp="1"/>
          </p:cNvSpPr>
          <p:nvPr>
            <p:ph idx="1"/>
          </p:nvPr>
        </p:nvSpPr>
        <p:spPr/>
        <p:txBody>
          <a:bodyPr>
            <a:normAutofit fontScale="92500" lnSpcReduction="10000"/>
          </a:bodyPr>
          <a:lstStyle/>
          <a:p>
            <a:r>
              <a:rPr lang="pl-PL" dirty="0" err="1"/>
              <a:t>FireWire</a:t>
            </a:r>
            <a:r>
              <a:rPr lang="pl-PL" dirty="0"/>
              <a:t> to standard łącza szeregowego umożliwiającego szybką komunikację i synchroniczne usługi w czasie rzeczywistym. Opracowany w roku 1995 dla komputerów osobistych i cyfrowych urządzeń optycznych. Rozwijany przez firmę Apple Inc. Jest zdefiniowany w dokumencie IEEE 1394.</a:t>
            </a:r>
          </a:p>
          <a:p>
            <a:r>
              <a:rPr lang="pl-PL" dirty="0"/>
              <a:t>Magistrala ta w okrojonej wersji wykorzystywana jest przez firmę Sony pod nazwą </a:t>
            </a:r>
            <a:r>
              <a:rPr lang="pl-PL" dirty="0" err="1"/>
              <a:t>i.Link</a:t>
            </a:r>
            <a:r>
              <a:rPr lang="pl-PL" dirty="0"/>
              <a:t> oraz przez Texas Instruments jako </a:t>
            </a:r>
            <a:r>
              <a:rPr lang="pl-PL" dirty="0" err="1"/>
              <a:t>Lynx</a:t>
            </a:r>
            <a:r>
              <a:rPr lang="pl-PL" dirty="0"/>
              <a:t>. Natomiast firma Creative Technology opisuje złącze jako SB1394, a przez inne firmy jako DV link. Zmiana nazwy ma na celu uniknięcie opłat licencyjnych, ale wszystkie te złącza są ze sobą zgodne z wyjątkiem różnych wtyczek i braku linii zasilania.</a:t>
            </a:r>
          </a:p>
          <a:p>
            <a:r>
              <a:rPr lang="pl-PL" dirty="0" err="1"/>
              <a:t>FireWire</a:t>
            </a:r>
            <a:r>
              <a:rPr lang="pl-PL" dirty="0"/>
              <a:t> jest szeregową magistralą ogólnego przeznaczenia, jednak ze względu na promowanie jej przez Apple jako wyjątkowo multimedialnej oraz ze względu na powszechne stosowanie w kamerach jest kojarzona prawie wyłącznie z kamerami cyfrowymi. Obecnie popularne stało się używanie </a:t>
            </a:r>
            <a:r>
              <a:rPr lang="pl-PL" dirty="0" err="1"/>
              <a:t>FireWire</a:t>
            </a:r>
            <a:r>
              <a:rPr lang="pl-PL" dirty="0"/>
              <a:t> w profesjonalnych kartach muzycznych i innym sprzęcie audio.</a:t>
            </a:r>
          </a:p>
        </p:txBody>
      </p:sp>
    </p:spTree>
    <p:extLst>
      <p:ext uri="{BB962C8B-B14F-4D97-AF65-F5344CB8AC3E}">
        <p14:creationId xmlns:p14="http://schemas.microsoft.com/office/powerpoint/2010/main" val="3851748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3A1D3-538D-405D-B66C-04D57E8BF99E}"/>
              </a:ext>
            </a:extLst>
          </p:cNvPr>
          <p:cNvSpPr>
            <a:spLocks noGrp="1"/>
          </p:cNvSpPr>
          <p:nvPr>
            <p:ph type="title"/>
          </p:nvPr>
        </p:nvSpPr>
        <p:spPr/>
        <p:txBody>
          <a:bodyPr/>
          <a:lstStyle/>
          <a:p>
            <a:r>
              <a:rPr lang="pl-PL" dirty="0" err="1"/>
              <a:t>FireWire</a:t>
            </a:r>
            <a:endParaRPr lang="pl-PL" dirty="0"/>
          </a:p>
        </p:txBody>
      </p:sp>
      <p:pic>
        <p:nvPicPr>
          <p:cNvPr id="1026" name="Picture 2" descr="Ilustracja">
            <a:extLst>
              <a:ext uri="{FF2B5EF4-FFF2-40B4-BE49-F238E27FC236}">
                <a16:creationId xmlns:a16="http://schemas.microsoft.com/office/drawing/2014/main" id="{AAFFAC80-ED87-43CD-9290-FC2FD8D5BBE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6881" y="2286000"/>
            <a:ext cx="653437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505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1A68BC-F3BE-4D2D-8F62-8A3D1ACD19BB}"/>
              </a:ext>
            </a:extLst>
          </p:cNvPr>
          <p:cNvSpPr>
            <a:spLocks noGrp="1"/>
          </p:cNvSpPr>
          <p:nvPr>
            <p:ph type="title"/>
          </p:nvPr>
        </p:nvSpPr>
        <p:spPr/>
        <p:txBody>
          <a:bodyPr/>
          <a:lstStyle/>
          <a:p>
            <a:r>
              <a:rPr lang="pl-PL" dirty="0"/>
              <a:t>Transmisja</a:t>
            </a:r>
          </a:p>
        </p:txBody>
      </p:sp>
      <p:sp>
        <p:nvSpPr>
          <p:cNvPr id="3" name="Symbol zastępczy zawartości 2">
            <a:extLst>
              <a:ext uri="{FF2B5EF4-FFF2-40B4-BE49-F238E27FC236}">
                <a16:creationId xmlns:a16="http://schemas.microsoft.com/office/drawing/2014/main" id="{7BD2BB0C-3425-4862-894F-466E5B4B2B65}"/>
              </a:ext>
            </a:extLst>
          </p:cNvPr>
          <p:cNvSpPr>
            <a:spLocks noGrp="1"/>
          </p:cNvSpPr>
          <p:nvPr>
            <p:ph idx="1"/>
          </p:nvPr>
        </p:nvSpPr>
        <p:spPr/>
        <p:txBody>
          <a:bodyPr>
            <a:normAutofit fontScale="92500" lnSpcReduction="10000"/>
          </a:bodyPr>
          <a:lstStyle/>
          <a:p>
            <a:r>
              <a:rPr lang="pl-PL" dirty="0"/>
              <a:t>Nazwa </a:t>
            </a:r>
            <a:r>
              <a:rPr lang="pl-PL" dirty="0" err="1"/>
              <a:t>FireWire</a:t>
            </a:r>
            <a:r>
              <a:rPr lang="pl-PL" dirty="0"/>
              <a:t> obejmuje kilka standardów komunikacji zapewniających transfer rzędu: 100, 200, 400, 800 </a:t>
            </a:r>
            <a:r>
              <a:rPr lang="pl-PL" dirty="0" err="1"/>
              <a:t>Mbit</a:t>
            </a:r>
            <a:r>
              <a:rPr lang="pl-PL" dirty="0"/>
              <a:t>/s. </a:t>
            </a:r>
          </a:p>
          <a:p>
            <a:r>
              <a:rPr lang="pl-PL" dirty="0"/>
              <a:t>Najnowsza specyfikacja zapewnia również </a:t>
            </a:r>
            <a:r>
              <a:rPr lang="pl-PL" dirty="0" err="1"/>
              <a:t>przesył</a:t>
            </a:r>
            <a:r>
              <a:rPr lang="pl-PL" dirty="0"/>
              <a:t> z prędkością do 1600 i 3200 </a:t>
            </a:r>
            <a:r>
              <a:rPr lang="pl-PL" dirty="0" err="1"/>
              <a:t>Mbit</a:t>
            </a:r>
            <a:r>
              <a:rPr lang="pl-PL" dirty="0"/>
              <a:t>/s. </a:t>
            </a:r>
          </a:p>
          <a:p>
            <a:r>
              <a:rPr lang="pl-PL" dirty="0"/>
              <a:t>Długość kabla ograniczona jest do ok. 4,5 metra, natomiast wersja optyczna ok. 1000 metrów. Długość kabla ograniczona jest do 4,5 metra, ale można stworzyć specjalne połączenia nawet 16 odcinków kabla, co daje efektywną długość 72 metrów. </a:t>
            </a:r>
          </a:p>
          <a:p>
            <a:r>
              <a:rPr lang="pl-PL" dirty="0"/>
              <a:t>Transmisja odbywa się za pomocą dwóch par przewodów (TPA+ i TPA- oraz TPB+ i TPB-), dodatkowo interfejs wyposażony jest w linię zasilającą (masa i nieregulowane napięcie dodatnie 30 V bez obciążenia). </a:t>
            </a:r>
          </a:p>
          <a:p>
            <a:r>
              <a:rPr lang="pl-PL" dirty="0"/>
              <a:t>Najnowszy standard S3200 przewiduje również wykorzystanie połączeń optycznych, co umożliwia transfer 3,2 </a:t>
            </a:r>
            <a:r>
              <a:rPr lang="pl-PL" dirty="0" err="1"/>
              <a:t>Gbit</a:t>
            </a:r>
            <a:r>
              <a:rPr lang="pl-PL" dirty="0"/>
              <a:t>/s i uzyskanie długości ponad 100 m, natomiast przy wykorzystaniu standardowej skrętki 5. kategorii możliwe jest uzyskanie 100 </a:t>
            </a:r>
            <a:r>
              <a:rPr lang="pl-PL" dirty="0" err="1"/>
              <a:t>Mbit</a:t>
            </a:r>
            <a:r>
              <a:rPr lang="pl-PL" dirty="0"/>
              <a:t>/s i odległości 100 m.</a:t>
            </a:r>
          </a:p>
        </p:txBody>
      </p:sp>
    </p:spTree>
    <p:extLst>
      <p:ext uri="{BB962C8B-B14F-4D97-AF65-F5344CB8AC3E}">
        <p14:creationId xmlns:p14="http://schemas.microsoft.com/office/powerpoint/2010/main" val="3108973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E819DC-7B01-4500-A578-430F247DF31A}"/>
              </a:ext>
            </a:extLst>
          </p:cNvPr>
          <p:cNvSpPr>
            <a:spLocks noGrp="1"/>
          </p:cNvSpPr>
          <p:nvPr>
            <p:ph type="title"/>
          </p:nvPr>
        </p:nvSpPr>
        <p:spPr/>
        <p:txBody>
          <a:bodyPr/>
          <a:lstStyle/>
          <a:p>
            <a:r>
              <a:rPr lang="pl-PL" dirty="0"/>
              <a:t>Architektura</a:t>
            </a:r>
          </a:p>
        </p:txBody>
      </p:sp>
      <p:sp>
        <p:nvSpPr>
          <p:cNvPr id="3" name="Symbol zastępczy zawartości 2">
            <a:extLst>
              <a:ext uri="{FF2B5EF4-FFF2-40B4-BE49-F238E27FC236}">
                <a16:creationId xmlns:a16="http://schemas.microsoft.com/office/drawing/2014/main" id="{9465C98D-4FEF-4D8F-9AD8-9E2B17DB4177}"/>
              </a:ext>
            </a:extLst>
          </p:cNvPr>
          <p:cNvSpPr>
            <a:spLocks noGrp="1"/>
          </p:cNvSpPr>
          <p:nvPr>
            <p:ph idx="1"/>
          </p:nvPr>
        </p:nvSpPr>
        <p:spPr/>
        <p:txBody>
          <a:bodyPr/>
          <a:lstStyle/>
          <a:p>
            <a:r>
              <a:rPr lang="pl-PL" dirty="0"/>
              <a:t>Standard umożliwia połączenie do 63 urządzeń peryferyjnych w strukturę drzewiastą (w odróżnieniu od liniowej struktury SCSI). Pozwala urządzeniom na bezpośrednią komunikację, na przykład skanerowi i drukarce, bez używania pamięci lub CPU komputera. Obsługuje plug-and-</a:t>
            </a:r>
            <a:r>
              <a:rPr lang="pl-PL" dirty="0" err="1"/>
              <a:t>play</a:t>
            </a:r>
            <a:r>
              <a:rPr lang="pl-PL" dirty="0"/>
              <a:t> i hot-</a:t>
            </a:r>
            <a:r>
              <a:rPr lang="pl-PL" dirty="0" err="1"/>
              <a:t>swap</a:t>
            </a:r>
            <a:r>
              <a:rPr lang="pl-PL" dirty="0"/>
              <a:t>. Sześciożyłowy kabel (w wersji z zasilaniem) jest nie </a:t>
            </a:r>
            <a:r>
              <a:rPr lang="pl-PL"/>
              <a:t>tylko wygodniejszy </a:t>
            </a:r>
            <a:r>
              <a:rPr lang="pl-PL" dirty="0"/>
              <a:t>niż kabel SCSI, ale dopuszcza użycie mocy do 60 W, co umożliwia rezygnację z zewnętrznych źródeł zasilania w przypadku urządzeń o niewielkim zapotrzebowaniu na energię elektryczną. W wersji bez zasilania wykorzystywane są kable 4-żyłowe i mniejsze wtyki.</a:t>
            </a:r>
          </a:p>
        </p:txBody>
      </p:sp>
    </p:spTree>
    <p:extLst>
      <p:ext uri="{BB962C8B-B14F-4D97-AF65-F5344CB8AC3E}">
        <p14:creationId xmlns:p14="http://schemas.microsoft.com/office/powerpoint/2010/main" val="2503634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AA9935-D9D2-4D3D-82BF-44851C50794F}"/>
              </a:ext>
            </a:extLst>
          </p:cNvPr>
          <p:cNvSpPr>
            <a:spLocks noGrp="1"/>
          </p:cNvSpPr>
          <p:nvPr>
            <p:ph type="title"/>
          </p:nvPr>
        </p:nvSpPr>
        <p:spPr/>
        <p:txBody>
          <a:bodyPr/>
          <a:lstStyle/>
          <a:p>
            <a:r>
              <a:rPr lang="pl-PL" dirty="0"/>
              <a:t>Porównanie</a:t>
            </a:r>
          </a:p>
        </p:txBody>
      </p:sp>
      <p:graphicFrame>
        <p:nvGraphicFramePr>
          <p:cNvPr id="4" name="Symbol zastępczy zawartości 3">
            <a:extLst>
              <a:ext uri="{FF2B5EF4-FFF2-40B4-BE49-F238E27FC236}">
                <a16:creationId xmlns:a16="http://schemas.microsoft.com/office/drawing/2014/main" id="{B8FD95A3-A373-496A-B6A5-F9458AEDB705}"/>
              </a:ext>
            </a:extLst>
          </p:cNvPr>
          <p:cNvGraphicFramePr>
            <a:graphicFrameLocks noGrp="1"/>
          </p:cNvGraphicFramePr>
          <p:nvPr>
            <p:ph idx="1"/>
          </p:nvPr>
        </p:nvGraphicFramePr>
        <p:xfrm>
          <a:off x="2785343" y="2286002"/>
          <a:ext cx="6197452" cy="4022720"/>
        </p:xfrm>
        <a:graphic>
          <a:graphicData uri="http://schemas.openxmlformats.org/drawingml/2006/table">
            <a:tbl>
              <a:tblPr/>
              <a:tblGrid>
                <a:gridCol w="1549363">
                  <a:extLst>
                    <a:ext uri="{9D8B030D-6E8A-4147-A177-3AD203B41FA5}">
                      <a16:colId xmlns:a16="http://schemas.microsoft.com/office/drawing/2014/main" val="4204888273"/>
                    </a:ext>
                  </a:extLst>
                </a:gridCol>
                <a:gridCol w="1549363">
                  <a:extLst>
                    <a:ext uri="{9D8B030D-6E8A-4147-A177-3AD203B41FA5}">
                      <a16:colId xmlns:a16="http://schemas.microsoft.com/office/drawing/2014/main" val="3887016204"/>
                    </a:ext>
                  </a:extLst>
                </a:gridCol>
                <a:gridCol w="1549363">
                  <a:extLst>
                    <a:ext uri="{9D8B030D-6E8A-4147-A177-3AD203B41FA5}">
                      <a16:colId xmlns:a16="http://schemas.microsoft.com/office/drawing/2014/main" val="1054865921"/>
                    </a:ext>
                  </a:extLst>
                </a:gridCol>
                <a:gridCol w="1549363">
                  <a:extLst>
                    <a:ext uri="{9D8B030D-6E8A-4147-A177-3AD203B41FA5}">
                      <a16:colId xmlns:a16="http://schemas.microsoft.com/office/drawing/2014/main" val="3531468040"/>
                    </a:ext>
                  </a:extLst>
                </a:gridCol>
              </a:tblGrid>
              <a:tr h="233201">
                <a:tc>
                  <a:txBody>
                    <a:bodyPr/>
                    <a:lstStyle/>
                    <a:p>
                      <a:pPr algn="ctr"/>
                      <a:r>
                        <a:rPr lang="pl-PL" sz="1100">
                          <a:effectLst/>
                        </a:rPr>
                        <a:t>Porównanie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FireWire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USB 2.0</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a:effectLst/>
                        </a:rPr>
                        <a:t>USB 3.0</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4113997975"/>
                  </a:ext>
                </a:extLst>
              </a:tr>
              <a:tr h="408102">
                <a:tc>
                  <a:txBody>
                    <a:bodyPr/>
                    <a:lstStyle/>
                    <a:p>
                      <a:pPr algn="ctr"/>
                      <a:r>
                        <a:rPr lang="pl-PL" sz="1100">
                          <a:effectLst/>
                        </a:rPr>
                        <a:t>Szybkość transferu</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do 400, 800, 1600 lub 3200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do 480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do 4800 Mb/s</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33629421"/>
                  </a:ext>
                </a:extLst>
              </a:tr>
              <a:tr h="233201">
                <a:tc>
                  <a:txBody>
                    <a:bodyPr/>
                    <a:lstStyle/>
                    <a:p>
                      <a:pPr algn="ctr"/>
                      <a:r>
                        <a:rPr lang="pl-PL" sz="1100">
                          <a:effectLst/>
                        </a:rPr>
                        <a:t>Kontroler nadrzędny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nie 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wymagany</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0195342"/>
                  </a:ext>
                </a:extLst>
              </a:tr>
              <a:tr h="233201">
                <a:tc>
                  <a:txBody>
                    <a:bodyPr/>
                    <a:lstStyle/>
                    <a:p>
                      <a:pPr algn="ctr"/>
                      <a:r>
                        <a:rPr lang="pl-PL" sz="1100">
                          <a:effectLst/>
                        </a:rPr>
                        <a:t>Obciążanie procesora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niewielkie</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5471123"/>
                  </a:ext>
                </a:extLst>
              </a:tr>
              <a:tr h="233201">
                <a:tc>
                  <a:txBody>
                    <a:bodyPr/>
                    <a:lstStyle/>
                    <a:p>
                      <a:pPr algn="ctr"/>
                      <a:r>
                        <a:rPr lang="pl-PL" sz="1100">
                          <a:effectLst/>
                        </a:rPr>
                        <a:t>Topologia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sieć rozgałęziona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gwiazda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gwiazda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270401835"/>
                  </a:ext>
                </a:extLst>
              </a:tr>
              <a:tr h="408102">
                <a:tc>
                  <a:txBody>
                    <a:bodyPr/>
                    <a:lstStyle/>
                    <a:p>
                      <a:pPr algn="ctr"/>
                      <a:r>
                        <a:rPr lang="pl-PL" sz="1100">
                          <a:effectLst/>
                        </a:rPr>
                        <a:t>Maksymalna długość kabla</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4.5 m</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5 m</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810573712"/>
                  </a:ext>
                </a:extLst>
              </a:tr>
              <a:tr h="757905">
                <a:tc>
                  <a:txBody>
                    <a:bodyPr/>
                    <a:lstStyle/>
                    <a:p>
                      <a:pPr algn="ctr"/>
                      <a:r>
                        <a:rPr lang="pl-PL" sz="1100">
                          <a:effectLst/>
                        </a:rPr>
                        <a:t>Maksymalna odległość między urządzeniami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72 m (16 czteroipółmetrowych odcinków kabla w łańcuchu)</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10 m (dwa pięciometrowe odcinki)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9745"/>
                  </a:ext>
                </a:extLst>
              </a:tr>
              <a:tr h="408102">
                <a:tc>
                  <a:txBody>
                    <a:bodyPr/>
                    <a:lstStyle/>
                    <a:p>
                      <a:pPr algn="ctr"/>
                      <a:r>
                        <a:rPr lang="pl-PL" sz="1100">
                          <a:effectLst/>
                        </a:rPr>
                        <a:t>Maksymalna liczba urządzeń</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63</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127 (+ kontroler magistrali)</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127</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86839236"/>
                  </a:ext>
                </a:extLst>
              </a:tr>
              <a:tr h="233201">
                <a:tc>
                  <a:txBody>
                    <a:bodyPr/>
                    <a:lstStyle/>
                    <a:p>
                      <a:pPr algn="ctr"/>
                      <a:r>
                        <a:rPr lang="pl-PL" sz="1100" u="none" strike="noStrike">
                          <a:solidFill>
                            <a:srgbClr val="0B0080"/>
                          </a:solidFill>
                          <a:effectLst/>
                          <a:hlinkClick r:id="rId2" tooltip="Skalowalność"/>
                        </a:rPr>
                        <a:t>Skalowalność</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67586217"/>
                  </a:ext>
                </a:extLst>
              </a:tr>
              <a:tr h="233201">
                <a:tc>
                  <a:txBody>
                    <a:bodyPr/>
                    <a:lstStyle/>
                    <a:p>
                      <a:pPr algn="ctr"/>
                      <a:r>
                        <a:rPr lang="pl-PL" sz="1100" u="none" strike="noStrike">
                          <a:solidFill>
                            <a:srgbClr val="0B0080"/>
                          </a:solidFill>
                          <a:effectLst/>
                          <a:hlinkClick r:id="rId3" tooltip="Plug and Play"/>
                        </a:rPr>
                        <a:t>Plug and Play</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48654721"/>
                  </a:ext>
                </a:extLst>
              </a:tr>
              <a:tr h="233201">
                <a:tc>
                  <a:txBody>
                    <a:bodyPr/>
                    <a:lstStyle/>
                    <a:p>
                      <a:pPr algn="ctr"/>
                      <a:r>
                        <a:rPr lang="pl-PL" sz="1100" u="none" strike="noStrike">
                          <a:solidFill>
                            <a:srgbClr val="0B0080"/>
                          </a:solidFill>
                          <a:effectLst/>
                          <a:hlinkClick r:id="rId4" tooltip="Hot plugging"/>
                        </a:rPr>
                        <a:t>Hot plug</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34503731"/>
                  </a:ext>
                </a:extLst>
              </a:tr>
              <a:tr h="408102">
                <a:tc>
                  <a:txBody>
                    <a:bodyPr/>
                    <a:lstStyle/>
                    <a:p>
                      <a:pPr algn="ctr"/>
                      <a:r>
                        <a:rPr lang="pl-PL" sz="1100" u="none" strike="noStrike">
                          <a:solidFill>
                            <a:srgbClr val="A55858"/>
                          </a:solidFill>
                          <a:effectLst/>
                          <a:hlinkClick r:id="rId5" tooltip="Zasilanie (strona nie istnieje)"/>
                        </a:rPr>
                        <a:t>zasilanie</a:t>
                      </a:r>
                      <a:endParaRPr lang="pl-PL" sz="1100">
                        <a:effectLst/>
                      </a:endParaRP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a:effectLst/>
                        </a:rPr>
                        <a:t>tak, 12 lub 30 V, do 60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a:effectLst/>
                        </a:rPr>
                        <a:t>tak, 5 V, do 2,5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dirty="0">
                          <a:effectLst/>
                        </a:rPr>
                        <a:t>tak, 5 V, do 4,5 lub 7,5 albo 9 W</a:t>
                      </a:r>
                    </a:p>
                  </a:txBody>
                  <a:tcPr marL="58300" marR="58300" marT="29150" marB="29150"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9106597"/>
                  </a:ext>
                </a:extLst>
              </a:tr>
            </a:tbl>
          </a:graphicData>
        </a:graphic>
      </p:graphicFrame>
    </p:spTree>
    <p:extLst>
      <p:ext uri="{BB962C8B-B14F-4D97-AF65-F5344CB8AC3E}">
        <p14:creationId xmlns:p14="http://schemas.microsoft.com/office/powerpoint/2010/main" val="1577935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8D0E9-304C-4281-B07A-4B1A4AFF1B43}"/>
              </a:ext>
            </a:extLst>
          </p:cNvPr>
          <p:cNvSpPr>
            <a:spLocks noGrp="1"/>
          </p:cNvSpPr>
          <p:nvPr>
            <p:ph type="title"/>
          </p:nvPr>
        </p:nvSpPr>
        <p:spPr/>
        <p:txBody>
          <a:bodyPr/>
          <a:lstStyle/>
          <a:p>
            <a:r>
              <a:rPr lang="pl-PL" dirty="0" err="1"/>
              <a:t>Thunderbolt</a:t>
            </a:r>
            <a:endParaRPr lang="pl-PL" dirty="0"/>
          </a:p>
        </p:txBody>
      </p:sp>
      <p:sp>
        <p:nvSpPr>
          <p:cNvPr id="3" name="Symbol zastępczy zawartości 2">
            <a:extLst>
              <a:ext uri="{FF2B5EF4-FFF2-40B4-BE49-F238E27FC236}">
                <a16:creationId xmlns:a16="http://schemas.microsoft.com/office/drawing/2014/main" id="{EF9F36D1-A432-4536-B2C1-0E55957558E1}"/>
              </a:ext>
            </a:extLst>
          </p:cNvPr>
          <p:cNvSpPr>
            <a:spLocks noGrp="1"/>
          </p:cNvSpPr>
          <p:nvPr>
            <p:ph idx="1"/>
          </p:nvPr>
        </p:nvSpPr>
        <p:spPr/>
        <p:txBody>
          <a:bodyPr/>
          <a:lstStyle/>
          <a:p>
            <a:r>
              <a:rPr lang="pl-PL" dirty="0"/>
              <a:t>Standard przewodów, złączy i protokołów służących do łączenia różnych urządzeń elektronicznych. Złącze pozwala na przesyłanie danych z prędkością do 10 </a:t>
            </a:r>
            <a:r>
              <a:rPr lang="pl-PL" dirty="0" err="1"/>
              <a:t>Gb</a:t>
            </a:r>
            <a:r>
              <a:rPr lang="pl-PL" dirty="0"/>
              <a:t>/s, z możliwością późniejszego zwiększenia do 100 </a:t>
            </a:r>
            <a:r>
              <a:rPr lang="pl-PL" dirty="0" err="1"/>
              <a:t>Gb</a:t>
            </a:r>
            <a:r>
              <a:rPr lang="pl-PL" dirty="0"/>
              <a:t>/s w przyszłości. Chociaż aktualnie w sprzedaży nie ma nośników, które obsłużyłyby taką prędkość, teoretycznie przy 10 </a:t>
            </a:r>
            <a:r>
              <a:rPr lang="pl-PL" dirty="0" err="1"/>
              <a:t>Gb</a:t>
            </a:r>
            <a:r>
              <a:rPr lang="pl-PL" dirty="0"/>
              <a:t>/s pełnometrażowy film zapisany w standardzie Blu-Ray można przesłać w 30 sekund[.</a:t>
            </a:r>
          </a:p>
        </p:txBody>
      </p:sp>
    </p:spTree>
    <p:extLst>
      <p:ext uri="{BB962C8B-B14F-4D97-AF65-F5344CB8AC3E}">
        <p14:creationId xmlns:p14="http://schemas.microsoft.com/office/powerpoint/2010/main" val="3098059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CABBF-8E18-4445-83B5-BE6FD7F17E5D}"/>
              </a:ext>
            </a:extLst>
          </p:cNvPr>
          <p:cNvSpPr>
            <a:spLocks noGrp="1"/>
          </p:cNvSpPr>
          <p:nvPr>
            <p:ph type="title"/>
          </p:nvPr>
        </p:nvSpPr>
        <p:spPr/>
        <p:txBody>
          <a:bodyPr/>
          <a:lstStyle/>
          <a:p>
            <a:r>
              <a:rPr lang="pl-PL" dirty="0"/>
              <a:t>Użyteczność</a:t>
            </a:r>
          </a:p>
        </p:txBody>
      </p:sp>
      <p:sp>
        <p:nvSpPr>
          <p:cNvPr id="3" name="Symbol zastępczy zawartości 2">
            <a:extLst>
              <a:ext uri="{FF2B5EF4-FFF2-40B4-BE49-F238E27FC236}">
                <a16:creationId xmlns:a16="http://schemas.microsoft.com/office/drawing/2014/main" id="{828E115F-DD9C-46AA-A648-8AC16D6141FD}"/>
              </a:ext>
            </a:extLst>
          </p:cNvPr>
          <p:cNvSpPr>
            <a:spLocks noGrp="1"/>
          </p:cNvSpPr>
          <p:nvPr>
            <p:ph idx="1"/>
          </p:nvPr>
        </p:nvSpPr>
        <p:spPr/>
        <p:txBody>
          <a:bodyPr/>
          <a:lstStyle/>
          <a:p>
            <a:r>
              <a:rPr lang="pl-PL" dirty="0"/>
              <a:t>Standard z założenia jest następcą popularnych magistral, takich jak USB, </a:t>
            </a:r>
            <a:r>
              <a:rPr lang="pl-PL" dirty="0" err="1"/>
              <a:t>FireWire</a:t>
            </a:r>
            <a:r>
              <a:rPr lang="pl-PL" dirty="0"/>
              <a:t> czy HDMI, powstał z połączenia </a:t>
            </a:r>
            <a:r>
              <a:rPr lang="pl-PL" dirty="0" err="1"/>
              <a:t>DisplayPort</a:t>
            </a:r>
            <a:r>
              <a:rPr lang="pl-PL" dirty="0"/>
              <a:t> i wyprowadzonej na zewnątrz magistrali PCI Express x4, co umożliwia podłączanie za jego pomocą typowych kart rozszerzeń (jak karty graficzne), kontrolerów RAID czy monitorów. Teoretycznie jeden kabel światłowodowy w standardzie </a:t>
            </a:r>
            <a:r>
              <a:rPr lang="pl-PL" dirty="0" err="1"/>
              <a:t>Thunderbolt</a:t>
            </a:r>
            <a:r>
              <a:rPr lang="pl-PL" dirty="0"/>
              <a:t> mógłby zastąpić 50 kabli miedzianych.</a:t>
            </a:r>
          </a:p>
        </p:txBody>
      </p:sp>
    </p:spTree>
    <p:extLst>
      <p:ext uri="{BB962C8B-B14F-4D97-AF65-F5344CB8AC3E}">
        <p14:creationId xmlns:p14="http://schemas.microsoft.com/office/powerpoint/2010/main" val="2749444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D7CA17-712A-4D97-87B2-476D72E4BFB5}"/>
              </a:ext>
            </a:extLst>
          </p:cNvPr>
          <p:cNvSpPr>
            <a:spLocks noGrp="1"/>
          </p:cNvSpPr>
          <p:nvPr>
            <p:ph type="title"/>
          </p:nvPr>
        </p:nvSpPr>
        <p:spPr/>
        <p:txBody>
          <a:bodyPr/>
          <a:lstStyle/>
          <a:p>
            <a:r>
              <a:rPr lang="pl-PL" dirty="0" err="1"/>
              <a:t>WykoRZystanie</a:t>
            </a:r>
            <a:endParaRPr lang="pl-PL" dirty="0"/>
          </a:p>
        </p:txBody>
      </p:sp>
      <p:sp>
        <p:nvSpPr>
          <p:cNvPr id="3" name="Symbol zastępczy zawartości 2">
            <a:extLst>
              <a:ext uri="{FF2B5EF4-FFF2-40B4-BE49-F238E27FC236}">
                <a16:creationId xmlns:a16="http://schemas.microsoft.com/office/drawing/2014/main" id="{2C1AB156-A223-434D-8FA2-D7064B84CDDB}"/>
              </a:ext>
            </a:extLst>
          </p:cNvPr>
          <p:cNvSpPr>
            <a:spLocks noGrp="1"/>
          </p:cNvSpPr>
          <p:nvPr>
            <p:ph idx="1"/>
          </p:nvPr>
        </p:nvSpPr>
        <p:spPr/>
        <p:txBody>
          <a:bodyPr/>
          <a:lstStyle/>
          <a:p>
            <a:r>
              <a:rPr lang="pl-PL" dirty="0"/>
              <a:t>Intel rozpoczął dystrybucję </a:t>
            </a:r>
            <a:r>
              <a:rPr lang="pl-PL" dirty="0" err="1"/>
              <a:t>Thunderbolt</a:t>
            </a:r>
            <a:r>
              <a:rPr lang="pl-PL" dirty="0"/>
              <a:t> na początku 2011. Początkowo port </a:t>
            </a:r>
            <a:r>
              <a:rPr lang="pl-PL" dirty="0" err="1"/>
              <a:t>Thunderbolt</a:t>
            </a:r>
            <a:r>
              <a:rPr lang="pl-PL" dirty="0"/>
              <a:t> można było znaleźć w </a:t>
            </a:r>
            <a:r>
              <a:rPr lang="pl-PL" dirty="0" err="1"/>
              <a:t>MacBookach</a:t>
            </a:r>
            <a:r>
              <a:rPr lang="pl-PL" dirty="0"/>
              <a:t> Pro, </a:t>
            </a:r>
            <a:r>
              <a:rPr lang="pl-PL" dirty="0" err="1"/>
              <a:t>MacBookach</a:t>
            </a:r>
            <a:r>
              <a:rPr lang="pl-PL" dirty="0"/>
              <a:t> </a:t>
            </a:r>
            <a:r>
              <a:rPr lang="pl-PL" dirty="0" err="1"/>
              <a:t>Air</a:t>
            </a:r>
            <a:r>
              <a:rPr lang="pl-PL" dirty="0"/>
              <a:t> oraz w komputerach </a:t>
            </a:r>
            <a:r>
              <a:rPr lang="pl-PL" dirty="0" err="1"/>
              <a:t>iMac</a:t>
            </a:r>
            <a:r>
              <a:rPr lang="pl-PL" dirty="0"/>
              <a:t> i Mac Mini. W 2012 roku trafił do pecetów jako wyposażenie platformy </a:t>
            </a:r>
            <a:r>
              <a:rPr lang="pl-PL" dirty="0" err="1"/>
              <a:t>Centrino</a:t>
            </a:r>
            <a:r>
              <a:rPr lang="pl-PL" dirty="0"/>
              <a:t> "Chief River". </a:t>
            </a:r>
            <a:r>
              <a:rPr lang="pl-PL" dirty="0" err="1"/>
              <a:t>Acer</a:t>
            </a:r>
            <a:r>
              <a:rPr lang="pl-PL" dirty="0"/>
              <a:t> i Lenovo jako pierwsi producenci pecetów wprowadzili </a:t>
            </a:r>
            <a:r>
              <a:rPr lang="pl-PL" dirty="0" err="1"/>
              <a:t>Thunderbolt</a:t>
            </a:r>
            <a:r>
              <a:rPr lang="pl-PL" dirty="0"/>
              <a:t> w swoich komputerach. Również najwięksi producenci płyt głównych tacy jak Intel, </a:t>
            </a:r>
            <a:r>
              <a:rPr lang="pl-PL" dirty="0" err="1"/>
              <a:t>Asus</a:t>
            </a:r>
            <a:r>
              <a:rPr lang="pl-PL" dirty="0"/>
              <a:t> i MSI wprowadzili do oferty modele z portami </a:t>
            </a:r>
            <a:r>
              <a:rPr lang="pl-PL" dirty="0" err="1"/>
              <a:t>Thunderbolt</a:t>
            </a:r>
            <a:r>
              <a:rPr lang="pl-PL" dirty="0"/>
              <a:t>. W czerwcu 2013 roku Intel zaprezentował standard </a:t>
            </a:r>
            <a:r>
              <a:rPr lang="pl-PL" dirty="0" err="1"/>
              <a:t>Thunderbolt</a:t>
            </a:r>
            <a:r>
              <a:rPr lang="pl-PL" dirty="0"/>
              <a:t> 2 (nazwa kodowa </a:t>
            </a:r>
            <a:r>
              <a:rPr lang="pl-PL" dirty="0" err="1"/>
              <a:t>Falcon</a:t>
            </a:r>
            <a:r>
              <a:rPr lang="pl-PL" dirty="0"/>
              <a:t> </a:t>
            </a:r>
            <a:r>
              <a:rPr lang="pl-PL" dirty="0" err="1"/>
              <a:t>Ridge</a:t>
            </a:r>
            <a:r>
              <a:rPr lang="pl-PL" dirty="0"/>
              <a:t>) o przepustowości 20 </a:t>
            </a:r>
            <a:r>
              <a:rPr lang="pl-PL" dirty="0" err="1"/>
              <a:t>Gbps</a:t>
            </a:r>
            <a:r>
              <a:rPr lang="pl-PL" dirty="0"/>
              <a:t> i obsługujący strumieniowanie wideo w standardzie 4K.</a:t>
            </a:r>
          </a:p>
        </p:txBody>
      </p:sp>
    </p:spTree>
    <p:extLst>
      <p:ext uri="{BB962C8B-B14F-4D97-AF65-F5344CB8AC3E}">
        <p14:creationId xmlns:p14="http://schemas.microsoft.com/office/powerpoint/2010/main" val="292651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41A19B-2163-4C9B-A774-7EA4237A3C44}"/>
              </a:ext>
            </a:extLst>
          </p:cNvPr>
          <p:cNvSpPr>
            <a:spLocks noGrp="1"/>
          </p:cNvSpPr>
          <p:nvPr>
            <p:ph type="title"/>
          </p:nvPr>
        </p:nvSpPr>
        <p:spPr/>
        <p:txBody>
          <a:bodyPr/>
          <a:lstStyle/>
          <a:p>
            <a:r>
              <a:rPr lang="pl-PL" dirty="0"/>
              <a:t>Charakterystyka</a:t>
            </a:r>
          </a:p>
        </p:txBody>
      </p:sp>
      <p:sp>
        <p:nvSpPr>
          <p:cNvPr id="3" name="Symbol zastępczy zawartości 2">
            <a:extLst>
              <a:ext uri="{FF2B5EF4-FFF2-40B4-BE49-F238E27FC236}">
                <a16:creationId xmlns:a16="http://schemas.microsoft.com/office/drawing/2014/main" id="{5E4374A8-9D11-4BD9-8E3B-398927F529DF}"/>
              </a:ext>
            </a:extLst>
          </p:cNvPr>
          <p:cNvSpPr>
            <a:spLocks noGrp="1"/>
          </p:cNvSpPr>
          <p:nvPr>
            <p:ph idx="1"/>
          </p:nvPr>
        </p:nvSpPr>
        <p:spPr/>
        <p:txBody>
          <a:bodyPr/>
          <a:lstStyle/>
          <a:p>
            <a:r>
              <a:rPr lang="pl-PL" dirty="0"/>
              <a:t>prędkość 10 </a:t>
            </a:r>
            <a:r>
              <a:rPr lang="pl-PL" dirty="0" err="1"/>
              <a:t>Gb</a:t>
            </a:r>
            <a:r>
              <a:rPr lang="pl-PL" dirty="0"/>
              <a:t>/s, 20 </a:t>
            </a:r>
            <a:r>
              <a:rPr lang="pl-PL" dirty="0" err="1"/>
              <a:t>Gb</a:t>
            </a:r>
            <a:r>
              <a:rPr lang="pl-PL" dirty="0"/>
              <a:t>/s dla </a:t>
            </a:r>
            <a:r>
              <a:rPr lang="pl-PL" dirty="0" err="1"/>
              <a:t>Thunderbolt</a:t>
            </a:r>
            <a:r>
              <a:rPr lang="pl-PL" dirty="0"/>
              <a:t> 2, 40 </a:t>
            </a:r>
            <a:r>
              <a:rPr lang="pl-PL" dirty="0" err="1"/>
              <a:t>Gb</a:t>
            </a:r>
            <a:r>
              <a:rPr lang="pl-PL" dirty="0"/>
              <a:t>/s dla </a:t>
            </a:r>
            <a:r>
              <a:rPr lang="pl-PL" dirty="0" err="1"/>
              <a:t>Thunderbolt</a:t>
            </a:r>
            <a:r>
              <a:rPr lang="pl-PL" dirty="0"/>
              <a:t> 3 [przez kabel światłowodowy do 100 </a:t>
            </a:r>
            <a:r>
              <a:rPr lang="pl-PL" dirty="0" err="1"/>
              <a:t>Gb</a:t>
            </a:r>
            <a:r>
              <a:rPr lang="pl-PL" dirty="0"/>
              <a:t>/s] (na odległość do 100 metrów),</a:t>
            </a:r>
          </a:p>
          <a:p>
            <a:r>
              <a:rPr lang="pl-PL" dirty="0"/>
              <a:t>równoczesne połączenie z wieloma urządzeniami,</a:t>
            </a:r>
          </a:p>
          <a:p>
            <a:r>
              <a:rPr lang="pl-PL" dirty="0"/>
              <a:t>wiele protokołów,</a:t>
            </a:r>
          </a:p>
          <a:p>
            <a:r>
              <a:rPr lang="pl-PL" dirty="0"/>
              <a:t>równoczesny transfer w obydwie strony,</a:t>
            </a:r>
          </a:p>
          <a:p>
            <a:r>
              <a:rPr lang="pl-PL" dirty="0"/>
              <a:t>implementacja </a:t>
            </a:r>
            <a:r>
              <a:rPr lang="pl-PL" dirty="0" err="1"/>
              <a:t>quality</a:t>
            </a:r>
            <a:r>
              <a:rPr lang="pl-PL" dirty="0"/>
              <a:t> of service</a:t>
            </a:r>
          </a:p>
        </p:txBody>
      </p:sp>
    </p:spTree>
    <p:extLst>
      <p:ext uri="{BB962C8B-B14F-4D97-AF65-F5344CB8AC3E}">
        <p14:creationId xmlns:p14="http://schemas.microsoft.com/office/powerpoint/2010/main" val="297950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8A69C8-99A1-46C6-B8E8-F83CE3DA0BAD}"/>
              </a:ext>
            </a:extLst>
          </p:cNvPr>
          <p:cNvSpPr>
            <a:spLocks noGrp="1"/>
          </p:cNvSpPr>
          <p:nvPr>
            <p:ph type="title"/>
          </p:nvPr>
        </p:nvSpPr>
        <p:spPr/>
        <p:txBody>
          <a:bodyPr/>
          <a:lstStyle/>
          <a:p>
            <a:r>
              <a:rPr lang="pl-PL" dirty="0"/>
              <a:t>USB - Universal Serial Bus</a:t>
            </a:r>
          </a:p>
        </p:txBody>
      </p:sp>
      <p:sp>
        <p:nvSpPr>
          <p:cNvPr id="3" name="Symbol zastępczy zawartości 2">
            <a:extLst>
              <a:ext uri="{FF2B5EF4-FFF2-40B4-BE49-F238E27FC236}">
                <a16:creationId xmlns:a16="http://schemas.microsoft.com/office/drawing/2014/main" id="{F47A72FD-13EF-4507-A6D6-F91453C3DFDD}"/>
              </a:ext>
            </a:extLst>
          </p:cNvPr>
          <p:cNvSpPr>
            <a:spLocks noGrp="1"/>
          </p:cNvSpPr>
          <p:nvPr>
            <p:ph idx="1"/>
          </p:nvPr>
        </p:nvSpPr>
        <p:spPr/>
        <p:txBody>
          <a:bodyPr/>
          <a:lstStyle/>
          <a:p>
            <a:pPr marL="0" indent="0">
              <a:buNone/>
            </a:pPr>
            <a:r>
              <a:rPr lang="pl-PL" dirty="0"/>
              <a:t>komputerowe złącze komunikacyjne zastępujące stare porty szeregowe i porty równoległe. Zostało opracowane przez firmy Microsoft, Intel, </a:t>
            </a:r>
            <a:r>
              <a:rPr lang="pl-PL" dirty="0" err="1"/>
              <a:t>Compaq</a:t>
            </a:r>
            <a:r>
              <a:rPr lang="pl-PL" dirty="0"/>
              <a:t>, IBM i DEC.</a:t>
            </a:r>
          </a:p>
        </p:txBody>
      </p:sp>
    </p:spTree>
    <p:extLst>
      <p:ext uri="{BB962C8B-B14F-4D97-AF65-F5344CB8AC3E}">
        <p14:creationId xmlns:p14="http://schemas.microsoft.com/office/powerpoint/2010/main" val="2841251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C68370-E85C-468E-B025-DB0EB97B73F7}"/>
              </a:ext>
            </a:extLst>
          </p:cNvPr>
          <p:cNvSpPr>
            <a:spLocks noGrp="1"/>
          </p:cNvSpPr>
          <p:nvPr>
            <p:ph type="title"/>
          </p:nvPr>
        </p:nvSpPr>
        <p:spPr/>
        <p:txBody>
          <a:bodyPr/>
          <a:lstStyle/>
          <a:p>
            <a:r>
              <a:rPr lang="pl-PL"/>
              <a:t>Thunderbolt</a:t>
            </a:r>
          </a:p>
        </p:txBody>
      </p:sp>
      <p:pic>
        <p:nvPicPr>
          <p:cNvPr id="3074" name="Picture 2" descr="Znalezione obrazy dla zapytania thunderbolt">
            <a:extLst>
              <a:ext uri="{FF2B5EF4-FFF2-40B4-BE49-F238E27FC236}">
                <a16:creationId xmlns:a16="http://schemas.microsoft.com/office/drawing/2014/main" id="{922F7B41-2F43-441B-8C6A-2CA772650E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1319" y="2820987"/>
            <a:ext cx="5905500" cy="295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53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BC762A-02A8-4C9B-A2FB-322B15300E86}"/>
              </a:ext>
            </a:extLst>
          </p:cNvPr>
          <p:cNvSpPr>
            <a:spLocks noGrp="1"/>
          </p:cNvSpPr>
          <p:nvPr>
            <p:ph type="title"/>
          </p:nvPr>
        </p:nvSpPr>
        <p:spPr/>
        <p:txBody>
          <a:bodyPr/>
          <a:lstStyle/>
          <a:p>
            <a:r>
              <a:rPr lang="pl-PL" dirty="0"/>
              <a:t>USB</a:t>
            </a:r>
          </a:p>
        </p:txBody>
      </p:sp>
      <p:pic>
        <p:nvPicPr>
          <p:cNvPr id="1026" name="Picture 2" descr="https://upload.wikimedia.org/wikipedia/commons/thumb/f/fd/USB_Icon.svg/475px-USB_Icon.svg.png">
            <a:extLst>
              <a:ext uri="{FF2B5EF4-FFF2-40B4-BE49-F238E27FC236}">
                <a16:creationId xmlns:a16="http://schemas.microsoft.com/office/drawing/2014/main" id="{BFCC8EC5-6445-49C0-B967-234F90C816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621881" y="3211512"/>
            <a:ext cx="452437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835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DDEB52-4C23-459A-806D-20AA642EB0BA}"/>
              </a:ext>
            </a:extLst>
          </p:cNvPr>
          <p:cNvSpPr>
            <a:spLocks noGrp="1"/>
          </p:cNvSpPr>
          <p:nvPr>
            <p:ph type="title"/>
          </p:nvPr>
        </p:nvSpPr>
        <p:spPr/>
        <p:txBody>
          <a:bodyPr/>
          <a:lstStyle/>
          <a:p>
            <a:r>
              <a:rPr lang="pl-PL" dirty="0"/>
              <a:t>Architektura</a:t>
            </a:r>
          </a:p>
        </p:txBody>
      </p:sp>
      <p:sp>
        <p:nvSpPr>
          <p:cNvPr id="3" name="Symbol zastępczy zawartości 2">
            <a:extLst>
              <a:ext uri="{FF2B5EF4-FFF2-40B4-BE49-F238E27FC236}">
                <a16:creationId xmlns:a16="http://schemas.microsoft.com/office/drawing/2014/main" id="{BEAB2133-EBBA-46E9-BE7F-B2D7965CD5E0}"/>
              </a:ext>
            </a:extLst>
          </p:cNvPr>
          <p:cNvSpPr>
            <a:spLocks noGrp="1"/>
          </p:cNvSpPr>
          <p:nvPr>
            <p:ph idx="1"/>
          </p:nvPr>
        </p:nvSpPr>
        <p:spPr/>
        <p:txBody>
          <a:bodyPr>
            <a:normAutofit/>
          </a:bodyPr>
          <a:lstStyle/>
          <a:p>
            <a:pPr marL="0" indent="0">
              <a:buNone/>
            </a:pPr>
            <a:r>
              <a:rPr lang="pl-PL" dirty="0"/>
              <a:t>Architektura USB składa się z serwera (hosta), wielu portów USB oraz urządzeń do nich podłączonych.</a:t>
            </a:r>
          </a:p>
          <a:p>
            <a:pPr marL="0" indent="0">
              <a:buNone/>
            </a:pPr>
            <a:r>
              <a:rPr lang="pl-PL" dirty="0"/>
              <a:t>Host USB może zarządzać wieloma kontrolerami, a każdy kontroler może udostępniać jeden lub więcej portów USB. </a:t>
            </a:r>
          </a:p>
          <a:p>
            <a:pPr marL="0" indent="0">
              <a:buNone/>
            </a:pPr>
            <a:r>
              <a:rPr lang="pl-PL" dirty="0"/>
              <a:t>Urządzenia można łączyć ze sobą tworząc sieć o topologii drzewa wykorzystując do tego koncentratory USB.</a:t>
            </a:r>
          </a:p>
          <a:p>
            <a:pPr marL="0" indent="0">
              <a:buNone/>
            </a:pPr>
            <a:r>
              <a:rPr lang="pl-PL" dirty="0"/>
              <a:t>Mogą być one połączone ze sobą kaskadowo, tworząc nawet pięciopoziomową strukturę drzewiastą. </a:t>
            </a:r>
          </a:p>
          <a:p>
            <a:pPr marL="0" indent="0">
              <a:buNone/>
            </a:pPr>
            <a:r>
              <a:rPr lang="pl-PL" dirty="0"/>
              <a:t>W całej sieci można podłączyć do 127 urządzeń USB, jednak ze względu na pobór mocy ich liczbę trzeba ograniczyć. </a:t>
            </a:r>
          </a:p>
        </p:txBody>
      </p:sp>
    </p:spTree>
    <p:extLst>
      <p:ext uri="{BB962C8B-B14F-4D97-AF65-F5344CB8AC3E}">
        <p14:creationId xmlns:p14="http://schemas.microsoft.com/office/powerpoint/2010/main" val="227964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66B661-AA01-4192-B402-D9B599EE2CCF}"/>
              </a:ext>
            </a:extLst>
          </p:cNvPr>
          <p:cNvSpPr>
            <a:spLocks noGrp="1"/>
          </p:cNvSpPr>
          <p:nvPr>
            <p:ph type="title"/>
          </p:nvPr>
        </p:nvSpPr>
        <p:spPr/>
        <p:txBody>
          <a:bodyPr/>
          <a:lstStyle/>
          <a:p>
            <a:r>
              <a:rPr lang="pl-PL" dirty="0"/>
              <a:t>Połączenie</a:t>
            </a:r>
          </a:p>
        </p:txBody>
      </p:sp>
      <p:sp>
        <p:nvSpPr>
          <p:cNvPr id="3" name="Symbol zastępczy zawartości 2">
            <a:extLst>
              <a:ext uri="{FF2B5EF4-FFF2-40B4-BE49-F238E27FC236}">
                <a16:creationId xmlns:a16="http://schemas.microsoft.com/office/drawing/2014/main" id="{DC10301D-5183-4C5F-ADD0-E1303790F301}"/>
              </a:ext>
            </a:extLst>
          </p:cNvPr>
          <p:cNvSpPr>
            <a:spLocks noGrp="1"/>
          </p:cNvSpPr>
          <p:nvPr>
            <p:ph idx="1"/>
          </p:nvPr>
        </p:nvSpPr>
        <p:spPr/>
        <p:txBody>
          <a:bodyPr/>
          <a:lstStyle/>
          <a:p>
            <a:pPr marL="0" indent="0">
              <a:buNone/>
            </a:pPr>
            <a:r>
              <a:rPr lang="pl-PL" dirty="0"/>
              <a:t>Ważną cechą USB jest to, iż magistrala wymaga obecności dokładnie jednego kontrolera magistrali, którego rolę pełni host. Uniemożliwia to wykonanie bezpośredniego połączenia dwóch komputerów (wymagany jest przewód ze specjalnym układem) ani bezpośredniego połączenia ze sobą urządzeń peryferyjnych (w tym przypadku brak kontrolera).</a:t>
            </a:r>
          </a:p>
        </p:txBody>
      </p:sp>
    </p:spTree>
    <p:extLst>
      <p:ext uri="{BB962C8B-B14F-4D97-AF65-F5344CB8AC3E}">
        <p14:creationId xmlns:p14="http://schemas.microsoft.com/office/powerpoint/2010/main" val="1255746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595BB3-EDB0-445E-B4B7-35C87688B16C}"/>
              </a:ext>
            </a:extLst>
          </p:cNvPr>
          <p:cNvSpPr>
            <a:spLocks noGrp="1"/>
          </p:cNvSpPr>
          <p:nvPr>
            <p:ph type="title"/>
          </p:nvPr>
        </p:nvSpPr>
        <p:spPr/>
        <p:txBody>
          <a:bodyPr/>
          <a:lstStyle/>
          <a:p>
            <a:r>
              <a:rPr lang="pl-PL" dirty="0"/>
              <a:t>Wersje</a:t>
            </a:r>
          </a:p>
        </p:txBody>
      </p:sp>
      <p:pic>
        <p:nvPicPr>
          <p:cNvPr id="2050" name="Picture 2" descr="Znalezione obrazy dla zapytania usb przepustowość">
            <a:extLst>
              <a:ext uri="{FF2B5EF4-FFF2-40B4-BE49-F238E27FC236}">
                <a16:creationId xmlns:a16="http://schemas.microsoft.com/office/drawing/2014/main" id="{1F30F7EF-75E8-4954-ACDC-D060EEF243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308313" y="2286000"/>
            <a:ext cx="7151511"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33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BBDF9B-F930-4EEC-A544-A30C32F55F25}"/>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F75B40DA-E5A7-42D5-B4AD-39519FBB98B9}"/>
              </a:ext>
            </a:extLst>
          </p:cNvPr>
          <p:cNvSpPr>
            <a:spLocks noGrp="1"/>
          </p:cNvSpPr>
          <p:nvPr>
            <p:ph idx="1"/>
          </p:nvPr>
        </p:nvSpPr>
        <p:spPr/>
        <p:txBody>
          <a:bodyPr>
            <a:normAutofit fontScale="85000" lnSpcReduction="10000"/>
          </a:bodyPr>
          <a:lstStyle/>
          <a:p>
            <a:pPr marL="0" indent="0">
              <a:buNone/>
            </a:pPr>
            <a:r>
              <a:rPr lang="pl-PL" dirty="0"/>
              <a:t>USB 1.1 Urządzenia spełniające warunki tej specyfikacji mogą pracować z szybkością (</a:t>
            </a:r>
            <a:r>
              <a:rPr lang="pl-PL" dirty="0" err="1"/>
              <a:t>full</a:t>
            </a:r>
            <a:r>
              <a:rPr lang="pl-PL" dirty="0"/>
              <a:t> </a:t>
            </a:r>
            <a:r>
              <a:rPr lang="pl-PL" dirty="0" err="1"/>
              <a:t>speed</a:t>
            </a:r>
            <a:r>
              <a:rPr lang="pl-PL" dirty="0"/>
              <a:t>) 12 </a:t>
            </a:r>
            <a:r>
              <a:rPr lang="pl-PL" dirty="0" err="1"/>
              <a:t>Mbit</a:t>
            </a:r>
            <a:r>
              <a:rPr lang="pl-PL" dirty="0"/>
              <a:t>/s (1,5 MB/s) i (</a:t>
            </a:r>
            <a:r>
              <a:rPr lang="pl-PL" dirty="0" err="1"/>
              <a:t>low</a:t>
            </a:r>
            <a:r>
              <a:rPr lang="pl-PL" dirty="0"/>
              <a:t> </a:t>
            </a:r>
            <a:r>
              <a:rPr lang="pl-PL" dirty="0" err="1"/>
              <a:t>speed</a:t>
            </a:r>
            <a:r>
              <a:rPr lang="pl-PL" dirty="0"/>
              <a:t>) 1,5 </a:t>
            </a:r>
            <a:r>
              <a:rPr lang="pl-PL" dirty="0" err="1"/>
              <a:t>Mbit</a:t>
            </a:r>
            <a:r>
              <a:rPr lang="pl-PL" dirty="0"/>
              <a:t>/s (0,1875 MB/s). </a:t>
            </a:r>
          </a:p>
          <a:p>
            <a:pPr marL="0" indent="0">
              <a:buNone/>
            </a:pPr>
            <a:r>
              <a:rPr lang="pl-PL" dirty="0"/>
              <a:t>USB 2.0 (high </a:t>
            </a:r>
            <a:r>
              <a:rPr lang="pl-PL" dirty="0" err="1"/>
              <a:t>speed</a:t>
            </a:r>
            <a:r>
              <a:rPr lang="pl-PL" dirty="0"/>
              <a:t>) Urządzenia zgodne z warunkami nowej specyfikacji mogą pracować z maksymalną szybkością 480 </a:t>
            </a:r>
            <a:r>
              <a:rPr lang="pl-PL" dirty="0" err="1"/>
              <a:t>Mbit</a:t>
            </a:r>
            <a:r>
              <a:rPr lang="pl-PL" dirty="0"/>
              <a:t>/s (60 MB/s). Rzeczywista szybkość zapisu kształtuje się w granicach od 25 do 30 MB/s, a odczytu od 30 do 42 MB/s. Jest to głównie spowodowane tym, że transmisja danych przez port odbywa się w trybie half duplex na jednej parze przewodów. </a:t>
            </a:r>
          </a:p>
          <a:p>
            <a:pPr marL="0" indent="0">
              <a:buNone/>
            </a:pPr>
            <a:r>
              <a:rPr lang="pl-PL" dirty="0"/>
              <a:t>USB 3.1 Gen 1 (</a:t>
            </a:r>
            <a:r>
              <a:rPr lang="pl-PL" dirty="0" err="1"/>
              <a:t>superspeed</a:t>
            </a:r>
            <a:r>
              <a:rPr lang="pl-PL" dirty="0"/>
              <a:t>) (wcześniej noszący nazwę USB 3.0) Urządzenia zgodne z warunkami nowej specyfikacji mogą pracować z szybkością 5 </a:t>
            </a:r>
            <a:r>
              <a:rPr lang="pl-PL" dirty="0" err="1"/>
              <a:t>Gbit</a:t>
            </a:r>
            <a:r>
              <a:rPr lang="pl-PL" dirty="0"/>
              <a:t>/s. W transmisji stosuje się kodowanie 8b/10b, przez co rzeczywista przepustowość łącza danych wynosi 4 </a:t>
            </a:r>
            <a:r>
              <a:rPr lang="pl-PL" dirty="0" err="1"/>
              <a:t>Gbit</a:t>
            </a:r>
            <a:r>
              <a:rPr lang="pl-PL" dirty="0"/>
              <a:t>/s (500 MB/s). Nowy standard oprócz standardowych przewodów (dla kompatybilności w dół z USB 2.0 i 1.1) do szybkich transferów wykorzystuje dwie dodatkowe, ekranowane pary przewodów w </a:t>
            </a:r>
            <a:r>
              <a:rPr lang="pl-PL" dirty="0" err="1"/>
              <a:t>full</a:t>
            </a:r>
            <a:r>
              <a:rPr lang="pl-PL" dirty="0"/>
              <a:t> duplex. </a:t>
            </a:r>
          </a:p>
          <a:p>
            <a:pPr marL="0" indent="0">
              <a:buNone/>
            </a:pPr>
            <a:r>
              <a:rPr lang="pl-PL" dirty="0"/>
              <a:t>USB 3.1 Gen 2 (</a:t>
            </a:r>
            <a:r>
              <a:rPr lang="pl-PL" dirty="0" err="1"/>
              <a:t>superspeed</a:t>
            </a:r>
            <a:r>
              <a:rPr lang="pl-PL" dirty="0"/>
              <a:t>+) Standard ogłoszony 31 lipca 2013. Do powszechnego użytku wszedł w 2015 roku. Prędkość maksymalna to 10 </a:t>
            </a:r>
            <a:r>
              <a:rPr lang="pl-PL" dirty="0" err="1"/>
              <a:t>Gbit</a:t>
            </a:r>
            <a:r>
              <a:rPr lang="pl-PL" dirty="0"/>
              <a:t>/s, a moc może wynosić 100 W. Standard 3.1 jest kompatybilny wstecz.</a:t>
            </a:r>
          </a:p>
        </p:txBody>
      </p:sp>
    </p:spTree>
    <p:extLst>
      <p:ext uri="{BB962C8B-B14F-4D97-AF65-F5344CB8AC3E}">
        <p14:creationId xmlns:p14="http://schemas.microsoft.com/office/powerpoint/2010/main" val="328888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4D7A7F-1681-4613-908F-4CF0331505F7}"/>
              </a:ext>
            </a:extLst>
          </p:cNvPr>
          <p:cNvSpPr>
            <a:spLocks noGrp="1"/>
          </p:cNvSpPr>
          <p:nvPr>
            <p:ph type="title"/>
          </p:nvPr>
        </p:nvSpPr>
        <p:spPr/>
        <p:txBody>
          <a:bodyPr/>
          <a:lstStyle/>
          <a:p>
            <a:r>
              <a:rPr lang="pl-PL" dirty="0"/>
              <a:t>Przewody</a:t>
            </a:r>
          </a:p>
        </p:txBody>
      </p:sp>
      <p:graphicFrame>
        <p:nvGraphicFramePr>
          <p:cNvPr id="4" name="Symbol zastępczy zawartości 3">
            <a:extLst>
              <a:ext uri="{FF2B5EF4-FFF2-40B4-BE49-F238E27FC236}">
                <a16:creationId xmlns:a16="http://schemas.microsoft.com/office/drawing/2014/main" id="{780C34D3-D149-4A89-9AED-C42B7A8BA7D5}"/>
              </a:ext>
            </a:extLst>
          </p:cNvPr>
          <p:cNvGraphicFramePr>
            <a:graphicFrameLocks noGrp="1"/>
          </p:cNvGraphicFramePr>
          <p:nvPr>
            <p:ph idx="1"/>
            <p:extLst>
              <p:ext uri="{D42A27DB-BD31-4B8C-83A1-F6EECF244321}">
                <p14:modId xmlns:p14="http://schemas.microsoft.com/office/powerpoint/2010/main" val="2769510562"/>
              </p:ext>
            </p:extLst>
          </p:nvPr>
        </p:nvGraphicFramePr>
        <p:xfrm>
          <a:off x="989838" y="1825625"/>
          <a:ext cx="10212324" cy="4351337"/>
        </p:xfrm>
        <a:graphic>
          <a:graphicData uri="http://schemas.openxmlformats.org/drawingml/2006/table">
            <a:tbl>
              <a:tblPr/>
              <a:tblGrid>
                <a:gridCol w="2553081">
                  <a:extLst>
                    <a:ext uri="{9D8B030D-6E8A-4147-A177-3AD203B41FA5}">
                      <a16:colId xmlns:a16="http://schemas.microsoft.com/office/drawing/2014/main" val="2732762221"/>
                    </a:ext>
                  </a:extLst>
                </a:gridCol>
                <a:gridCol w="2553081">
                  <a:extLst>
                    <a:ext uri="{9D8B030D-6E8A-4147-A177-3AD203B41FA5}">
                      <a16:colId xmlns:a16="http://schemas.microsoft.com/office/drawing/2014/main" val="1856695685"/>
                    </a:ext>
                  </a:extLst>
                </a:gridCol>
                <a:gridCol w="2553081">
                  <a:extLst>
                    <a:ext uri="{9D8B030D-6E8A-4147-A177-3AD203B41FA5}">
                      <a16:colId xmlns:a16="http://schemas.microsoft.com/office/drawing/2014/main" val="3577007024"/>
                    </a:ext>
                  </a:extLst>
                </a:gridCol>
                <a:gridCol w="2553081">
                  <a:extLst>
                    <a:ext uri="{9D8B030D-6E8A-4147-A177-3AD203B41FA5}">
                      <a16:colId xmlns:a16="http://schemas.microsoft.com/office/drawing/2014/main" val="1286939916"/>
                    </a:ext>
                  </a:extLst>
                </a:gridCol>
              </a:tblGrid>
              <a:tr h="355211">
                <a:tc>
                  <a:txBody>
                    <a:bodyPr/>
                    <a:lstStyle/>
                    <a:p>
                      <a:pPr algn="ctr"/>
                      <a:r>
                        <a:rPr lang="pl-PL" sz="1700">
                          <a:effectLst/>
                        </a:rPr>
                        <a:t>Przewód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Numer</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Sygnał</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700">
                          <a:effectLst/>
                        </a:rPr>
                        <a:t>Opis</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35741909"/>
                  </a:ext>
                </a:extLst>
              </a:tr>
              <a:tr h="621620">
                <a:tc>
                  <a:txBody>
                    <a:bodyPr/>
                    <a:lstStyle/>
                    <a:p>
                      <a:r>
                        <a:rPr lang="pl-PL" sz="1700">
                          <a:solidFill>
                            <a:srgbClr val="FFFFFF"/>
                          </a:solidFill>
                          <a:effectLst/>
                        </a:rPr>
                        <a:t>czerwony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0000"/>
                    </a:solidFill>
                  </a:tcPr>
                </a:tc>
                <a:tc>
                  <a:txBody>
                    <a:bodyPr/>
                    <a:lstStyle/>
                    <a:p>
                      <a:r>
                        <a:rPr lang="pl-PL" sz="1700" dirty="0">
                          <a:solidFill>
                            <a:schemeClr val="tx1"/>
                          </a:solidFill>
                          <a:effectLst/>
                        </a:rPr>
                        <a:t>1</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V</a:t>
                      </a:r>
                      <a:r>
                        <a:rPr lang="pl-PL" sz="1700" baseline="-25000" dirty="0">
                          <a:solidFill>
                            <a:schemeClr val="tx1"/>
                          </a:solidFill>
                          <a:effectLst/>
                        </a:rPr>
                        <a:t>BUS</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zasilanie +5 </a:t>
                      </a:r>
                      <a:r>
                        <a:rPr lang="pl-PL" sz="1700" u="none" strike="noStrike" dirty="0">
                          <a:solidFill>
                            <a:schemeClr val="tx1"/>
                          </a:solidFill>
                          <a:effectLst/>
                          <a:hlinkClick r:id="rId2" tooltip="Wolt"/>
                        </a:rPr>
                        <a:t>V</a:t>
                      </a:r>
                      <a:r>
                        <a:rPr lang="pl-PL" sz="1700" dirty="0">
                          <a:solidFill>
                            <a:schemeClr val="tx1"/>
                          </a:solidFill>
                          <a:effectLst/>
                        </a:rPr>
                        <a:t> (maks. 0,9 </a:t>
                      </a:r>
                      <a:r>
                        <a:rPr lang="pl-PL" sz="1700" u="none" strike="noStrike" dirty="0">
                          <a:solidFill>
                            <a:schemeClr val="tx1"/>
                          </a:solidFill>
                          <a:effectLst/>
                          <a:hlinkClick r:id="rId3" tooltip="Amper"/>
                        </a:rPr>
                        <a:t>A</a:t>
                      </a:r>
                      <a:r>
                        <a:rPr lang="pl-PL" sz="1700" dirty="0">
                          <a:solidFill>
                            <a:schemeClr val="tx1"/>
                          </a:solidFill>
                          <a:effectLst/>
                        </a:rPr>
                        <a:t>)</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491106280"/>
                  </a:ext>
                </a:extLst>
              </a:tr>
              <a:tr h="355211">
                <a:tc>
                  <a:txBody>
                    <a:bodyPr/>
                    <a:lstStyle/>
                    <a:p>
                      <a:r>
                        <a:rPr lang="pl-PL" sz="1700">
                          <a:effectLst/>
                        </a:rPr>
                        <a:t>biały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FF"/>
                    </a:solidFill>
                  </a:tcPr>
                </a:tc>
                <a:tc>
                  <a:txBody>
                    <a:bodyPr/>
                    <a:lstStyle/>
                    <a:p>
                      <a:r>
                        <a:rPr lang="pl-PL" sz="1700">
                          <a:solidFill>
                            <a:schemeClr val="tx1"/>
                          </a:solidFill>
                          <a:effectLst/>
                        </a:rPr>
                        <a:t>2</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transmisja danych Data-</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51201523"/>
                  </a:ext>
                </a:extLst>
              </a:tr>
              <a:tr h="355211">
                <a:tc>
                  <a:txBody>
                    <a:bodyPr/>
                    <a:lstStyle/>
                    <a:p>
                      <a:r>
                        <a:rPr lang="pl-PL" sz="1700">
                          <a:effectLst/>
                        </a:rPr>
                        <a:t>zielony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FF00"/>
                    </a:solidFill>
                  </a:tcPr>
                </a:tc>
                <a:tc>
                  <a:txBody>
                    <a:bodyPr/>
                    <a:lstStyle/>
                    <a:p>
                      <a:r>
                        <a:rPr lang="pl-PL" sz="1700">
                          <a:solidFill>
                            <a:schemeClr val="tx1"/>
                          </a:solidFill>
                          <a:effectLst/>
                        </a:rPr>
                        <a:t>3</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D+</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transmisja danych Data+</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04979851"/>
                  </a:ext>
                </a:extLst>
              </a:tr>
              <a:tr h="355211">
                <a:tc>
                  <a:txBody>
                    <a:bodyPr/>
                    <a:lstStyle/>
                    <a:p>
                      <a:r>
                        <a:rPr lang="pl-PL" sz="1700">
                          <a:solidFill>
                            <a:srgbClr val="FFFFFF"/>
                          </a:solidFill>
                          <a:effectLst/>
                        </a:rPr>
                        <a:t>czarny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00"/>
                    </a:solidFill>
                  </a:tcPr>
                </a:tc>
                <a:tc>
                  <a:txBody>
                    <a:bodyPr/>
                    <a:lstStyle/>
                    <a:p>
                      <a:r>
                        <a:rPr lang="pl-PL" sz="1700">
                          <a:solidFill>
                            <a:schemeClr val="tx1"/>
                          </a:solidFill>
                          <a:effectLst/>
                        </a:rPr>
                        <a:t>4 (5 w mikro- i mini-USB)</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u="none" strike="noStrike" dirty="0">
                          <a:solidFill>
                            <a:schemeClr val="tx1"/>
                          </a:solidFill>
                          <a:effectLst/>
                          <a:hlinkClick r:id="rId4" tooltip="Masa (elektryczność)"/>
                        </a:rPr>
                        <a:t>GND</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u="none" strike="noStrike" dirty="0">
                          <a:solidFill>
                            <a:schemeClr val="tx1"/>
                          </a:solidFill>
                          <a:effectLst/>
                          <a:hlinkClick r:id="rId4" tooltip="Masa (elektryczność)"/>
                        </a:rPr>
                        <a:t>masa</a:t>
                      </a:r>
                      <a:endParaRPr lang="pl-PL" sz="1700" dirty="0">
                        <a:solidFill>
                          <a:schemeClr val="tx1"/>
                        </a:solidFill>
                        <a:effectLst/>
                      </a:endParaRP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203062092"/>
                  </a:ext>
                </a:extLst>
              </a:tr>
              <a:tr h="355211">
                <a:tc>
                  <a:txBody>
                    <a:bodyPr/>
                    <a:lstStyle/>
                    <a:p>
                      <a:r>
                        <a:rPr lang="pl-PL" sz="1700">
                          <a:solidFill>
                            <a:srgbClr val="FFFFFF"/>
                          </a:solidFill>
                          <a:effectLst/>
                        </a:rPr>
                        <a:t>fioletowy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800080"/>
                    </a:solidFill>
                  </a:tcPr>
                </a:tc>
                <a:tc>
                  <a:txBody>
                    <a:bodyPr/>
                    <a:lstStyle/>
                    <a:p>
                      <a:r>
                        <a:rPr lang="pl-PL" sz="1700">
                          <a:solidFill>
                            <a:schemeClr val="tx1"/>
                          </a:solidFill>
                          <a:effectLst/>
                        </a:rPr>
                        <a:t>5</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SSRX-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odbiór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70464891"/>
                  </a:ext>
                </a:extLst>
              </a:tr>
              <a:tr h="355211">
                <a:tc>
                  <a:txBody>
                    <a:bodyPr/>
                    <a:lstStyle/>
                    <a:p>
                      <a:r>
                        <a:rPr lang="pl-PL" sz="1700">
                          <a:solidFill>
                            <a:srgbClr val="000000"/>
                          </a:solidFill>
                          <a:effectLst/>
                        </a:rPr>
                        <a:t>pomarańczowy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8000"/>
                    </a:solidFill>
                  </a:tcPr>
                </a:tc>
                <a:tc>
                  <a:txBody>
                    <a:bodyPr/>
                    <a:lstStyle/>
                    <a:p>
                      <a:r>
                        <a:rPr lang="pl-PL" sz="1700">
                          <a:solidFill>
                            <a:schemeClr val="tx1"/>
                          </a:solidFill>
                          <a:effectLst/>
                        </a:rPr>
                        <a:t>6</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SSRX+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odbiór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7602495"/>
                  </a:ext>
                </a:extLst>
              </a:tr>
              <a:tr h="355211">
                <a:tc>
                  <a:txBody>
                    <a:bodyPr/>
                    <a:lstStyle/>
                    <a:p>
                      <a:r>
                        <a:rPr lang="pl-PL" sz="1700">
                          <a:solidFill>
                            <a:srgbClr val="FFFFFF"/>
                          </a:solidFill>
                          <a:effectLst/>
                        </a:rPr>
                        <a:t>czarny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00"/>
                    </a:solidFill>
                  </a:tcPr>
                </a:tc>
                <a:tc>
                  <a:txBody>
                    <a:bodyPr/>
                    <a:lstStyle/>
                    <a:p>
                      <a:r>
                        <a:rPr lang="pl-PL" sz="1700">
                          <a:solidFill>
                            <a:schemeClr val="tx1"/>
                          </a:solidFill>
                          <a:effectLst/>
                        </a:rPr>
                        <a:t>7</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GND DRAIN</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masa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11036636"/>
                  </a:ext>
                </a:extLst>
              </a:tr>
              <a:tr h="621620">
                <a:tc>
                  <a:txBody>
                    <a:bodyPr/>
                    <a:lstStyle/>
                    <a:p>
                      <a:r>
                        <a:rPr lang="pl-PL" sz="1700">
                          <a:solidFill>
                            <a:srgbClr val="000000"/>
                          </a:solidFill>
                          <a:effectLst/>
                        </a:rPr>
                        <a:t>żółty</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tc>
                  <a:txBody>
                    <a:bodyPr/>
                    <a:lstStyle/>
                    <a:p>
                      <a:r>
                        <a:rPr lang="pl-PL" sz="1700">
                          <a:solidFill>
                            <a:schemeClr val="tx1"/>
                          </a:solidFill>
                          <a:effectLst/>
                        </a:rPr>
                        <a:t>8</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SSTX-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nadawanie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25834010"/>
                  </a:ext>
                </a:extLst>
              </a:tr>
              <a:tr h="621620">
                <a:tc>
                  <a:txBody>
                    <a:bodyPr/>
                    <a:lstStyle/>
                    <a:p>
                      <a:r>
                        <a:rPr lang="pl-PL" sz="1700">
                          <a:solidFill>
                            <a:srgbClr val="FFFFFF"/>
                          </a:solidFill>
                          <a:effectLst/>
                        </a:rPr>
                        <a:t>niebieski</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FF"/>
                    </a:solidFill>
                  </a:tcPr>
                </a:tc>
                <a:tc>
                  <a:txBody>
                    <a:bodyPr/>
                    <a:lstStyle/>
                    <a:p>
                      <a:r>
                        <a:rPr lang="pl-PL" sz="1700">
                          <a:solidFill>
                            <a:schemeClr val="tx1"/>
                          </a:solidFill>
                          <a:effectLst/>
                        </a:rPr>
                        <a:t>9</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a:solidFill>
                            <a:schemeClr val="tx1"/>
                          </a:solidFill>
                          <a:effectLst/>
                        </a:rPr>
                        <a:t>SSTX+</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700" dirty="0">
                          <a:solidFill>
                            <a:schemeClr val="tx1"/>
                          </a:solidFill>
                          <a:effectLst/>
                        </a:rPr>
                        <a:t>nadawanie danych USB 3.0</a:t>
                      </a:r>
                    </a:p>
                  </a:txBody>
                  <a:tcPr marL="88803" marR="88803" marT="44401" marB="4440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33583388"/>
                  </a:ext>
                </a:extLst>
              </a:tr>
            </a:tbl>
          </a:graphicData>
        </a:graphic>
      </p:graphicFrame>
    </p:spTree>
    <p:extLst>
      <p:ext uri="{BB962C8B-B14F-4D97-AF65-F5344CB8AC3E}">
        <p14:creationId xmlns:p14="http://schemas.microsoft.com/office/powerpoint/2010/main" val="48976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621FE1-5356-425C-97BD-C42F07BC7187}"/>
              </a:ext>
            </a:extLst>
          </p:cNvPr>
          <p:cNvSpPr>
            <a:spLocks noGrp="1"/>
          </p:cNvSpPr>
          <p:nvPr>
            <p:ph type="title"/>
          </p:nvPr>
        </p:nvSpPr>
        <p:spPr/>
        <p:txBody>
          <a:bodyPr/>
          <a:lstStyle/>
          <a:p>
            <a:r>
              <a:rPr lang="pl-PL" dirty="0"/>
              <a:t>Przewody</a:t>
            </a:r>
          </a:p>
        </p:txBody>
      </p:sp>
      <p:sp>
        <p:nvSpPr>
          <p:cNvPr id="3" name="Symbol zastępczy zawartości 2">
            <a:extLst>
              <a:ext uri="{FF2B5EF4-FFF2-40B4-BE49-F238E27FC236}">
                <a16:creationId xmlns:a16="http://schemas.microsoft.com/office/drawing/2014/main" id="{08AFB54A-5ABA-40F5-B3BD-2AE6F6323019}"/>
              </a:ext>
            </a:extLst>
          </p:cNvPr>
          <p:cNvSpPr>
            <a:spLocks noGrp="1"/>
          </p:cNvSpPr>
          <p:nvPr>
            <p:ph idx="1"/>
          </p:nvPr>
        </p:nvSpPr>
        <p:spPr/>
        <p:txBody>
          <a:bodyPr>
            <a:normAutofit fontScale="85000" lnSpcReduction="20000"/>
          </a:bodyPr>
          <a:lstStyle/>
          <a:p>
            <a:pPr marL="0" indent="0">
              <a:buNone/>
            </a:pPr>
            <a:r>
              <a:rPr lang="pl-PL" dirty="0"/>
              <a:t>Transmisja odbywa się przy wykorzystaniu dwóch przewodów (zielonego Data+ i białego Data-). Magistrala zawiera również linię zasilającą (czerwony +5 V DC i czarny przewód – masa) o napięciu 5 V i maksymalnym poborze prądu 0,5 A dla USB 2.0 i USB 1.1 w trybie </a:t>
            </a:r>
            <a:r>
              <a:rPr lang="pl-PL" dirty="0" err="1"/>
              <a:t>charging</a:t>
            </a:r>
            <a:r>
              <a:rPr lang="pl-PL" dirty="0"/>
              <a:t> </a:t>
            </a:r>
            <a:r>
              <a:rPr lang="pl-PL" dirty="0" err="1"/>
              <a:t>ports</a:t>
            </a:r>
            <a:r>
              <a:rPr lang="pl-PL" dirty="0"/>
              <a:t> (standardowo 0,5 A dla USB 1.1/2.0). W starszych płytach głównych występuje zamiast czterech pięć styków dla każdego gniazda USB; piąty styk należy połączyć z czarnym przewodem GND płytki z gniazdem. Uwaga. W przypadku wtyczek USB mini i micro (jak na powyższym zdjęciu wtyczki zawierające 5 styków) schemat połączeń wygląda nieco inaczej niż zawarty w tabeli poniżej. W mini i micro USB styk oznaczony jako 4 pozostaje niepodłączony (NC), styk o numerze 5 stanowi GND (przewód czarny).</a:t>
            </a:r>
          </a:p>
          <a:p>
            <a:pPr marL="0" indent="0">
              <a:buNone/>
            </a:pPr>
            <a:endParaRPr lang="pl-PL" dirty="0"/>
          </a:p>
          <a:p>
            <a:pPr marL="0" indent="0">
              <a:buNone/>
            </a:pPr>
            <a:r>
              <a:rPr lang="pl-PL" dirty="0"/>
              <a:t>Czasem można spotkać się z następującymi kolorami przewodów: niebieski, pomarańczowy, zielony, biały. Wówczas kolor biały odpowiada czerwonemu (według powyższego schematu jest to przewód nr 1), zielony – biały albo żółty (według powyższego schematu jest to przewód nr 2), pomarańczowy – zielony (według powyższego schematu jest to przewód nr 3), niebieski – czarny (według powyższego schematu jest to przewód nr 4). W niektórych przypadkach przewód czarny (na powyższym schemacie oznaczony nr 4.) znaczony jest kolorem białym, natomiast kolor biały (przewód nr 2 na schemacie) bywa zastępowany niebieskim.</a:t>
            </a:r>
          </a:p>
        </p:txBody>
      </p:sp>
    </p:spTree>
    <p:extLst>
      <p:ext uri="{BB962C8B-B14F-4D97-AF65-F5344CB8AC3E}">
        <p14:creationId xmlns:p14="http://schemas.microsoft.com/office/powerpoint/2010/main" val="4024592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80</TotalTime>
  <Words>1634</Words>
  <Application>Microsoft Office PowerPoint</Application>
  <PresentationFormat>Panoramiczny</PresentationFormat>
  <Paragraphs>183</Paragraphs>
  <Slides>20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20</vt:i4>
      </vt:variant>
    </vt:vector>
  </HeadingPairs>
  <TitlesOfParts>
    <vt:vector size="24" baseType="lpstr">
      <vt:lpstr>Tw Cen MT</vt:lpstr>
      <vt:lpstr>Tw Cen MT Condensed</vt:lpstr>
      <vt:lpstr>Wingdings 3</vt:lpstr>
      <vt:lpstr>Integralny</vt:lpstr>
      <vt:lpstr>USB, Firewire, Thunderbolt</vt:lpstr>
      <vt:lpstr>USB - Universal Serial Bus</vt:lpstr>
      <vt:lpstr>USB</vt:lpstr>
      <vt:lpstr>Architektura</vt:lpstr>
      <vt:lpstr>Połączenie</vt:lpstr>
      <vt:lpstr>Wersje</vt:lpstr>
      <vt:lpstr>Wersje</vt:lpstr>
      <vt:lpstr>Przewody</vt:lpstr>
      <vt:lpstr>Przewody</vt:lpstr>
      <vt:lpstr>Napięcia</vt:lpstr>
      <vt:lpstr>Firewire</vt:lpstr>
      <vt:lpstr>FireWire</vt:lpstr>
      <vt:lpstr>Transmisja</vt:lpstr>
      <vt:lpstr>Architektura</vt:lpstr>
      <vt:lpstr>Porównanie</vt:lpstr>
      <vt:lpstr>Thunderbolt</vt:lpstr>
      <vt:lpstr>Użyteczność</vt:lpstr>
      <vt:lpstr>WykoRZystanie</vt:lpstr>
      <vt:lpstr>Charakterystyka</vt:lpstr>
      <vt:lpstr>Thunderbolt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USB</dc:title>
  <dc:creator>Damian Radzik</dc:creator>
  <cp:lastModifiedBy>Damian Radzik</cp:lastModifiedBy>
  <cp:revision>4</cp:revision>
  <dcterms:created xsi:type="dcterms:W3CDTF">2018-03-08T16:49:33Z</dcterms:created>
  <dcterms:modified xsi:type="dcterms:W3CDTF">2019-03-01T11:20:43Z</dcterms:modified>
</cp:coreProperties>
</file>