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6C855-164A-49C6-82D6-CCAC1200F6A6}" v="3" dt="2019-02-22T11:42:03.18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9b6437a5cc3fe03b" providerId="LiveId" clId="{CFE6C855-164A-49C6-82D6-CCAC1200F6A6}"/>
    <pc:docChg chg="modSld">
      <pc:chgData name="Damian Radzik" userId="9b6437a5cc3fe03b" providerId="LiveId" clId="{CFE6C855-164A-49C6-82D6-CCAC1200F6A6}" dt="2019-02-22T11:42:03.182" v="2" actId="255"/>
      <pc:docMkLst>
        <pc:docMk/>
      </pc:docMkLst>
      <pc:sldChg chg="modSp">
        <pc:chgData name="Damian Radzik" userId="9b6437a5cc3fe03b" providerId="LiveId" clId="{CFE6C855-164A-49C6-82D6-CCAC1200F6A6}" dt="2019-02-22T11:24:08.817" v="0" actId="255"/>
        <pc:sldMkLst>
          <pc:docMk/>
          <pc:sldMk cId="2222721060" sldId="259"/>
        </pc:sldMkLst>
        <pc:graphicFrameChg chg="modGraphic">
          <ac:chgData name="Damian Radzik" userId="9b6437a5cc3fe03b" providerId="LiveId" clId="{CFE6C855-164A-49C6-82D6-CCAC1200F6A6}" dt="2019-02-22T11:24:08.817" v="0" actId="255"/>
          <ac:graphicFrameMkLst>
            <pc:docMk/>
            <pc:sldMk cId="2222721060" sldId="259"/>
            <ac:graphicFrameMk id="7" creationId="{FC5230DC-41FB-4D69-9AC2-C800B973E83F}"/>
          </ac:graphicFrameMkLst>
        </pc:graphicFrameChg>
      </pc:sldChg>
      <pc:sldChg chg="modSp">
        <pc:chgData name="Damian Radzik" userId="9b6437a5cc3fe03b" providerId="LiveId" clId="{CFE6C855-164A-49C6-82D6-CCAC1200F6A6}" dt="2019-02-22T11:31:18.395" v="1" actId="255"/>
        <pc:sldMkLst>
          <pc:docMk/>
          <pc:sldMk cId="3074507514" sldId="268"/>
        </pc:sldMkLst>
        <pc:graphicFrameChg chg="modGraphic">
          <ac:chgData name="Damian Radzik" userId="9b6437a5cc3fe03b" providerId="LiveId" clId="{CFE6C855-164A-49C6-82D6-CCAC1200F6A6}" dt="2019-02-22T11:31:18.395" v="1" actId="255"/>
          <ac:graphicFrameMkLst>
            <pc:docMk/>
            <pc:sldMk cId="3074507514" sldId="268"/>
            <ac:graphicFrameMk id="4" creationId="{B0F21312-B2D6-4F90-9668-4FF88AACA8D4}"/>
          </ac:graphicFrameMkLst>
        </pc:graphicFrameChg>
      </pc:sldChg>
      <pc:sldChg chg="modSp">
        <pc:chgData name="Damian Radzik" userId="9b6437a5cc3fe03b" providerId="LiveId" clId="{CFE6C855-164A-49C6-82D6-CCAC1200F6A6}" dt="2019-02-22T11:42:03.182" v="2" actId="255"/>
        <pc:sldMkLst>
          <pc:docMk/>
          <pc:sldMk cId="755408846" sldId="283"/>
        </pc:sldMkLst>
        <pc:graphicFrameChg chg="modGraphic">
          <ac:chgData name="Damian Radzik" userId="9b6437a5cc3fe03b" providerId="LiveId" clId="{CFE6C855-164A-49C6-82D6-CCAC1200F6A6}" dt="2019-02-22T11:42:03.182" v="2" actId="255"/>
          <ac:graphicFrameMkLst>
            <pc:docMk/>
            <pc:sldMk cId="755408846" sldId="283"/>
            <ac:graphicFrameMk id="4" creationId="{BC57044D-FC69-49A7-8A22-0DDD2BA906A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AB123B2B-B4FD-4D83-BA7F-592A0A671F1C}" type="datetimeFigureOut">
              <a:rPr lang="pl-PL" smtClean="0"/>
              <a:t>22.02.2019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26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22.02.2019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348238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22.02.2019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06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22.02.2019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90815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B123B2B-B4FD-4D83-BA7F-592A0A671F1C}" type="datetimeFigureOut">
              <a:rPr lang="pl-PL" smtClean="0"/>
              <a:t>22.02.2019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6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B123B2B-B4FD-4D83-BA7F-592A0A671F1C}" type="datetimeFigureOut">
              <a:rPr lang="pl-PL" smtClean="0"/>
              <a:t>22.02.2019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1843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B123B2B-B4FD-4D83-BA7F-592A0A671F1C}" type="datetimeFigureOut">
              <a:rPr lang="pl-PL" smtClean="0"/>
              <a:t>22.02.2019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23660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B123B2B-B4FD-4D83-BA7F-592A0A671F1C}" type="datetimeFigureOut">
              <a:rPr lang="pl-PL" smtClean="0"/>
              <a:t>22.02.2019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373736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23B2B-B4FD-4D83-BA7F-592A0A671F1C}" type="datetimeFigureOut">
              <a:rPr lang="pl-PL" smtClean="0"/>
              <a:t>22.02.2019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9414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AB123B2B-B4FD-4D83-BA7F-592A0A671F1C}" type="datetimeFigureOut">
              <a:rPr lang="pl-PL" smtClean="0"/>
              <a:t>22.02.2019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23190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B123B2B-B4FD-4D83-BA7F-592A0A671F1C}" type="datetimeFigureOut">
              <a:rPr lang="pl-PL" smtClean="0"/>
              <a:t>22.02.2019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4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123B2B-B4FD-4D83-BA7F-592A0A671F1C}" type="datetimeFigureOut">
              <a:rPr lang="pl-PL" smtClean="0"/>
              <a:t>22.02.2019</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EC526F-90E1-413C-8B5A-F33453A58188}"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55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Wolt" TargetMode="External"/><Relationship Id="rId2" Type="http://schemas.openxmlformats.org/officeDocument/2006/relationships/hyperlink" Target="https://pl.wikipedia.org/wiki/Sekun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C6C9B-3D97-4642-B82E-41196D2CE1B5}"/>
              </a:ext>
            </a:extLst>
          </p:cNvPr>
          <p:cNvSpPr>
            <a:spLocks noGrp="1"/>
          </p:cNvSpPr>
          <p:nvPr>
            <p:ph type="ctrTitle"/>
          </p:nvPr>
        </p:nvSpPr>
        <p:spPr/>
        <p:txBody>
          <a:bodyPr/>
          <a:lstStyle/>
          <a:p>
            <a:r>
              <a:rPr lang="pl-PL" dirty="0"/>
              <a:t>Złącza kart graficznych</a:t>
            </a:r>
          </a:p>
        </p:txBody>
      </p:sp>
      <p:sp>
        <p:nvSpPr>
          <p:cNvPr id="3" name="Podtytuł 2">
            <a:extLst>
              <a:ext uri="{FF2B5EF4-FFF2-40B4-BE49-F238E27FC236}">
                <a16:creationId xmlns:a16="http://schemas.microsoft.com/office/drawing/2014/main" id="{43372858-6EBE-44E4-BAE3-3AD9B35631CF}"/>
              </a:ext>
            </a:extLst>
          </p:cNvPr>
          <p:cNvSpPr>
            <a:spLocks noGrp="1"/>
          </p:cNvSpPr>
          <p:nvPr>
            <p:ph type="subTitle" idx="1"/>
          </p:nvPr>
        </p:nvSpPr>
        <p:spPr/>
        <p:txBody>
          <a:bodyPr/>
          <a:lstStyle/>
          <a:p>
            <a:r>
              <a:rPr lang="pl-PL" dirty="0"/>
              <a:t>PCI, AGP, PCI-Express</a:t>
            </a:r>
          </a:p>
        </p:txBody>
      </p:sp>
    </p:spTree>
    <p:extLst>
      <p:ext uri="{BB962C8B-B14F-4D97-AF65-F5344CB8AC3E}">
        <p14:creationId xmlns:p14="http://schemas.microsoft.com/office/powerpoint/2010/main" val="333986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909BEC-71D5-46AB-AF78-85AB135F698A}"/>
              </a:ext>
            </a:extLst>
          </p:cNvPr>
          <p:cNvSpPr>
            <a:spLocks noGrp="1"/>
          </p:cNvSpPr>
          <p:nvPr>
            <p:ph type="title"/>
          </p:nvPr>
        </p:nvSpPr>
        <p:spPr/>
        <p:txBody>
          <a:bodyPr/>
          <a:lstStyle/>
          <a:p>
            <a:r>
              <a:rPr lang="pl-PL" dirty="0"/>
              <a:t>Rodzaje styków</a:t>
            </a:r>
          </a:p>
        </p:txBody>
      </p:sp>
      <p:sp>
        <p:nvSpPr>
          <p:cNvPr id="3" name="Symbol zastępczy zawartości 2">
            <a:extLst>
              <a:ext uri="{FF2B5EF4-FFF2-40B4-BE49-F238E27FC236}">
                <a16:creationId xmlns:a16="http://schemas.microsoft.com/office/drawing/2014/main" id="{8C2DD270-593E-4064-BF3C-506115D65D15}"/>
              </a:ext>
            </a:extLst>
          </p:cNvPr>
          <p:cNvSpPr>
            <a:spLocks noGrp="1"/>
          </p:cNvSpPr>
          <p:nvPr>
            <p:ph idx="1"/>
          </p:nvPr>
        </p:nvSpPr>
        <p:spPr/>
        <p:txBody>
          <a:bodyPr>
            <a:normAutofit fontScale="92500" lnSpcReduction="10000"/>
          </a:bodyPr>
          <a:lstStyle/>
          <a:p>
            <a:r>
              <a:rPr lang="pl-PL" dirty="0"/>
              <a:t>Styk masy - Odniesienie do napięcia 0 V</a:t>
            </a:r>
          </a:p>
          <a:p>
            <a:r>
              <a:rPr lang="pl-PL" dirty="0"/>
              <a:t>Styk zasilania - Dostarcza zasilanie dla karty PCI</a:t>
            </a:r>
          </a:p>
          <a:p>
            <a:r>
              <a:rPr lang="pl-PL" dirty="0"/>
              <a:t>Styk wychodzący - Sygnał sterowany przez kartę PCI, otrzymywany przez płytę główną</a:t>
            </a:r>
          </a:p>
          <a:p>
            <a:r>
              <a:rPr lang="pl-PL" dirty="0"/>
              <a:t>Wyjście inicjatora - Sygnał sterowany przez układ nadrzędny/inicjatora, otrzymywany przez cel</a:t>
            </a:r>
          </a:p>
          <a:p>
            <a:r>
              <a:rPr lang="pl-PL" dirty="0"/>
              <a:t>Sygnał wejścia/wyjścia - Może być sterowany przez inicjatora bądź cel, zależnie od operacji</a:t>
            </a:r>
          </a:p>
          <a:p>
            <a:r>
              <a:rPr lang="pl-PL" dirty="0"/>
              <a:t>Wyjście celu - Sygnał sterowany przez cel, otrzymywany przez inicjatora/układ nadrzędny</a:t>
            </a:r>
          </a:p>
          <a:p>
            <a:r>
              <a:rPr lang="pl-PL" dirty="0"/>
              <a:t>Wejście - Sygnał sterowany przez płytę główną, otrzymywany przez kartę PCI</a:t>
            </a:r>
          </a:p>
          <a:p>
            <a:r>
              <a:rPr lang="pl-PL" dirty="0"/>
              <a:t>Otwarty dren - Może zostać odłączony i/lub odczytany przez wiele kart</a:t>
            </a:r>
          </a:p>
          <a:p>
            <a:r>
              <a:rPr lang="pl-PL" dirty="0"/>
              <a:t>Zarezerwowany - Obecnie nie stosowany, nie podłączać</a:t>
            </a:r>
          </a:p>
        </p:txBody>
      </p:sp>
    </p:spTree>
    <p:extLst>
      <p:ext uri="{BB962C8B-B14F-4D97-AF65-F5344CB8AC3E}">
        <p14:creationId xmlns:p14="http://schemas.microsoft.com/office/powerpoint/2010/main" val="229251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370C98-B4B7-497C-98FD-3B3448E2F92F}"/>
              </a:ext>
            </a:extLst>
          </p:cNvPr>
          <p:cNvSpPr>
            <a:spLocks noGrp="1"/>
          </p:cNvSpPr>
          <p:nvPr>
            <p:ph type="title"/>
          </p:nvPr>
        </p:nvSpPr>
        <p:spPr/>
        <p:txBody>
          <a:bodyPr/>
          <a:lstStyle/>
          <a:p>
            <a:r>
              <a:rPr lang="pl-PL" dirty="0"/>
              <a:t>PCI-X  - </a:t>
            </a:r>
            <a:r>
              <a:rPr lang="pl-PL" dirty="0" err="1"/>
              <a:t>Peripheral</a:t>
            </a:r>
            <a:r>
              <a:rPr lang="pl-PL" dirty="0"/>
              <a:t> Component </a:t>
            </a:r>
            <a:r>
              <a:rPr lang="pl-PL" dirty="0" err="1"/>
              <a:t>Interconnect</a:t>
            </a:r>
            <a:r>
              <a:rPr lang="pl-PL" dirty="0"/>
              <a:t> </a:t>
            </a:r>
            <a:r>
              <a:rPr lang="pl-PL" dirty="0" err="1"/>
              <a:t>eXtended</a:t>
            </a:r>
            <a:endParaRPr lang="pl-PL" dirty="0"/>
          </a:p>
        </p:txBody>
      </p:sp>
      <p:sp>
        <p:nvSpPr>
          <p:cNvPr id="3" name="Symbol zastępczy zawartości 2">
            <a:extLst>
              <a:ext uri="{FF2B5EF4-FFF2-40B4-BE49-F238E27FC236}">
                <a16:creationId xmlns:a16="http://schemas.microsoft.com/office/drawing/2014/main" id="{F95723EA-5A18-4FED-9AA9-90A237D219AE}"/>
              </a:ext>
            </a:extLst>
          </p:cNvPr>
          <p:cNvSpPr>
            <a:spLocks noGrp="1"/>
          </p:cNvSpPr>
          <p:nvPr>
            <p:ph idx="1"/>
          </p:nvPr>
        </p:nvSpPr>
        <p:spPr/>
        <p:txBody>
          <a:bodyPr/>
          <a:lstStyle/>
          <a:p>
            <a:pPr marL="0" indent="0">
              <a:buNone/>
            </a:pPr>
            <a:r>
              <a:rPr lang="pl-PL" dirty="0"/>
              <a:t>Rozszerzenie znanego standardu magistrali PCI, wykorzystywane najczęściej w konstrukcjach systemów serwerowych.</a:t>
            </a:r>
          </a:p>
          <a:p>
            <a:pPr marL="0" indent="0">
              <a:buNone/>
            </a:pPr>
            <a:endParaRPr lang="pl-PL" dirty="0"/>
          </a:p>
          <a:p>
            <a:pPr marL="0" indent="0">
              <a:buNone/>
            </a:pPr>
            <a:r>
              <a:rPr lang="pl-PL" dirty="0"/>
              <a:t>Szyna danych tej magistrali oferuje transmisję danych rzędu 8 GB/s, czyli 15 razy szybciej niż najszybsze PCI. Magistrala ta jest wstecznie zgodna z PCI (zarówno stare karty pasują do nowych gniazd, jak i nowe karty do starych gniazd), istotne jest tylko dopasowanie napięciowe, jednak zastosowanie kluczy w slotach uniemożliwia pomylenie kart 1,5 V i 3,3 V.</a:t>
            </a:r>
          </a:p>
        </p:txBody>
      </p:sp>
    </p:spTree>
    <p:extLst>
      <p:ext uri="{BB962C8B-B14F-4D97-AF65-F5344CB8AC3E}">
        <p14:creationId xmlns:p14="http://schemas.microsoft.com/office/powerpoint/2010/main" val="212870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3679C5-5F37-4DC4-AA5B-0D43BE566DBF}"/>
              </a:ext>
            </a:extLst>
          </p:cNvPr>
          <p:cNvSpPr>
            <a:spLocks noGrp="1"/>
          </p:cNvSpPr>
          <p:nvPr>
            <p:ph type="title"/>
          </p:nvPr>
        </p:nvSpPr>
        <p:spPr/>
        <p:txBody>
          <a:bodyPr/>
          <a:lstStyle/>
          <a:p>
            <a:r>
              <a:rPr lang="pl-PL" dirty="0"/>
              <a:t>AGP - </a:t>
            </a:r>
            <a:r>
              <a:rPr lang="pl-PL" dirty="0" err="1"/>
              <a:t>Accelerated</a:t>
            </a:r>
            <a:r>
              <a:rPr lang="pl-PL" dirty="0"/>
              <a:t> Graphics Port</a:t>
            </a:r>
          </a:p>
        </p:txBody>
      </p:sp>
      <p:sp>
        <p:nvSpPr>
          <p:cNvPr id="3" name="Symbol zastępczy zawartości 2">
            <a:extLst>
              <a:ext uri="{FF2B5EF4-FFF2-40B4-BE49-F238E27FC236}">
                <a16:creationId xmlns:a16="http://schemas.microsoft.com/office/drawing/2014/main" id="{BF6E356B-23A4-4FDC-BBB8-DE66702836C9}"/>
              </a:ext>
            </a:extLst>
          </p:cNvPr>
          <p:cNvSpPr>
            <a:spLocks noGrp="1"/>
          </p:cNvSpPr>
          <p:nvPr>
            <p:ph idx="1"/>
          </p:nvPr>
        </p:nvSpPr>
        <p:spPr/>
        <p:txBody>
          <a:bodyPr/>
          <a:lstStyle/>
          <a:p>
            <a:pPr marL="0" indent="0">
              <a:buNone/>
            </a:pPr>
            <a:r>
              <a:rPr lang="pl-PL" dirty="0"/>
              <a:t>Zmodyfikowana magistrala PCI opracowana przez firmę Intel, zaprojektowana do obsługi kart graficznych. Jest to 32-bitowa magistrala PCI zoptymalizowana do szybkiego przesyłania dużych ilości danych pomiędzy pamięcią operacyjną a kartą graficzną. Wyparta została przez szybszą „magistralę” PCI Express.</a:t>
            </a:r>
          </a:p>
        </p:txBody>
      </p:sp>
    </p:spTree>
    <p:extLst>
      <p:ext uri="{BB962C8B-B14F-4D97-AF65-F5344CB8AC3E}">
        <p14:creationId xmlns:p14="http://schemas.microsoft.com/office/powerpoint/2010/main" val="322065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EC2E79-4D53-46E1-88A9-8774A520C6E6}"/>
              </a:ext>
            </a:extLst>
          </p:cNvPr>
          <p:cNvSpPr>
            <a:spLocks noGrp="1"/>
          </p:cNvSpPr>
          <p:nvPr>
            <p:ph type="title"/>
          </p:nvPr>
        </p:nvSpPr>
        <p:spPr/>
        <p:txBody>
          <a:bodyPr/>
          <a:lstStyle/>
          <a:p>
            <a:r>
              <a:rPr lang="pl-PL" dirty="0"/>
              <a:t>Wersje AGP</a:t>
            </a:r>
          </a:p>
        </p:txBody>
      </p:sp>
      <p:graphicFrame>
        <p:nvGraphicFramePr>
          <p:cNvPr id="4" name="Symbol zastępczy zawartości 3">
            <a:extLst>
              <a:ext uri="{FF2B5EF4-FFF2-40B4-BE49-F238E27FC236}">
                <a16:creationId xmlns:a16="http://schemas.microsoft.com/office/drawing/2014/main" id="{B0F21312-B2D6-4F90-9668-4FF88AACA8D4}"/>
              </a:ext>
            </a:extLst>
          </p:cNvPr>
          <p:cNvGraphicFramePr>
            <a:graphicFrameLocks noGrp="1"/>
          </p:cNvGraphicFramePr>
          <p:nvPr>
            <p:ph idx="1"/>
            <p:extLst>
              <p:ext uri="{D42A27DB-BD31-4B8C-83A1-F6EECF244321}">
                <p14:modId xmlns:p14="http://schemas.microsoft.com/office/powerpoint/2010/main" val="2790200567"/>
              </p:ext>
            </p:extLst>
          </p:nvPr>
        </p:nvGraphicFramePr>
        <p:xfrm>
          <a:off x="838200" y="2080260"/>
          <a:ext cx="10515600" cy="3587606"/>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524377751"/>
                    </a:ext>
                  </a:extLst>
                </a:gridCol>
                <a:gridCol w="2103120">
                  <a:extLst>
                    <a:ext uri="{9D8B030D-6E8A-4147-A177-3AD203B41FA5}">
                      <a16:colId xmlns:a16="http://schemas.microsoft.com/office/drawing/2014/main" val="1001190893"/>
                    </a:ext>
                  </a:extLst>
                </a:gridCol>
                <a:gridCol w="2103120">
                  <a:extLst>
                    <a:ext uri="{9D8B030D-6E8A-4147-A177-3AD203B41FA5}">
                      <a16:colId xmlns:a16="http://schemas.microsoft.com/office/drawing/2014/main" val="118327818"/>
                    </a:ext>
                  </a:extLst>
                </a:gridCol>
                <a:gridCol w="2103120">
                  <a:extLst>
                    <a:ext uri="{9D8B030D-6E8A-4147-A177-3AD203B41FA5}">
                      <a16:colId xmlns:a16="http://schemas.microsoft.com/office/drawing/2014/main" val="3855123127"/>
                    </a:ext>
                  </a:extLst>
                </a:gridCol>
                <a:gridCol w="2103120">
                  <a:extLst>
                    <a:ext uri="{9D8B030D-6E8A-4147-A177-3AD203B41FA5}">
                      <a16:colId xmlns:a16="http://schemas.microsoft.com/office/drawing/2014/main" val="984334532"/>
                    </a:ext>
                  </a:extLst>
                </a:gridCol>
              </a:tblGrid>
              <a:tr h="503337">
                <a:tc>
                  <a:txBody>
                    <a:bodyPr/>
                    <a:lstStyle/>
                    <a:p>
                      <a:pPr algn="ctr">
                        <a:lnSpc>
                          <a:spcPct val="107000"/>
                        </a:lnSpc>
                        <a:spcBef>
                          <a:spcPts val="1200"/>
                        </a:spcBef>
                        <a:spcAft>
                          <a:spcPts val="1200"/>
                        </a:spcAft>
                      </a:pPr>
                      <a:r>
                        <a:rPr lang="pl-PL" sz="1800">
                          <a:effectLst/>
                        </a:rPr>
                        <a:t>Wersja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Kanał</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Częstotliwość taktowania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Przepustowość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Napięcie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43960301"/>
                  </a:ext>
                </a:extLst>
              </a:tr>
              <a:tr h="503337">
                <a:tc>
                  <a:txBody>
                    <a:bodyPr/>
                    <a:lstStyle/>
                    <a:p>
                      <a:pPr>
                        <a:lnSpc>
                          <a:spcPct val="107000"/>
                        </a:lnSpc>
                        <a:spcBef>
                          <a:spcPts val="1200"/>
                        </a:spcBef>
                        <a:spcAft>
                          <a:spcPts val="1200"/>
                        </a:spcAft>
                      </a:pPr>
                      <a:r>
                        <a:rPr lang="pl-PL" sz="1800">
                          <a:effectLst/>
                        </a:rPr>
                        <a:t>AGP 1x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66 </a:t>
                      </a:r>
                      <a:r>
                        <a:rPr lang="pl-PL" sz="1800" u="none" strike="noStrike" dirty="0">
                          <a:effectLst/>
                        </a:rPr>
                        <a:t>MHz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266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3,3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756834914"/>
                  </a:ext>
                </a:extLst>
              </a:tr>
              <a:tr h="503337">
                <a:tc>
                  <a:txBody>
                    <a:bodyPr/>
                    <a:lstStyle/>
                    <a:p>
                      <a:pPr>
                        <a:lnSpc>
                          <a:spcPct val="107000"/>
                        </a:lnSpc>
                        <a:spcBef>
                          <a:spcPts val="1200"/>
                        </a:spcBef>
                        <a:spcAft>
                          <a:spcPts val="1200"/>
                        </a:spcAft>
                      </a:pPr>
                      <a:r>
                        <a:rPr lang="pl-PL" sz="1800">
                          <a:effectLst/>
                        </a:rPr>
                        <a:t>AGP 2x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32-bitowy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podwójną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533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3,3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335211203"/>
                  </a:ext>
                </a:extLst>
              </a:tr>
              <a:tr h="887104">
                <a:tc>
                  <a:txBody>
                    <a:bodyPr/>
                    <a:lstStyle/>
                    <a:p>
                      <a:pPr>
                        <a:lnSpc>
                          <a:spcPct val="107000"/>
                        </a:lnSpc>
                        <a:spcBef>
                          <a:spcPts val="1200"/>
                        </a:spcBef>
                        <a:spcAft>
                          <a:spcPts val="1200"/>
                        </a:spcAft>
                      </a:pPr>
                      <a:r>
                        <a:rPr lang="pl-PL" sz="1800">
                          <a:effectLst/>
                        </a:rPr>
                        <a:t>AGP 4x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poczwórną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1066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1,5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932804183"/>
                  </a:ext>
                </a:extLst>
              </a:tr>
              <a:tr h="887104">
                <a:tc>
                  <a:txBody>
                    <a:bodyPr/>
                    <a:lstStyle/>
                    <a:p>
                      <a:pPr>
                        <a:lnSpc>
                          <a:spcPct val="107000"/>
                        </a:lnSpc>
                        <a:spcBef>
                          <a:spcPts val="1200"/>
                        </a:spcBef>
                        <a:spcAft>
                          <a:spcPts val="1200"/>
                        </a:spcAft>
                      </a:pPr>
                      <a:r>
                        <a:rPr lang="pl-PL" sz="1800">
                          <a:effectLst/>
                        </a:rPr>
                        <a:t>AGP 8x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ośmiokrotną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2133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0,8 V</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336988726"/>
                  </a:ext>
                </a:extLst>
              </a:tr>
            </a:tbl>
          </a:graphicData>
        </a:graphic>
      </p:graphicFrame>
    </p:spTree>
    <p:extLst>
      <p:ext uri="{BB962C8B-B14F-4D97-AF65-F5344CB8AC3E}">
        <p14:creationId xmlns:p14="http://schemas.microsoft.com/office/powerpoint/2010/main" val="307450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31912-EB9B-4F9C-937B-1F093BD17AC7}"/>
              </a:ext>
            </a:extLst>
          </p:cNvPr>
          <p:cNvSpPr>
            <a:spLocks noGrp="1"/>
          </p:cNvSpPr>
          <p:nvPr>
            <p:ph type="title"/>
          </p:nvPr>
        </p:nvSpPr>
        <p:spPr/>
        <p:txBody>
          <a:bodyPr/>
          <a:lstStyle/>
          <a:p>
            <a:r>
              <a:rPr lang="pl-PL" dirty="0"/>
              <a:t>Wersje</a:t>
            </a:r>
          </a:p>
        </p:txBody>
      </p:sp>
      <p:sp>
        <p:nvSpPr>
          <p:cNvPr id="3" name="Symbol zastępczy zawartości 2">
            <a:extLst>
              <a:ext uri="{FF2B5EF4-FFF2-40B4-BE49-F238E27FC236}">
                <a16:creationId xmlns:a16="http://schemas.microsoft.com/office/drawing/2014/main" id="{797ED2FF-1D16-410B-BE35-CCF4188FB772}"/>
              </a:ext>
            </a:extLst>
          </p:cNvPr>
          <p:cNvSpPr>
            <a:spLocks noGrp="1"/>
          </p:cNvSpPr>
          <p:nvPr>
            <p:ph idx="1"/>
          </p:nvPr>
        </p:nvSpPr>
        <p:spPr/>
        <p:txBody>
          <a:bodyPr>
            <a:normAutofit/>
          </a:bodyPr>
          <a:lstStyle/>
          <a:p>
            <a:pPr marL="0" indent="0">
              <a:buNone/>
            </a:pPr>
            <a:r>
              <a:rPr lang="pl-PL" dirty="0"/>
              <a:t>Intel oficjalnie wprowadził opracowaną w 1996 r. magistralę AGP 1.0 (1x, 2x) na rynek wraz z chipsetem Intel 440LX dla procesora Pentium II (</a:t>
            </a:r>
            <a:r>
              <a:rPr lang="pl-PL" dirty="0" err="1"/>
              <a:t>Klamath</a:t>
            </a:r>
            <a:r>
              <a:rPr lang="pl-PL" dirty="0"/>
              <a:t>) w dniu 26 sierpnia 1997 r. </a:t>
            </a:r>
          </a:p>
          <a:p>
            <a:pPr marL="0" indent="0">
              <a:buNone/>
            </a:pPr>
            <a:r>
              <a:rPr lang="pl-PL" dirty="0"/>
              <a:t>Wersja AGP 2.0 (4x) ukazała się w roku 1998, a wersja AGP 3.0 (8x) w roku 2002 r. Po wprowadzeniu standardu PCI Express w 2004 r., AGP została przez nią praktycznie w ciągu kilku lat całkowicie wyparta. Najbardziej zaawansowanymi i najszybszymi dostępnymi kartami ze złączem AGP są </a:t>
            </a:r>
            <a:r>
              <a:rPr lang="pl-PL" dirty="0" err="1"/>
              <a:t>GeForce</a:t>
            </a:r>
            <a:r>
              <a:rPr lang="pl-PL" dirty="0"/>
              <a:t> serii 7 oraz </a:t>
            </a:r>
            <a:r>
              <a:rPr lang="pl-PL" dirty="0" err="1"/>
              <a:t>Radeon</a:t>
            </a:r>
            <a:r>
              <a:rPr lang="pl-PL" dirty="0"/>
              <a:t> serii HD 4000.</a:t>
            </a:r>
          </a:p>
        </p:txBody>
      </p:sp>
    </p:spTree>
    <p:extLst>
      <p:ext uri="{BB962C8B-B14F-4D97-AF65-F5344CB8AC3E}">
        <p14:creationId xmlns:p14="http://schemas.microsoft.com/office/powerpoint/2010/main" val="109110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BCECF-9650-459F-86A2-3DAB9988EDBB}"/>
              </a:ext>
            </a:extLst>
          </p:cNvPr>
          <p:cNvSpPr>
            <a:spLocks noGrp="1"/>
          </p:cNvSpPr>
          <p:nvPr>
            <p:ph type="title"/>
          </p:nvPr>
        </p:nvSpPr>
        <p:spPr/>
        <p:txBody>
          <a:bodyPr/>
          <a:lstStyle/>
          <a:p>
            <a:r>
              <a:rPr lang="pl-PL" dirty="0"/>
              <a:t>Kompatybilność</a:t>
            </a:r>
          </a:p>
        </p:txBody>
      </p:sp>
      <p:pic>
        <p:nvPicPr>
          <p:cNvPr id="5122" name="Picture 2" descr="Znalezione obrazy dla zapytania agp">
            <a:extLst>
              <a:ext uri="{FF2B5EF4-FFF2-40B4-BE49-F238E27FC236}">
                <a16:creationId xmlns:a16="http://schemas.microsoft.com/office/drawing/2014/main" id="{194777C3-A7F4-47CA-8B55-AC57BA5296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1080" y="2011680"/>
            <a:ext cx="8029840" cy="306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3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9E2362-2383-4ED2-9EB3-259CDAE381A5}"/>
              </a:ext>
            </a:extLst>
          </p:cNvPr>
          <p:cNvSpPr>
            <a:spLocks noGrp="1"/>
          </p:cNvSpPr>
          <p:nvPr>
            <p:ph type="title"/>
          </p:nvPr>
        </p:nvSpPr>
        <p:spPr/>
        <p:txBody>
          <a:bodyPr/>
          <a:lstStyle/>
          <a:p>
            <a:r>
              <a:rPr lang="pl-PL" dirty="0"/>
              <a:t>Podstawowe informacje</a:t>
            </a:r>
          </a:p>
        </p:txBody>
      </p:sp>
      <p:sp>
        <p:nvSpPr>
          <p:cNvPr id="3" name="Symbol zastępczy zawartości 2">
            <a:extLst>
              <a:ext uri="{FF2B5EF4-FFF2-40B4-BE49-F238E27FC236}">
                <a16:creationId xmlns:a16="http://schemas.microsoft.com/office/drawing/2014/main" id="{7B21A1F3-1947-4C8E-82E6-F7C1B0D11068}"/>
              </a:ext>
            </a:extLst>
          </p:cNvPr>
          <p:cNvSpPr>
            <a:spLocks noGrp="1"/>
          </p:cNvSpPr>
          <p:nvPr>
            <p:ph idx="1"/>
          </p:nvPr>
        </p:nvSpPr>
        <p:spPr/>
        <p:txBody>
          <a:bodyPr>
            <a:normAutofit/>
          </a:bodyPr>
          <a:lstStyle/>
          <a:p>
            <a:r>
              <a:rPr lang="pl-PL" dirty="0"/>
              <a:t>Data wprowadzenia: 1997</a:t>
            </a:r>
          </a:p>
          <a:p>
            <a:r>
              <a:rPr lang="pl-PL" dirty="0"/>
              <a:t>Stworzony przez: Intel</a:t>
            </a:r>
          </a:p>
          <a:p>
            <a:r>
              <a:rPr lang="pl-PL" dirty="0"/>
              <a:t>Następca: PCI Express (2004)</a:t>
            </a:r>
          </a:p>
          <a:p>
            <a:r>
              <a:rPr lang="pl-PL" dirty="0"/>
              <a:t>Szerokość magistrali: 32 bity</a:t>
            </a:r>
          </a:p>
          <a:p>
            <a:r>
              <a:rPr lang="pl-PL" dirty="0"/>
              <a:t>Maksymalna liczba urządzeń: 1 urządzenie/slot</a:t>
            </a:r>
          </a:p>
          <a:p>
            <a:r>
              <a:rPr lang="pl-PL" dirty="0"/>
              <a:t>Maksymalna przepustowość: 2133 MB/s</a:t>
            </a:r>
          </a:p>
          <a:p>
            <a:r>
              <a:rPr lang="pl-PL" dirty="0"/>
              <a:t>Maksymalna moc jaką może pobierać karta poprzez AGP to 35 – 40W. </a:t>
            </a:r>
          </a:p>
        </p:txBody>
      </p:sp>
    </p:spTree>
    <p:extLst>
      <p:ext uri="{BB962C8B-B14F-4D97-AF65-F5344CB8AC3E}">
        <p14:creationId xmlns:p14="http://schemas.microsoft.com/office/powerpoint/2010/main" val="133464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9C1858-D1AB-4B15-9A60-55B5709DF94F}"/>
              </a:ext>
            </a:extLst>
          </p:cNvPr>
          <p:cNvSpPr>
            <a:spLocks noGrp="1"/>
          </p:cNvSpPr>
          <p:nvPr>
            <p:ph type="title"/>
          </p:nvPr>
        </p:nvSpPr>
        <p:spPr/>
        <p:txBody>
          <a:bodyPr/>
          <a:lstStyle/>
          <a:p>
            <a:r>
              <a:rPr lang="pl-PL" dirty="0"/>
              <a:t>Powód stworzenia AGP</a:t>
            </a:r>
          </a:p>
        </p:txBody>
      </p:sp>
      <p:sp>
        <p:nvSpPr>
          <p:cNvPr id="3" name="Symbol zastępczy zawartości 2">
            <a:extLst>
              <a:ext uri="{FF2B5EF4-FFF2-40B4-BE49-F238E27FC236}">
                <a16:creationId xmlns:a16="http://schemas.microsoft.com/office/drawing/2014/main" id="{B892729F-4F0A-4C22-957A-9BBA59096651}"/>
              </a:ext>
            </a:extLst>
          </p:cNvPr>
          <p:cNvSpPr>
            <a:spLocks noGrp="1"/>
          </p:cNvSpPr>
          <p:nvPr>
            <p:ph idx="1"/>
          </p:nvPr>
        </p:nvSpPr>
        <p:spPr/>
        <p:txBody>
          <a:bodyPr>
            <a:normAutofit/>
          </a:bodyPr>
          <a:lstStyle/>
          <a:p>
            <a:pPr marL="0" indent="0">
              <a:buNone/>
            </a:pPr>
            <a:r>
              <a:rPr lang="pl-PL" dirty="0"/>
              <a:t>AGP było rozwiązaniem mającym na celu ominięcie ograniczeń wydajnościowych magistrali PCI oraz wysokich kosztów pamięci VRAM. Jedną z ważniejszych zalet magistrali AGP jest wykorzystanie tzw. </a:t>
            </a:r>
            <a:r>
              <a:rPr lang="pl-PL" i="1" dirty="0" err="1"/>
              <a:t>sideband</a:t>
            </a:r>
            <a:r>
              <a:rPr lang="pl-PL" i="1" dirty="0"/>
              <a:t> </a:t>
            </a:r>
            <a:r>
              <a:rPr lang="pl-PL" i="1" dirty="0" err="1"/>
              <a:t>adressing</a:t>
            </a:r>
            <a:r>
              <a:rPr lang="pl-PL" dirty="0"/>
              <a:t>. </a:t>
            </a:r>
            <a:r>
              <a:rPr lang="pl-PL" i="1" dirty="0" err="1"/>
              <a:t>Side</a:t>
            </a:r>
            <a:r>
              <a:rPr lang="pl-PL" i="1" dirty="0"/>
              <a:t> band</a:t>
            </a:r>
            <a:r>
              <a:rPr lang="pl-PL" dirty="0"/>
              <a:t> to dodatkowe 8-bitowe pasmo, niezależne od 32-bitowej magistrali danych, które jest wykorzystywane do przekazywania adresów. Dzięki temu można powiedzieć, że AGP rozdziela magistralę adresową od danych (ang. </a:t>
            </a:r>
            <a:r>
              <a:rPr lang="pl-PL" i="1" dirty="0" err="1"/>
              <a:t>demultiplexing</a:t>
            </a:r>
            <a:r>
              <a:rPr lang="pl-PL" dirty="0"/>
              <a:t>) i stosuje technologię potokową (ang. </a:t>
            </a:r>
            <a:r>
              <a:rPr lang="pl-PL" i="1" dirty="0" err="1"/>
              <a:t>pipeline</a:t>
            </a:r>
            <a:r>
              <a:rPr lang="pl-PL" dirty="0"/>
              <a:t>), czyli separację fazy adresowania od fazy transmisji danych i tworzenie kolejki żądań transakcji. Umożliwia to pobieranie nowych poleceń jeszcze przed zakończeniem wykonania poprzednich.</a:t>
            </a:r>
          </a:p>
          <a:p>
            <a:pPr marL="0" indent="0">
              <a:buNone/>
            </a:pPr>
            <a:endParaRPr lang="pl-PL" dirty="0"/>
          </a:p>
        </p:txBody>
      </p:sp>
    </p:spTree>
    <p:extLst>
      <p:ext uri="{BB962C8B-B14F-4D97-AF65-F5344CB8AC3E}">
        <p14:creationId xmlns:p14="http://schemas.microsoft.com/office/powerpoint/2010/main" val="300864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BF2FD-39FE-4289-8FDD-B93EF97591C9}"/>
              </a:ext>
            </a:extLst>
          </p:cNvPr>
          <p:cNvSpPr>
            <a:spLocks noGrp="1"/>
          </p:cNvSpPr>
          <p:nvPr>
            <p:ph type="title"/>
          </p:nvPr>
        </p:nvSpPr>
        <p:spPr/>
        <p:txBody>
          <a:bodyPr/>
          <a:lstStyle/>
          <a:p>
            <a:r>
              <a:rPr lang="pl-PL" dirty="0" err="1"/>
              <a:t>DiME</a:t>
            </a:r>
            <a:endParaRPr lang="pl-PL" dirty="0"/>
          </a:p>
        </p:txBody>
      </p:sp>
      <p:sp>
        <p:nvSpPr>
          <p:cNvPr id="3" name="Symbol zastępczy zawartości 2">
            <a:extLst>
              <a:ext uri="{FF2B5EF4-FFF2-40B4-BE49-F238E27FC236}">
                <a16:creationId xmlns:a16="http://schemas.microsoft.com/office/drawing/2014/main" id="{78B158BD-214A-4CD0-962B-D4B1EF4AD16C}"/>
              </a:ext>
            </a:extLst>
          </p:cNvPr>
          <p:cNvSpPr>
            <a:spLocks noGrp="1"/>
          </p:cNvSpPr>
          <p:nvPr>
            <p:ph idx="1"/>
          </p:nvPr>
        </p:nvSpPr>
        <p:spPr/>
        <p:txBody>
          <a:bodyPr>
            <a:normAutofit/>
          </a:bodyPr>
          <a:lstStyle/>
          <a:p>
            <a:pPr marL="0" indent="0">
              <a:buNone/>
            </a:pPr>
            <a:r>
              <a:rPr lang="pl-PL" dirty="0"/>
              <a:t>Ważnym atrybutem AGP jest możliwość wykorzystania standardowej pamięci operacyjnej RAM komputera do przechowywania i przetwarzania tekstur (</a:t>
            </a:r>
            <a:r>
              <a:rPr lang="pl-PL" i="1" dirty="0" err="1"/>
              <a:t>DiME</a:t>
            </a:r>
            <a:r>
              <a:rPr lang="pl-PL" i="1" dirty="0"/>
              <a:t> - Direct Memory </a:t>
            </a:r>
            <a:r>
              <a:rPr lang="pl-PL" i="1" dirty="0" err="1"/>
              <a:t>Execute</a:t>
            </a:r>
            <a:r>
              <a:rPr lang="pl-PL" dirty="0"/>
              <a:t>), bez konieczności uprzedniego ładowania ich do lokalnej pamięci na karcie graficznej poprzez magistralę PCI. AGP umożliwia dynamiczne przydzielanie części pamięci operacyjnej na potrzeby systemu graficznego. Jest ona traktowana wówczas jako cześć pamięci video, do której mogą być np. ładowane tekstury. </a:t>
            </a:r>
          </a:p>
        </p:txBody>
      </p:sp>
    </p:spTree>
    <p:extLst>
      <p:ext uri="{BB962C8B-B14F-4D97-AF65-F5344CB8AC3E}">
        <p14:creationId xmlns:p14="http://schemas.microsoft.com/office/powerpoint/2010/main" val="206823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A4A232-A875-43B8-90D5-799E26AAB895}"/>
              </a:ext>
            </a:extLst>
          </p:cNvPr>
          <p:cNvSpPr>
            <a:spLocks noGrp="1"/>
          </p:cNvSpPr>
          <p:nvPr>
            <p:ph type="title"/>
          </p:nvPr>
        </p:nvSpPr>
        <p:spPr/>
        <p:txBody>
          <a:bodyPr/>
          <a:lstStyle/>
          <a:p>
            <a:r>
              <a:rPr lang="pl-PL" dirty="0"/>
              <a:t>PCI vs AGP</a:t>
            </a:r>
          </a:p>
        </p:txBody>
      </p:sp>
      <p:sp>
        <p:nvSpPr>
          <p:cNvPr id="3" name="Symbol zastępczy zawartości 2">
            <a:extLst>
              <a:ext uri="{FF2B5EF4-FFF2-40B4-BE49-F238E27FC236}">
                <a16:creationId xmlns:a16="http://schemas.microsoft.com/office/drawing/2014/main" id="{E2EDE216-13D7-45C3-8D8A-7BEEB2732089}"/>
              </a:ext>
            </a:extLst>
          </p:cNvPr>
          <p:cNvSpPr>
            <a:spLocks noGrp="1"/>
          </p:cNvSpPr>
          <p:nvPr>
            <p:ph idx="1"/>
          </p:nvPr>
        </p:nvSpPr>
        <p:spPr/>
        <p:txBody>
          <a:bodyPr/>
          <a:lstStyle/>
          <a:p>
            <a:pPr marL="0" indent="0">
              <a:buNone/>
            </a:pPr>
            <a:r>
              <a:rPr lang="pl-PL" dirty="0"/>
              <a:t>Różnice pomiędzy AGP i PCI początkowo nie były wyraźnie widoczne. W codziennych zastosowaniach i klasycznych benchmarkach (np. </a:t>
            </a:r>
            <a:r>
              <a:rPr lang="pl-PL" dirty="0" err="1"/>
              <a:t>Bussiness</a:t>
            </a:r>
            <a:r>
              <a:rPr lang="pl-PL" dirty="0"/>
              <a:t> </a:t>
            </a:r>
            <a:r>
              <a:rPr lang="pl-PL" dirty="0" err="1"/>
              <a:t>Winstone</a:t>
            </a:r>
            <a:r>
              <a:rPr lang="pl-PL" dirty="0"/>
              <a:t> 97, </a:t>
            </a:r>
            <a:r>
              <a:rPr lang="pl-PL" dirty="0" err="1"/>
              <a:t>HighEnd</a:t>
            </a:r>
            <a:r>
              <a:rPr lang="pl-PL" dirty="0"/>
              <a:t> </a:t>
            </a:r>
            <a:r>
              <a:rPr lang="pl-PL" dirty="0" err="1"/>
              <a:t>Winstone</a:t>
            </a:r>
            <a:r>
              <a:rPr lang="pl-PL" dirty="0"/>
              <a:t> 97) obie technologie osiągały praktycznie identyczne wyniki testów. Dopiero system Windows 95 OSR 2.1 w połączeniu z DirectX 5 oraz programy (gry) wykorzystujące rozdzielczości ekranu od 1024x768 w górę i bardzo duże tekstury przekraczające wielkość lokalnej pamięci karty graficznej (np. powyżej 4 MB), pozwalały docenić nową magistralę. W takich warunkach wydajność AGP przewyższała PCI nawet kilkukrotnie.</a:t>
            </a:r>
          </a:p>
        </p:txBody>
      </p:sp>
    </p:spTree>
    <p:extLst>
      <p:ext uri="{BB962C8B-B14F-4D97-AF65-F5344CB8AC3E}">
        <p14:creationId xmlns:p14="http://schemas.microsoft.com/office/powerpoint/2010/main" val="290209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BE2109-D716-4165-B2F2-0A7B1DBAF8CE}"/>
              </a:ext>
            </a:extLst>
          </p:cNvPr>
          <p:cNvSpPr>
            <a:spLocks noGrp="1"/>
          </p:cNvSpPr>
          <p:nvPr>
            <p:ph type="title"/>
          </p:nvPr>
        </p:nvSpPr>
        <p:spPr/>
        <p:txBody>
          <a:bodyPr/>
          <a:lstStyle/>
          <a:p>
            <a:r>
              <a:rPr lang="pl-PL" dirty="0"/>
              <a:t>PCI - </a:t>
            </a:r>
            <a:r>
              <a:rPr lang="pl-PL" dirty="0" err="1"/>
              <a:t>Peripheral</a:t>
            </a:r>
            <a:r>
              <a:rPr lang="pl-PL" dirty="0"/>
              <a:t> Component </a:t>
            </a:r>
            <a:r>
              <a:rPr lang="pl-PL" dirty="0" err="1"/>
              <a:t>Interconnect</a:t>
            </a:r>
            <a:endParaRPr lang="pl-PL" dirty="0"/>
          </a:p>
        </p:txBody>
      </p:sp>
      <p:sp>
        <p:nvSpPr>
          <p:cNvPr id="3" name="Symbol zastępczy zawartości 2">
            <a:extLst>
              <a:ext uri="{FF2B5EF4-FFF2-40B4-BE49-F238E27FC236}">
                <a16:creationId xmlns:a16="http://schemas.microsoft.com/office/drawing/2014/main" id="{F9D1783D-C9A0-4918-A4BE-B3B9AD1CA38B}"/>
              </a:ext>
            </a:extLst>
          </p:cNvPr>
          <p:cNvSpPr>
            <a:spLocks noGrp="1"/>
          </p:cNvSpPr>
          <p:nvPr>
            <p:ph idx="1"/>
          </p:nvPr>
        </p:nvSpPr>
        <p:spPr/>
        <p:txBody>
          <a:bodyPr>
            <a:normAutofit/>
          </a:bodyPr>
          <a:lstStyle/>
          <a:p>
            <a:pPr marL="0" indent="0">
              <a:buNone/>
            </a:pPr>
            <a:r>
              <a:rPr lang="pl-PL" dirty="0"/>
              <a:t>Magistrala komunikacyjna służąca do podłącza kart rozszerzeń. Zaprezentowana w roku 1992 pozwalała na szybszą komunikację niż ISA. PCI było standardem więc nie było problemów czy dana karta rozszerzeń na pewno będzie współpracowała z płytą główną.</a:t>
            </a:r>
          </a:p>
        </p:txBody>
      </p:sp>
    </p:spTree>
    <p:extLst>
      <p:ext uri="{BB962C8B-B14F-4D97-AF65-F5344CB8AC3E}">
        <p14:creationId xmlns:p14="http://schemas.microsoft.com/office/powerpoint/2010/main" val="32250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8BFFD4-4343-4695-BFA9-947F32E82398}"/>
              </a:ext>
            </a:extLst>
          </p:cNvPr>
          <p:cNvSpPr>
            <a:spLocks noGrp="1"/>
          </p:cNvSpPr>
          <p:nvPr>
            <p:ph type="title"/>
          </p:nvPr>
        </p:nvSpPr>
        <p:spPr/>
        <p:txBody>
          <a:bodyPr/>
          <a:lstStyle/>
          <a:p>
            <a:r>
              <a:rPr lang="pl-PL" dirty="0"/>
              <a:t>Napięcia</a:t>
            </a:r>
          </a:p>
        </p:txBody>
      </p:sp>
      <p:sp>
        <p:nvSpPr>
          <p:cNvPr id="3" name="Symbol zastępczy zawartości 2">
            <a:extLst>
              <a:ext uri="{FF2B5EF4-FFF2-40B4-BE49-F238E27FC236}">
                <a16:creationId xmlns:a16="http://schemas.microsoft.com/office/drawing/2014/main" id="{CD45DA9F-95C4-4468-BA12-83FF1DC2F5FA}"/>
              </a:ext>
            </a:extLst>
          </p:cNvPr>
          <p:cNvSpPr>
            <a:spLocks noGrp="1"/>
          </p:cNvSpPr>
          <p:nvPr>
            <p:ph idx="1"/>
          </p:nvPr>
        </p:nvSpPr>
        <p:spPr/>
        <p:txBody>
          <a:bodyPr/>
          <a:lstStyle/>
          <a:p>
            <a:pPr marL="0" indent="0">
              <a:buNone/>
            </a:pPr>
            <a:r>
              <a:rPr lang="pl-PL" b="1" dirty="0"/>
              <a:t>AGP 1.0</a:t>
            </a:r>
            <a:r>
              <a:rPr lang="pl-PL" dirty="0"/>
              <a:t> – napięcie sygnału 3,3V oraz mnożniki 1x oraz 2x</a:t>
            </a:r>
          </a:p>
          <a:p>
            <a:pPr marL="0" indent="0">
              <a:buNone/>
            </a:pPr>
            <a:r>
              <a:rPr lang="pl-PL" b="1" dirty="0"/>
              <a:t>AGP 2.0</a:t>
            </a:r>
            <a:r>
              <a:rPr lang="pl-PL" dirty="0"/>
              <a:t> – napięcie sygnału 1,5V oraz mnożniki 1x, 2x oraz 4x</a:t>
            </a:r>
          </a:p>
          <a:p>
            <a:pPr marL="0" indent="0">
              <a:buNone/>
            </a:pPr>
            <a:r>
              <a:rPr lang="pl-PL" b="1" dirty="0"/>
              <a:t>AGP 3.0</a:t>
            </a:r>
            <a:r>
              <a:rPr lang="pl-PL" dirty="0"/>
              <a:t> – napięcie sygnału 0,8V oraz mnożniki 4x oraz 8x.</a:t>
            </a:r>
          </a:p>
          <a:p>
            <a:pPr marL="0" indent="0">
              <a:buNone/>
            </a:pPr>
            <a:endParaRPr lang="pl-PL" dirty="0"/>
          </a:p>
        </p:txBody>
      </p:sp>
    </p:spTree>
    <p:extLst>
      <p:ext uri="{BB962C8B-B14F-4D97-AF65-F5344CB8AC3E}">
        <p14:creationId xmlns:p14="http://schemas.microsoft.com/office/powerpoint/2010/main" val="386885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077230-4C03-4905-AF27-AB370EEDA02C}"/>
              </a:ext>
            </a:extLst>
          </p:cNvPr>
          <p:cNvSpPr>
            <a:spLocks noGrp="1"/>
          </p:cNvSpPr>
          <p:nvPr>
            <p:ph type="title"/>
          </p:nvPr>
        </p:nvSpPr>
        <p:spPr/>
        <p:txBody>
          <a:bodyPr/>
          <a:lstStyle/>
          <a:p>
            <a:r>
              <a:rPr lang="pl-PL" dirty="0"/>
              <a:t>PCI Express - </a:t>
            </a:r>
            <a:r>
              <a:rPr lang="pl-PL" dirty="0" err="1"/>
              <a:t>Peripheral</a:t>
            </a:r>
            <a:r>
              <a:rPr lang="pl-PL" dirty="0"/>
              <a:t> Component </a:t>
            </a:r>
            <a:r>
              <a:rPr lang="pl-PL" dirty="0" err="1"/>
              <a:t>Interconnect</a:t>
            </a:r>
            <a:r>
              <a:rPr lang="pl-PL" dirty="0"/>
              <a:t> Express</a:t>
            </a:r>
          </a:p>
        </p:txBody>
      </p:sp>
      <p:sp>
        <p:nvSpPr>
          <p:cNvPr id="3" name="Symbol zastępczy zawartości 2">
            <a:extLst>
              <a:ext uri="{FF2B5EF4-FFF2-40B4-BE49-F238E27FC236}">
                <a16:creationId xmlns:a16="http://schemas.microsoft.com/office/drawing/2014/main" id="{05B3F7C2-7B38-4B42-A14B-A1776C400D93}"/>
              </a:ext>
            </a:extLst>
          </p:cNvPr>
          <p:cNvSpPr>
            <a:spLocks noGrp="1"/>
          </p:cNvSpPr>
          <p:nvPr>
            <p:ph idx="1"/>
          </p:nvPr>
        </p:nvSpPr>
        <p:spPr/>
        <p:txBody>
          <a:bodyPr/>
          <a:lstStyle/>
          <a:p>
            <a:pPr marL="0" indent="0">
              <a:buNone/>
            </a:pPr>
            <a:r>
              <a:rPr lang="pl-PL" dirty="0"/>
              <a:t>Połączenie Point-to-Point pozwalające na przesyłanie danych z dużą prędkością, instalację kart rozszerzeń na płycie głównej. Zastąpiło ono magistrale PCI oraz AGP. Istnieje możliwość wyprowadzenia interfejsu </a:t>
            </a:r>
            <a:r>
              <a:rPr lang="pl-PL" dirty="0" err="1"/>
              <a:t>PCIe</a:t>
            </a:r>
            <a:r>
              <a:rPr lang="pl-PL" dirty="0"/>
              <a:t> na zewnątrz, co zostało zastosowane m.in. w komputerach IBM 2827 EC12.</a:t>
            </a:r>
          </a:p>
          <a:p>
            <a:pPr marL="0" indent="0">
              <a:buNone/>
            </a:pPr>
            <a:endParaRPr lang="pl-PL" dirty="0"/>
          </a:p>
          <a:p>
            <a:pPr marL="0" indent="0">
              <a:buNone/>
            </a:pPr>
            <a:r>
              <a:rPr lang="pl-PL" dirty="0"/>
              <a:t>Standard został opracowany przez firmy </a:t>
            </a:r>
            <a:r>
              <a:rPr lang="pl-PL" dirty="0" err="1"/>
              <a:t>Compaq</a:t>
            </a:r>
            <a:r>
              <a:rPr lang="pl-PL" dirty="0"/>
              <a:t>, Dell, Hewlett-Packard, IBM, Intel i Microsoft.</a:t>
            </a:r>
          </a:p>
        </p:txBody>
      </p:sp>
    </p:spTree>
    <p:extLst>
      <p:ext uri="{BB962C8B-B14F-4D97-AF65-F5344CB8AC3E}">
        <p14:creationId xmlns:p14="http://schemas.microsoft.com/office/powerpoint/2010/main" val="91544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8C8360-52EE-4D17-89F8-D345196EBCB7}"/>
              </a:ext>
            </a:extLst>
          </p:cNvPr>
          <p:cNvSpPr>
            <a:spLocks noGrp="1"/>
          </p:cNvSpPr>
          <p:nvPr>
            <p:ph type="title"/>
          </p:nvPr>
        </p:nvSpPr>
        <p:spPr/>
        <p:txBody>
          <a:bodyPr/>
          <a:lstStyle/>
          <a:p>
            <a:r>
              <a:rPr lang="pl-PL" dirty="0"/>
              <a:t>PCI-E vs PCI</a:t>
            </a:r>
          </a:p>
        </p:txBody>
      </p:sp>
      <p:sp>
        <p:nvSpPr>
          <p:cNvPr id="3" name="Symbol zastępczy zawartości 2">
            <a:extLst>
              <a:ext uri="{FF2B5EF4-FFF2-40B4-BE49-F238E27FC236}">
                <a16:creationId xmlns:a16="http://schemas.microsoft.com/office/drawing/2014/main" id="{79E3D54A-B066-470B-A825-F556BA0BE39E}"/>
              </a:ext>
            </a:extLst>
          </p:cNvPr>
          <p:cNvSpPr>
            <a:spLocks noGrp="1"/>
          </p:cNvSpPr>
          <p:nvPr>
            <p:ph idx="1"/>
          </p:nvPr>
        </p:nvSpPr>
        <p:spPr/>
        <p:txBody>
          <a:bodyPr/>
          <a:lstStyle/>
          <a:p>
            <a:pPr marL="0" indent="0">
              <a:buNone/>
            </a:pPr>
            <a:r>
              <a:rPr lang="pl-PL" dirty="0"/>
              <a:t>Formalnie PCI-Express ze względu na topologię Point-to-Point nie jest magistralą i jest niekompatybilne ze „zwykłym” PCI. Konstrukcja taka jednak eliminuje konieczność dzielenia pasma pomiędzy kilka urządzeń – każde urządzenie PCI-Express jest połączone bezpośrednio z samym kontrolerem. Sygnał przekazywany jest szeregowo w pełnym dupleksie za pomocą dwóch linii, po jednej w każdym kierunku, przy czym każda z nich tworzona jest przez parę przewodów. W zależności od konstrukcji danego urządzenia, możliwe jest używanie wielu takich linii (ang. </a:t>
            </a:r>
            <a:r>
              <a:rPr lang="pl-PL" dirty="0" err="1"/>
              <a:t>lanes</a:t>
            </a:r>
            <a:r>
              <a:rPr lang="pl-PL" dirty="0"/>
              <a:t>) jednocześnie.</a:t>
            </a:r>
          </a:p>
        </p:txBody>
      </p:sp>
    </p:spTree>
    <p:extLst>
      <p:ext uri="{BB962C8B-B14F-4D97-AF65-F5344CB8AC3E}">
        <p14:creationId xmlns:p14="http://schemas.microsoft.com/office/powerpoint/2010/main" val="363821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96286A-8359-4043-8E0F-4F739D5A09E9}"/>
              </a:ext>
            </a:extLst>
          </p:cNvPr>
          <p:cNvSpPr>
            <a:spLocks noGrp="1"/>
          </p:cNvSpPr>
          <p:nvPr>
            <p:ph type="title"/>
          </p:nvPr>
        </p:nvSpPr>
        <p:spPr/>
        <p:txBody>
          <a:bodyPr/>
          <a:lstStyle/>
          <a:p>
            <a:r>
              <a:rPr lang="pl-PL" dirty="0"/>
              <a:t>PCI-E vs AGP</a:t>
            </a:r>
          </a:p>
        </p:txBody>
      </p:sp>
      <p:sp>
        <p:nvSpPr>
          <p:cNvPr id="3" name="Symbol zastępczy zawartości 2">
            <a:extLst>
              <a:ext uri="{FF2B5EF4-FFF2-40B4-BE49-F238E27FC236}">
                <a16:creationId xmlns:a16="http://schemas.microsoft.com/office/drawing/2014/main" id="{2C42389D-2389-4D8C-9DFE-F861AD1B8E00}"/>
              </a:ext>
            </a:extLst>
          </p:cNvPr>
          <p:cNvSpPr>
            <a:spLocks noGrp="1"/>
          </p:cNvSpPr>
          <p:nvPr>
            <p:ph idx="1"/>
          </p:nvPr>
        </p:nvSpPr>
        <p:spPr/>
        <p:txBody>
          <a:bodyPr/>
          <a:lstStyle/>
          <a:p>
            <a:pPr marL="0" indent="0">
              <a:buNone/>
            </a:pPr>
            <a:r>
              <a:rPr lang="pl-PL" dirty="0"/>
              <a:t>W nowych płytach głównych gniazda x16 montuje się zwykle w miejscu, w którym w starych modelach znajdowały się gniazda AGP – większość chipsetów z kontrolerem PCI Express nie zawiera kontrolera AGP, tak więc najczęściej obecność </a:t>
            </a:r>
            <a:r>
              <a:rPr lang="pl-PL" dirty="0" err="1"/>
              <a:t>PCIe</a:t>
            </a:r>
            <a:r>
              <a:rPr lang="pl-PL" dirty="0"/>
              <a:t> eliminuje możliwość użycia kart graficznych ze złączem AGP.</a:t>
            </a:r>
          </a:p>
          <a:p>
            <a:pPr marL="0" indent="0">
              <a:buNone/>
            </a:pPr>
            <a:endParaRPr lang="pl-PL" dirty="0"/>
          </a:p>
          <a:p>
            <a:pPr marL="0" indent="0">
              <a:buNone/>
            </a:pPr>
            <a:r>
              <a:rPr lang="pl-PL" dirty="0"/>
              <a:t>Przykładami chipsetów obsługujących zarówno AGP, jak i </a:t>
            </a:r>
            <a:r>
              <a:rPr lang="pl-PL" dirty="0" err="1"/>
              <a:t>PCIe</a:t>
            </a:r>
            <a:r>
              <a:rPr lang="pl-PL" dirty="0"/>
              <a:t> są: Via PT880 Pro dla procesorów Intela i </a:t>
            </a:r>
            <a:r>
              <a:rPr lang="pl-PL" dirty="0" err="1"/>
              <a:t>ULi</a:t>
            </a:r>
            <a:r>
              <a:rPr lang="pl-PL" dirty="0"/>
              <a:t> M1695 + ULI M1567 dla procesorów AMD.</a:t>
            </a:r>
          </a:p>
        </p:txBody>
      </p:sp>
    </p:spTree>
    <p:extLst>
      <p:ext uri="{BB962C8B-B14F-4D97-AF65-F5344CB8AC3E}">
        <p14:creationId xmlns:p14="http://schemas.microsoft.com/office/powerpoint/2010/main" val="366637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5F4B5-4EB6-4C61-A37A-DA32A08F24FF}"/>
              </a:ext>
            </a:extLst>
          </p:cNvPr>
          <p:cNvSpPr>
            <a:spLocks noGrp="1"/>
          </p:cNvSpPr>
          <p:nvPr>
            <p:ph type="title"/>
          </p:nvPr>
        </p:nvSpPr>
        <p:spPr/>
        <p:txBody>
          <a:bodyPr/>
          <a:lstStyle/>
          <a:p>
            <a:r>
              <a:rPr lang="pl-PL" dirty="0"/>
              <a:t>Warianty</a:t>
            </a:r>
          </a:p>
        </p:txBody>
      </p:sp>
      <p:sp>
        <p:nvSpPr>
          <p:cNvPr id="3" name="Symbol zastępczy zawartości 2">
            <a:extLst>
              <a:ext uri="{FF2B5EF4-FFF2-40B4-BE49-F238E27FC236}">
                <a16:creationId xmlns:a16="http://schemas.microsoft.com/office/drawing/2014/main" id="{125E6A01-D8B3-478D-AE64-E41E7C2A29F3}"/>
              </a:ext>
            </a:extLst>
          </p:cNvPr>
          <p:cNvSpPr>
            <a:spLocks noGrp="1"/>
          </p:cNvSpPr>
          <p:nvPr>
            <p:ph idx="1"/>
          </p:nvPr>
        </p:nvSpPr>
        <p:spPr/>
        <p:txBody>
          <a:bodyPr>
            <a:normAutofit/>
          </a:bodyPr>
          <a:lstStyle/>
          <a:p>
            <a:pPr marL="0" indent="0">
              <a:buNone/>
            </a:pPr>
            <a:r>
              <a:rPr lang="pl-PL" dirty="0"/>
              <a:t>Istnieje kilka wariantów łącza PCI Express – z 1, 2, 4, 8, 12, 16 lub 32 liniami (ang. </a:t>
            </a:r>
            <a:r>
              <a:rPr lang="pl-PL" dirty="0" err="1"/>
              <a:t>lanes</a:t>
            </a:r>
            <a:r>
              <a:rPr lang="pl-PL" dirty="0"/>
              <a:t>). Wraz ze zwiększaniem się liczby dostępnych linii wzrasta rzeczywista długość złącza (ang. slot), a poprzez wspólną część początkową i dodawanie nowych linii na końcu złącza, jego konstrukcja umożliwia działanie kart wolniejszych (z mniejszą liczbą linii) niż te, które maksymalnie obsługuje gniazdo. Sytuacja odwrotna, czyli montaż karty przygotowanej na obsługę większej liczby linii w gnieździe o mniejszej ich liczbie, może nie być możliwa ze względu na ograniczenie przepustowości albo też może wymagać fizycznej modyfikacji karty lub złącza. Gniazdo x1 ma 18 </a:t>
            </a:r>
            <a:r>
              <a:rPr lang="pl-PL" dirty="0" err="1"/>
              <a:t>pinów</a:t>
            </a:r>
            <a:r>
              <a:rPr lang="pl-PL" dirty="0"/>
              <a:t> z każdej strony, gniazdo x4 – 32, gniazdo x8 – 49, zaś gniazdo x16 – 82 piny z każdej ze stron.</a:t>
            </a:r>
          </a:p>
        </p:txBody>
      </p:sp>
    </p:spTree>
    <p:extLst>
      <p:ext uri="{BB962C8B-B14F-4D97-AF65-F5344CB8AC3E}">
        <p14:creationId xmlns:p14="http://schemas.microsoft.com/office/powerpoint/2010/main" val="176988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FA65E2-1C47-495E-9C38-F7B9692E3BE1}"/>
              </a:ext>
            </a:extLst>
          </p:cNvPr>
          <p:cNvSpPr>
            <a:spLocks noGrp="1"/>
          </p:cNvSpPr>
          <p:nvPr>
            <p:ph type="title"/>
          </p:nvPr>
        </p:nvSpPr>
        <p:spPr/>
        <p:txBody>
          <a:bodyPr/>
          <a:lstStyle/>
          <a:p>
            <a:r>
              <a:rPr lang="pl-PL" dirty="0"/>
              <a:t>Wersje mniejsze</a:t>
            </a:r>
          </a:p>
        </p:txBody>
      </p:sp>
      <p:pic>
        <p:nvPicPr>
          <p:cNvPr id="6146" name="Picture 2" descr="https://upload.wikimedia.org/wikipedia/commons/d/d8/MiniPCI_and_MiniPCI_Express_cards.jpg">
            <a:extLst>
              <a:ext uri="{FF2B5EF4-FFF2-40B4-BE49-F238E27FC236}">
                <a16:creationId xmlns:a16="http://schemas.microsoft.com/office/drawing/2014/main" id="{996ADC5B-5D79-413D-99BC-65760F01E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43134" y="2286000"/>
            <a:ext cx="528187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8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5B495C-66C5-4AD8-99C4-4269A71500FB}"/>
              </a:ext>
            </a:extLst>
          </p:cNvPr>
          <p:cNvSpPr>
            <a:spLocks noGrp="1"/>
          </p:cNvSpPr>
          <p:nvPr>
            <p:ph type="title"/>
          </p:nvPr>
        </p:nvSpPr>
        <p:spPr/>
        <p:txBody>
          <a:bodyPr/>
          <a:lstStyle/>
          <a:p>
            <a:r>
              <a:rPr lang="pl-PL" dirty="0"/>
              <a:t>Napięcia</a:t>
            </a:r>
          </a:p>
        </p:txBody>
      </p:sp>
      <p:sp>
        <p:nvSpPr>
          <p:cNvPr id="3" name="Symbol zastępczy zawartości 2">
            <a:extLst>
              <a:ext uri="{FF2B5EF4-FFF2-40B4-BE49-F238E27FC236}">
                <a16:creationId xmlns:a16="http://schemas.microsoft.com/office/drawing/2014/main" id="{A4F635BB-9CA8-473B-9CEB-43C0A71BB10C}"/>
              </a:ext>
            </a:extLst>
          </p:cNvPr>
          <p:cNvSpPr>
            <a:spLocks noGrp="1"/>
          </p:cNvSpPr>
          <p:nvPr>
            <p:ph idx="1"/>
          </p:nvPr>
        </p:nvSpPr>
        <p:spPr/>
        <p:txBody>
          <a:bodyPr>
            <a:normAutofit fontScale="85000" lnSpcReduction="20000"/>
          </a:bodyPr>
          <a:lstStyle/>
          <a:p>
            <a:pPr marL="0" indent="0">
              <a:buNone/>
            </a:pPr>
            <a:r>
              <a:rPr lang="pl-PL" dirty="0"/>
              <a:t>Dla napięcia 3,3 V wszystkie karty </a:t>
            </a:r>
            <a:r>
              <a:rPr lang="pl-PL" dirty="0" err="1"/>
              <a:t>PCIe</a:t>
            </a:r>
            <a:r>
              <a:rPr lang="pl-PL" dirty="0"/>
              <a:t> mogą w sumie pobierać prąd nie większy niż 3A, czyli moc do 9,9 W. Natomiast dla napięcia 12 V maksymalna moc jaką może uzyskać karta z gniazda PCI Express zależy od jej typu:</a:t>
            </a:r>
          </a:p>
          <a:p>
            <a:r>
              <a:rPr lang="pl-PL" dirty="0"/>
              <a:t>dla kart x1 prąd do 0,5 A, czyli moc do 6 W, a łącznie do 10 W;</a:t>
            </a:r>
          </a:p>
          <a:p>
            <a:r>
              <a:rPr lang="pl-PL" dirty="0"/>
              <a:t>dla kart x4 i szerszych prąd do 2,1 A, czyli moc do 25 W, łącznie także do 25 W;</a:t>
            </a:r>
          </a:p>
          <a:p>
            <a:r>
              <a:rPr lang="pl-PL" dirty="0"/>
              <a:t>dla pełnowymiarowych kart x1 moc do 25 W uzyskiwana po inicjalizacji i konfiguracji programowej jako tzw. „urządzenie wysokiej mocy”;</a:t>
            </a:r>
          </a:p>
          <a:p>
            <a:r>
              <a:rPr lang="pl-PL" dirty="0"/>
              <a:t>dla pełnowymiarowych kart graficznych x16 prąd do 5,5 A, czyli moc do 66 W, a łącznie do 75 W uzyskiwana po inicjalizacji i konfiguracji programowej jako tzw. „urządzenie wysokiej mocy”.</a:t>
            </a:r>
          </a:p>
          <a:p>
            <a:pPr marL="0" indent="0">
              <a:buNone/>
            </a:pPr>
            <a:endParaRPr lang="pl-PL" dirty="0"/>
          </a:p>
          <a:p>
            <a:pPr marL="0" indent="0">
              <a:buNone/>
            </a:pPr>
            <a:r>
              <a:rPr lang="pl-PL" dirty="0"/>
              <a:t>Jeśli karta do prawidłowej pracy wymaga większej mocy, musi ona zostać dostarczona z zasilacza dodatkowym przewodem. Standardowo jest to przewód sześcio- lub ośmiożyłowy albo ich połączenie (6+8). Dzięki takiej konfiguracji karta może pobrać maksymalnie moc 300 W: 75 W z gniazda </a:t>
            </a:r>
            <a:r>
              <a:rPr lang="pl-PL" dirty="0" err="1"/>
              <a:t>PCIe</a:t>
            </a:r>
            <a:r>
              <a:rPr lang="pl-PL" dirty="0"/>
              <a:t>, kolejne 75 W przez przewód sześciożyłowy oraz 150 W przez ośmiożyłowy.</a:t>
            </a:r>
          </a:p>
        </p:txBody>
      </p:sp>
    </p:spTree>
    <p:extLst>
      <p:ext uri="{BB962C8B-B14F-4D97-AF65-F5344CB8AC3E}">
        <p14:creationId xmlns:p14="http://schemas.microsoft.com/office/powerpoint/2010/main" val="117847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84C821-5A21-4DAF-A37A-E73456F04442}"/>
              </a:ext>
            </a:extLst>
          </p:cNvPr>
          <p:cNvSpPr>
            <a:spLocks noGrp="1"/>
          </p:cNvSpPr>
          <p:nvPr>
            <p:ph type="title"/>
          </p:nvPr>
        </p:nvSpPr>
        <p:spPr/>
        <p:txBody>
          <a:bodyPr/>
          <a:lstStyle/>
          <a:p>
            <a:r>
              <a:rPr lang="pl-PL" dirty="0"/>
              <a:t>Przepustowość</a:t>
            </a:r>
          </a:p>
        </p:txBody>
      </p:sp>
      <p:sp>
        <p:nvSpPr>
          <p:cNvPr id="3" name="Symbol zastępczy zawartości 2">
            <a:extLst>
              <a:ext uri="{FF2B5EF4-FFF2-40B4-BE49-F238E27FC236}">
                <a16:creationId xmlns:a16="http://schemas.microsoft.com/office/drawing/2014/main" id="{4ECF06A2-F4F4-45F7-A25E-E12230B36BEE}"/>
              </a:ext>
            </a:extLst>
          </p:cNvPr>
          <p:cNvSpPr>
            <a:spLocks noGrp="1"/>
          </p:cNvSpPr>
          <p:nvPr>
            <p:ph idx="1"/>
          </p:nvPr>
        </p:nvSpPr>
        <p:spPr/>
        <p:txBody>
          <a:bodyPr/>
          <a:lstStyle/>
          <a:p>
            <a:pPr marL="0" indent="0">
              <a:buNone/>
            </a:pPr>
            <a:r>
              <a:rPr lang="pl-PL" dirty="0"/>
              <a:t>Przykładowo w wersji 2.0 łącza </a:t>
            </a:r>
            <a:r>
              <a:rPr lang="pl-PL" dirty="0" err="1"/>
              <a:t>PCIe</a:t>
            </a:r>
            <a:r>
              <a:rPr lang="pl-PL" dirty="0"/>
              <a:t> częstotliwość taktowania wynosi 5 GHz, a protokół transmisji wprowadza dwa dodatkowe bity korekcji błędów, do każdych ośmiu bitów danych (kodowanie 8b/10b). Wynika z tego, że przepustowość jednej linii wynosi 500 MB/s. W związku z tym, że urządzenia mogą jednocześnie przekazywać sygnały w obu kierunkach (</a:t>
            </a:r>
            <a:r>
              <a:rPr lang="pl-PL" dirty="0" err="1"/>
              <a:t>full</a:t>
            </a:r>
            <a:r>
              <a:rPr lang="pl-PL" dirty="0"/>
              <a:t>-duplex), można założyć takie wykorzystanie złącza, że transfer będzie sięgał 1 GB/s. Kolejne wersje PCI Express zwykle mają dwa razy większą przepustowość.</a:t>
            </a:r>
          </a:p>
        </p:txBody>
      </p:sp>
    </p:spTree>
    <p:extLst>
      <p:ext uri="{BB962C8B-B14F-4D97-AF65-F5344CB8AC3E}">
        <p14:creationId xmlns:p14="http://schemas.microsoft.com/office/powerpoint/2010/main" val="372458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8ACC4A-16FA-4C07-8BE3-1FB521B590EC}"/>
              </a:ext>
            </a:extLst>
          </p:cNvPr>
          <p:cNvSpPr>
            <a:spLocks noGrp="1"/>
          </p:cNvSpPr>
          <p:nvPr>
            <p:ph type="title"/>
          </p:nvPr>
        </p:nvSpPr>
        <p:spPr/>
        <p:txBody>
          <a:bodyPr/>
          <a:lstStyle/>
          <a:p>
            <a:r>
              <a:rPr lang="pl-PL" dirty="0"/>
              <a:t>Przepustowość</a:t>
            </a:r>
          </a:p>
        </p:txBody>
      </p:sp>
      <p:graphicFrame>
        <p:nvGraphicFramePr>
          <p:cNvPr id="4" name="Symbol zastępczy zawartości 3">
            <a:extLst>
              <a:ext uri="{FF2B5EF4-FFF2-40B4-BE49-F238E27FC236}">
                <a16:creationId xmlns:a16="http://schemas.microsoft.com/office/drawing/2014/main" id="{BC57044D-FC69-49A7-8A22-0DDD2BA906AB}"/>
              </a:ext>
            </a:extLst>
          </p:cNvPr>
          <p:cNvGraphicFramePr>
            <a:graphicFrameLocks noGrp="1"/>
          </p:cNvGraphicFramePr>
          <p:nvPr>
            <p:ph idx="1"/>
            <p:extLst>
              <p:ext uri="{D42A27DB-BD31-4B8C-83A1-F6EECF244321}">
                <p14:modId xmlns:p14="http://schemas.microsoft.com/office/powerpoint/2010/main" val="2333238563"/>
              </p:ext>
            </p:extLst>
          </p:nvPr>
        </p:nvGraphicFramePr>
        <p:xfrm>
          <a:off x="838200" y="1981200"/>
          <a:ext cx="10515600" cy="4517299"/>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2359754923"/>
                    </a:ext>
                  </a:extLst>
                </a:gridCol>
                <a:gridCol w="2103120">
                  <a:extLst>
                    <a:ext uri="{9D8B030D-6E8A-4147-A177-3AD203B41FA5}">
                      <a16:colId xmlns:a16="http://schemas.microsoft.com/office/drawing/2014/main" val="1789676918"/>
                    </a:ext>
                  </a:extLst>
                </a:gridCol>
                <a:gridCol w="2103120">
                  <a:extLst>
                    <a:ext uri="{9D8B030D-6E8A-4147-A177-3AD203B41FA5}">
                      <a16:colId xmlns:a16="http://schemas.microsoft.com/office/drawing/2014/main" val="2008674090"/>
                    </a:ext>
                  </a:extLst>
                </a:gridCol>
                <a:gridCol w="2103120">
                  <a:extLst>
                    <a:ext uri="{9D8B030D-6E8A-4147-A177-3AD203B41FA5}">
                      <a16:colId xmlns:a16="http://schemas.microsoft.com/office/drawing/2014/main" val="2588713918"/>
                    </a:ext>
                  </a:extLst>
                </a:gridCol>
                <a:gridCol w="2103120">
                  <a:extLst>
                    <a:ext uri="{9D8B030D-6E8A-4147-A177-3AD203B41FA5}">
                      <a16:colId xmlns:a16="http://schemas.microsoft.com/office/drawing/2014/main" val="1721827921"/>
                    </a:ext>
                  </a:extLst>
                </a:gridCol>
              </a:tblGrid>
              <a:tr h="512717">
                <a:tc rowSpan="2">
                  <a:txBody>
                    <a:bodyPr/>
                    <a:lstStyle/>
                    <a:p>
                      <a:pPr algn="ctr">
                        <a:lnSpc>
                          <a:spcPct val="107000"/>
                        </a:lnSpc>
                        <a:spcBef>
                          <a:spcPts val="1200"/>
                        </a:spcBef>
                        <a:spcAft>
                          <a:spcPts val="1200"/>
                        </a:spcAft>
                      </a:pPr>
                      <a:r>
                        <a:rPr lang="pl-PL" sz="2000">
                          <a:effectLst/>
                        </a:rPr>
                        <a:t>Wersja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rowSpan="2">
                  <a:txBody>
                    <a:bodyPr/>
                    <a:lstStyle/>
                    <a:p>
                      <a:pPr algn="ctr">
                        <a:lnSpc>
                          <a:spcPct val="107000"/>
                        </a:lnSpc>
                        <a:spcBef>
                          <a:spcPts val="1200"/>
                        </a:spcBef>
                        <a:spcAft>
                          <a:spcPts val="1200"/>
                        </a:spcAft>
                      </a:pPr>
                      <a:r>
                        <a:rPr lang="pl-PL" sz="2000">
                          <a:effectLst/>
                        </a:rPr>
                        <a:t>Kodowanie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rowSpan="2">
                  <a:txBody>
                    <a:bodyPr/>
                    <a:lstStyle/>
                    <a:p>
                      <a:pPr algn="ctr">
                        <a:lnSpc>
                          <a:spcPct val="107000"/>
                        </a:lnSpc>
                        <a:spcBef>
                          <a:spcPts val="1200"/>
                        </a:spcBef>
                        <a:spcAft>
                          <a:spcPts val="1200"/>
                        </a:spcAft>
                      </a:pPr>
                      <a:r>
                        <a:rPr lang="pl-PL" sz="2000" dirty="0">
                          <a:effectLst/>
                        </a:rPr>
                        <a:t>Transfer</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gridSpan="2">
                  <a:txBody>
                    <a:bodyPr/>
                    <a:lstStyle/>
                    <a:p>
                      <a:pPr algn="ctr">
                        <a:lnSpc>
                          <a:spcPct val="107000"/>
                        </a:lnSpc>
                        <a:spcBef>
                          <a:spcPts val="1200"/>
                        </a:spcBef>
                        <a:spcAft>
                          <a:spcPts val="1200"/>
                        </a:spcAft>
                      </a:pPr>
                      <a:r>
                        <a:rPr lang="pl-PL" sz="2000">
                          <a:effectLst/>
                        </a:rPr>
                        <a:t>Przepustowość</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pl-PL"/>
                    </a:p>
                  </a:txBody>
                  <a:tcPr/>
                </a:tc>
                <a:extLst>
                  <a:ext uri="{0D108BD9-81ED-4DB2-BD59-A6C34878D82A}">
                    <a16:rowId xmlns:a16="http://schemas.microsoft.com/office/drawing/2014/main" val="147317617"/>
                  </a:ext>
                </a:extLst>
              </a:tr>
              <a:tr h="512717">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07000"/>
                        </a:lnSpc>
                        <a:spcBef>
                          <a:spcPts val="1200"/>
                        </a:spcBef>
                        <a:spcAft>
                          <a:spcPts val="1200"/>
                        </a:spcAft>
                      </a:pPr>
                      <a:r>
                        <a:rPr lang="pl-PL" sz="2000">
                          <a:effectLst/>
                        </a:rPr>
                        <a:t>×1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×16</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614069806"/>
                  </a:ext>
                </a:extLst>
              </a:tr>
              <a:tr h="512717">
                <a:tc>
                  <a:txBody>
                    <a:bodyPr/>
                    <a:lstStyle/>
                    <a:p>
                      <a:pPr>
                        <a:lnSpc>
                          <a:spcPct val="107000"/>
                        </a:lnSpc>
                        <a:spcBef>
                          <a:spcPts val="1200"/>
                        </a:spcBef>
                        <a:spcAft>
                          <a:spcPts val="1200"/>
                        </a:spcAft>
                      </a:pPr>
                      <a:r>
                        <a:rPr lang="pl-PL" sz="2000">
                          <a:effectLst/>
                        </a:rPr>
                        <a:t>1.0b / 1.1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8b/10b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2,5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 Gbit/s (250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32 Gbit/s (4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835299857"/>
                  </a:ext>
                </a:extLst>
              </a:tr>
              <a:tr h="512717">
                <a:tc>
                  <a:txBody>
                    <a:bodyPr/>
                    <a:lstStyle/>
                    <a:p>
                      <a:pPr>
                        <a:lnSpc>
                          <a:spcPct val="107000"/>
                        </a:lnSpc>
                        <a:spcBef>
                          <a:spcPts val="1200"/>
                        </a:spcBef>
                        <a:spcAft>
                          <a:spcPts val="1200"/>
                        </a:spcAft>
                      </a:pPr>
                      <a:r>
                        <a:rPr lang="pl-PL" sz="2000">
                          <a:effectLst/>
                        </a:rPr>
                        <a:t>2.0 / 2.1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8b/10b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4 Gbit/s (500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Gbit/s (8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355356223"/>
                  </a:ext>
                </a:extLst>
              </a:tr>
              <a:tr h="512717">
                <a:tc>
                  <a:txBody>
                    <a:bodyPr/>
                    <a:lstStyle/>
                    <a:p>
                      <a:pPr>
                        <a:lnSpc>
                          <a:spcPct val="107000"/>
                        </a:lnSpc>
                        <a:spcBef>
                          <a:spcPts val="1200"/>
                        </a:spcBef>
                        <a:spcAft>
                          <a:spcPts val="1200"/>
                        </a:spcAft>
                      </a:pPr>
                      <a:r>
                        <a:rPr lang="pl-PL" sz="2000">
                          <a:effectLst/>
                        </a:rPr>
                        <a:t>3.0 / 3.1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7,877 Gbit/s (984,6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126,032 Gbit/s (15,754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21053353"/>
                  </a:ext>
                </a:extLst>
              </a:tr>
              <a:tr h="512717">
                <a:tc>
                  <a:txBody>
                    <a:bodyPr/>
                    <a:lstStyle/>
                    <a:p>
                      <a:pPr>
                        <a:lnSpc>
                          <a:spcPct val="107000"/>
                        </a:lnSpc>
                        <a:spcBef>
                          <a:spcPts val="1200"/>
                        </a:spcBef>
                        <a:spcAft>
                          <a:spcPts val="1200"/>
                        </a:spcAft>
                      </a:pPr>
                      <a:r>
                        <a:rPr lang="pl-PL" sz="2000">
                          <a:effectLst/>
                        </a:rPr>
                        <a:t>4.0</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16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15,752 Gbit/s (1969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252,032 Gbit/s (31,504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704661863"/>
                  </a:ext>
                </a:extLst>
              </a:tr>
              <a:tr h="512717">
                <a:tc>
                  <a:txBody>
                    <a:bodyPr/>
                    <a:lstStyle/>
                    <a:p>
                      <a:pPr>
                        <a:lnSpc>
                          <a:spcPct val="107000"/>
                        </a:lnSpc>
                        <a:spcBef>
                          <a:spcPts val="1200"/>
                        </a:spcBef>
                        <a:spcAft>
                          <a:spcPts val="1200"/>
                        </a:spcAft>
                      </a:pPr>
                      <a:r>
                        <a:rPr lang="pl-PL" sz="2000">
                          <a:effectLst/>
                        </a:rPr>
                        <a:t>5.0 (wstępna def. 06.2017 r.)</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32 GT/s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3938 MB/s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63,0 GB/s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3362071"/>
                  </a:ext>
                </a:extLst>
              </a:tr>
            </a:tbl>
          </a:graphicData>
        </a:graphic>
      </p:graphicFrame>
    </p:spTree>
    <p:extLst>
      <p:ext uri="{BB962C8B-B14F-4D97-AF65-F5344CB8AC3E}">
        <p14:creationId xmlns:p14="http://schemas.microsoft.com/office/powerpoint/2010/main" val="75540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7A3893-5301-4E34-92EC-51D1D637912D}"/>
              </a:ext>
            </a:extLst>
          </p:cNvPr>
          <p:cNvSpPr>
            <a:spLocks noGrp="1"/>
          </p:cNvSpPr>
          <p:nvPr>
            <p:ph type="title"/>
          </p:nvPr>
        </p:nvSpPr>
        <p:spPr/>
        <p:txBody>
          <a:bodyPr/>
          <a:lstStyle/>
          <a:p>
            <a:r>
              <a:rPr lang="pl-PL" dirty="0"/>
              <a:t>Porównanie</a:t>
            </a:r>
          </a:p>
        </p:txBody>
      </p:sp>
      <p:pic>
        <p:nvPicPr>
          <p:cNvPr id="8194" name="Picture 2" descr="https://upload.wikimedia.org/wikipedia/commons/f/fc/PCIExpress.jpg">
            <a:extLst>
              <a:ext uri="{FF2B5EF4-FFF2-40B4-BE49-F238E27FC236}">
                <a16:creationId xmlns:a16="http://schemas.microsoft.com/office/drawing/2014/main" id="{CEC37AE3-B409-4416-B5FB-D03B069CCD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9788" y="2286000"/>
            <a:ext cx="592856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4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39D68B-DE68-4A5F-A1AA-BCB486AB7A5B}"/>
              </a:ext>
            </a:extLst>
          </p:cNvPr>
          <p:cNvSpPr>
            <a:spLocks noGrp="1"/>
          </p:cNvSpPr>
          <p:nvPr>
            <p:ph type="title"/>
          </p:nvPr>
        </p:nvSpPr>
        <p:spPr/>
        <p:txBody>
          <a:bodyPr/>
          <a:lstStyle/>
          <a:p>
            <a:r>
              <a:rPr lang="pl-PL" dirty="0"/>
              <a:t>PCI 32bit</a:t>
            </a:r>
          </a:p>
        </p:txBody>
      </p:sp>
      <p:pic>
        <p:nvPicPr>
          <p:cNvPr id="1026" name="Picture 2" descr="https://upload.wikimedia.org/wikipedia/commons/c/ca/Pci-slots.jpg">
            <a:extLst>
              <a:ext uri="{FF2B5EF4-FFF2-40B4-BE49-F238E27FC236}">
                <a16:creationId xmlns:a16="http://schemas.microsoft.com/office/drawing/2014/main" id="{7B6347A9-1D76-4CEC-9D2A-C16DA84D91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22991" y="2286000"/>
            <a:ext cx="392215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0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E83C0F-38EF-49FA-A5D9-4AA55BD063DF}"/>
              </a:ext>
            </a:extLst>
          </p:cNvPr>
          <p:cNvSpPr>
            <a:spLocks noGrp="1"/>
          </p:cNvSpPr>
          <p:nvPr>
            <p:ph type="title"/>
          </p:nvPr>
        </p:nvSpPr>
        <p:spPr/>
        <p:txBody>
          <a:bodyPr/>
          <a:lstStyle/>
          <a:p>
            <a:r>
              <a:rPr lang="pl-PL" dirty="0"/>
              <a:t>Porównanie</a:t>
            </a:r>
          </a:p>
        </p:txBody>
      </p:sp>
      <p:pic>
        <p:nvPicPr>
          <p:cNvPr id="9218" name="Picture 2" descr="Znalezione obrazy dla zapytania pci express">
            <a:extLst>
              <a:ext uri="{FF2B5EF4-FFF2-40B4-BE49-F238E27FC236}">
                <a16:creationId xmlns:a16="http://schemas.microsoft.com/office/drawing/2014/main" id="{656BE0F7-C9E6-4F6E-8B33-59F0ACE10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4407" y="3236671"/>
            <a:ext cx="8879323" cy="212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8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850614-123D-44EB-8951-60D15FD53854}"/>
              </a:ext>
            </a:extLst>
          </p:cNvPr>
          <p:cNvSpPr>
            <a:spLocks noGrp="1"/>
          </p:cNvSpPr>
          <p:nvPr>
            <p:ph type="title"/>
          </p:nvPr>
        </p:nvSpPr>
        <p:spPr/>
        <p:txBody>
          <a:bodyPr/>
          <a:lstStyle/>
          <a:p>
            <a:r>
              <a:rPr lang="pl-PL" dirty="0"/>
              <a:t>PCI vs AGP vs PCI-E</a:t>
            </a:r>
          </a:p>
        </p:txBody>
      </p:sp>
      <p:pic>
        <p:nvPicPr>
          <p:cNvPr id="10242" name="Picture 2" descr="pci-agp-pci-express-slots">
            <a:extLst>
              <a:ext uri="{FF2B5EF4-FFF2-40B4-BE49-F238E27FC236}">
                <a16:creationId xmlns:a16="http://schemas.microsoft.com/office/drawing/2014/main" id="{249A781A-EBC9-4F6A-B01B-68FA8D7770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1230" y="2179320"/>
            <a:ext cx="10342570" cy="31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6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D15069-68B2-46E6-8FD3-153CE657A599}"/>
              </a:ext>
            </a:extLst>
          </p:cNvPr>
          <p:cNvSpPr>
            <a:spLocks noGrp="1"/>
          </p:cNvSpPr>
          <p:nvPr>
            <p:ph type="title"/>
          </p:nvPr>
        </p:nvSpPr>
        <p:spPr/>
        <p:txBody>
          <a:bodyPr/>
          <a:lstStyle/>
          <a:p>
            <a:r>
              <a:rPr lang="pl-PL" dirty="0"/>
              <a:t>Wersje PCI</a:t>
            </a:r>
          </a:p>
        </p:txBody>
      </p:sp>
      <p:graphicFrame>
        <p:nvGraphicFramePr>
          <p:cNvPr id="7" name="Symbol zastępczy zawartości 6">
            <a:extLst>
              <a:ext uri="{FF2B5EF4-FFF2-40B4-BE49-F238E27FC236}">
                <a16:creationId xmlns:a16="http://schemas.microsoft.com/office/drawing/2014/main" id="{FC5230DC-41FB-4D69-9AC2-C800B973E83F}"/>
              </a:ext>
            </a:extLst>
          </p:cNvPr>
          <p:cNvGraphicFramePr>
            <a:graphicFrameLocks noGrp="1"/>
          </p:cNvGraphicFramePr>
          <p:nvPr>
            <p:ph idx="1"/>
            <p:extLst>
              <p:ext uri="{D42A27DB-BD31-4B8C-83A1-F6EECF244321}">
                <p14:modId xmlns:p14="http://schemas.microsoft.com/office/powerpoint/2010/main" val="3298207323"/>
              </p:ext>
            </p:extLst>
          </p:nvPr>
        </p:nvGraphicFramePr>
        <p:xfrm>
          <a:off x="838200" y="1784412"/>
          <a:ext cx="10515600" cy="4545314"/>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699715951"/>
                    </a:ext>
                  </a:extLst>
                </a:gridCol>
                <a:gridCol w="2103120">
                  <a:extLst>
                    <a:ext uri="{9D8B030D-6E8A-4147-A177-3AD203B41FA5}">
                      <a16:colId xmlns:a16="http://schemas.microsoft.com/office/drawing/2014/main" val="1172481660"/>
                    </a:ext>
                  </a:extLst>
                </a:gridCol>
                <a:gridCol w="2103120">
                  <a:extLst>
                    <a:ext uri="{9D8B030D-6E8A-4147-A177-3AD203B41FA5}">
                      <a16:colId xmlns:a16="http://schemas.microsoft.com/office/drawing/2014/main" val="3573956824"/>
                    </a:ext>
                  </a:extLst>
                </a:gridCol>
                <a:gridCol w="2103120">
                  <a:extLst>
                    <a:ext uri="{9D8B030D-6E8A-4147-A177-3AD203B41FA5}">
                      <a16:colId xmlns:a16="http://schemas.microsoft.com/office/drawing/2014/main" val="2821638940"/>
                    </a:ext>
                  </a:extLst>
                </a:gridCol>
                <a:gridCol w="2103120">
                  <a:extLst>
                    <a:ext uri="{9D8B030D-6E8A-4147-A177-3AD203B41FA5}">
                      <a16:colId xmlns:a16="http://schemas.microsoft.com/office/drawing/2014/main" val="336718939"/>
                    </a:ext>
                  </a:extLst>
                </a:gridCol>
              </a:tblGrid>
              <a:tr h="549775">
                <a:tc>
                  <a:txBody>
                    <a:bodyPr/>
                    <a:lstStyle/>
                    <a:p>
                      <a:pPr algn="ctr">
                        <a:lnSpc>
                          <a:spcPct val="107000"/>
                        </a:lnSpc>
                        <a:spcBef>
                          <a:spcPts val="1200"/>
                        </a:spcBef>
                        <a:spcAft>
                          <a:spcPts val="1200"/>
                        </a:spcAft>
                      </a:pPr>
                      <a:r>
                        <a:rPr lang="pl-PL" sz="2000">
                          <a:effectLst/>
                        </a:rPr>
                        <a:t>Wersja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2.0</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209324763"/>
                  </a:ext>
                </a:extLst>
              </a:tr>
              <a:tr h="549775">
                <a:tc>
                  <a:txBody>
                    <a:bodyPr/>
                    <a:lstStyle/>
                    <a:p>
                      <a:pPr>
                        <a:lnSpc>
                          <a:spcPct val="107000"/>
                        </a:lnSpc>
                        <a:spcBef>
                          <a:spcPts val="1200"/>
                        </a:spcBef>
                        <a:spcAft>
                          <a:spcPts val="1200"/>
                        </a:spcAft>
                      </a:pPr>
                      <a:r>
                        <a:rPr lang="pl-PL" sz="2000">
                          <a:effectLst/>
                        </a:rPr>
                        <a:t>Rok wprowadzenia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1994</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1999</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2002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72254296"/>
                  </a:ext>
                </a:extLst>
              </a:tr>
              <a:tr h="968947">
                <a:tc>
                  <a:txBody>
                    <a:bodyPr/>
                    <a:lstStyle/>
                    <a:p>
                      <a:pPr>
                        <a:lnSpc>
                          <a:spcPct val="107000"/>
                        </a:lnSpc>
                        <a:spcBef>
                          <a:spcPts val="1200"/>
                        </a:spcBef>
                        <a:spcAft>
                          <a:spcPts val="1200"/>
                        </a:spcAft>
                      </a:pPr>
                      <a:r>
                        <a:rPr lang="pl-PL" sz="2000">
                          <a:effectLst/>
                        </a:rPr>
                        <a:t>Maksymalna szerokość szyny danych</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32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32 bity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610223447"/>
                  </a:ext>
                </a:extLst>
              </a:tr>
              <a:tr h="968947">
                <a:tc>
                  <a:txBody>
                    <a:bodyPr/>
                    <a:lstStyle/>
                    <a:p>
                      <a:pPr>
                        <a:lnSpc>
                          <a:spcPct val="107000"/>
                        </a:lnSpc>
                        <a:spcBef>
                          <a:spcPts val="1200"/>
                        </a:spcBef>
                        <a:spcAft>
                          <a:spcPts val="1200"/>
                        </a:spcAft>
                      </a:pPr>
                      <a:r>
                        <a:rPr lang="pl-PL" sz="2000">
                          <a:effectLst/>
                        </a:rPr>
                        <a:t>Maksymalna częstotliwość taktowania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33,(3)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33,(3)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66,(6)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66,(6)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796090551"/>
                  </a:ext>
                </a:extLst>
              </a:tr>
              <a:tr h="549775">
                <a:tc>
                  <a:txBody>
                    <a:bodyPr/>
                    <a:lstStyle/>
                    <a:p>
                      <a:pPr>
                        <a:lnSpc>
                          <a:spcPct val="107000"/>
                        </a:lnSpc>
                        <a:spcBef>
                          <a:spcPts val="1200"/>
                        </a:spcBef>
                        <a:spcAft>
                          <a:spcPts val="1200"/>
                        </a:spcAft>
                      </a:pPr>
                      <a:r>
                        <a:rPr lang="pl-PL" sz="2000">
                          <a:effectLst/>
                        </a:rPr>
                        <a:t>Maksymalna przepustowość</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132 MB/</a:t>
                      </a:r>
                      <a:r>
                        <a:rPr lang="pl-PL" sz="2000" u="none" strike="noStrike">
                          <a:effectLst/>
                          <a:hlinkClick r:id="rId2" tooltip="Sekunda"/>
                        </a:rPr>
                        <a: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264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264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533,(3)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549310484"/>
                  </a:ext>
                </a:extLst>
              </a:tr>
              <a:tr h="549775">
                <a:tc>
                  <a:txBody>
                    <a:bodyPr/>
                    <a:lstStyle/>
                    <a:p>
                      <a:pPr>
                        <a:lnSpc>
                          <a:spcPct val="107000"/>
                        </a:lnSpc>
                        <a:spcBef>
                          <a:spcPts val="1200"/>
                        </a:spcBef>
                        <a:spcAft>
                          <a:spcPts val="1200"/>
                        </a:spcAft>
                      </a:pPr>
                      <a:r>
                        <a:rPr lang="pl-PL" sz="2000">
                          <a:effectLst/>
                        </a:rPr>
                        <a:t>Napięcie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a:t>
                      </a:r>
                      <a:r>
                        <a:rPr lang="pl-PL" sz="2000" u="none" strike="noStrike">
                          <a:effectLst/>
                          <a:hlinkClick r:id="rId3" tooltip="Wolt"/>
                        </a:rPr>
                        <a:t>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V / 3,3 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3,3 V</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777309967"/>
                  </a:ext>
                </a:extLst>
              </a:tr>
            </a:tbl>
          </a:graphicData>
        </a:graphic>
      </p:graphicFrame>
    </p:spTree>
    <p:extLst>
      <p:ext uri="{BB962C8B-B14F-4D97-AF65-F5344CB8AC3E}">
        <p14:creationId xmlns:p14="http://schemas.microsoft.com/office/powerpoint/2010/main" val="222272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156DB-FF5E-46A7-B6E2-9CDFF3670512}"/>
              </a:ext>
            </a:extLst>
          </p:cNvPr>
          <p:cNvSpPr>
            <a:spLocks noGrp="1"/>
          </p:cNvSpPr>
          <p:nvPr>
            <p:ph type="title"/>
          </p:nvPr>
        </p:nvSpPr>
        <p:spPr/>
        <p:txBody>
          <a:bodyPr/>
          <a:lstStyle/>
          <a:p>
            <a:r>
              <a:rPr lang="pl-PL" dirty="0"/>
              <a:t>Komunikacja</a:t>
            </a:r>
          </a:p>
        </p:txBody>
      </p:sp>
      <p:sp>
        <p:nvSpPr>
          <p:cNvPr id="3" name="Symbol zastępczy zawartości 2">
            <a:extLst>
              <a:ext uri="{FF2B5EF4-FFF2-40B4-BE49-F238E27FC236}">
                <a16:creationId xmlns:a16="http://schemas.microsoft.com/office/drawing/2014/main" id="{8F33056B-39D0-45E4-8964-A77B5E285C06}"/>
              </a:ext>
            </a:extLst>
          </p:cNvPr>
          <p:cNvSpPr>
            <a:spLocks noGrp="1"/>
          </p:cNvSpPr>
          <p:nvPr>
            <p:ph idx="1"/>
          </p:nvPr>
        </p:nvSpPr>
        <p:spPr/>
        <p:txBody>
          <a:bodyPr>
            <a:normAutofit/>
          </a:bodyPr>
          <a:lstStyle/>
          <a:p>
            <a:pPr marL="0" indent="0">
              <a:buNone/>
            </a:pPr>
            <a:r>
              <a:rPr lang="pl-PL" dirty="0"/>
              <a:t>Karty dołączone mogą się komunikować bez udziału mikroprocesora, dzięki czemu wzrasta jego rzeczywista wydajność. </a:t>
            </a:r>
          </a:p>
          <a:p>
            <a:pPr marL="0" indent="0">
              <a:buNone/>
            </a:pPr>
            <a:r>
              <a:rPr lang="pl-PL" dirty="0"/>
              <a:t>Dla każdej karty zdefiniowane są tzw. rejestry konfiguracyjne; przy ładowaniu systemu procesor odczytuje zapisane w nich dane i rozpoznaje, jaka karta jest umieszczona w gnieździe. Instalacja i inicjacja takiej karty następuje potem w pełni automatycznie (Plug and Play).</a:t>
            </a:r>
          </a:p>
          <a:p>
            <a:pPr marL="0" indent="0">
              <a:buNone/>
            </a:pPr>
            <a:r>
              <a:rPr lang="pl-PL" dirty="0"/>
              <a:t>Aby zapewnić dużą elastyczność, w standardzie PCI zdefiniowano tzw. gniazdo wspólne (ang. </a:t>
            </a:r>
            <a:r>
              <a:rPr lang="pl-PL" dirty="0" err="1"/>
              <a:t>shared</a:t>
            </a:r>
            <a:r>
              <a:rPr lang="pl-PL" dirty="0"/>
              <a:t> slot). Jest to gniazdo, które może zostać użyte z kartami przystosowanymi do magistral ISA, EISA czy MCA. </a:t>
            </a:r>
          </a:p>
        </p:txBody>
      </p:sp>
    </p:spTree>
    <p:extLst>
      <p:ext uri="{BB962C8B-B14F-4D97-AF65-F5344CB8AC3E}">
        <p14:creationId xmlns:p14="http://schemas.microsoft.com/office/powerpoint/2010/main" val="41958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C61D34-F987-4F13-81A9-1C06797452F7}"/>
              </a:ext>
            </a:extLst>
          </p:cNvPr>
          <p:cNvSpPr>
            <a:spLocks noGrp="1"/>
          </p:cNvSpPr>
          <p:nvPr>
            <p:ph type="title"/>
          </p:nvPr>
        </p:nvSpPr>
        <p:spPr/>
        <p:txBody>
          <a:bodyPr/>
          <a:lstStyle/>
          <a:p>
            <a:r>
              <a:rPr lang="pl-PL" dirty="0"/>
              <a:t>Skalowalność</a:t>
            </a:r>
          </a:p>
        </p:txBody>
      </p:sp>
      <p:sp>
        <p:nvSpPr>
          <p:cNvPr id="3" name="Symbol zastępczy zawartości 2">
            <a:extLst>
              <a:ext uri="{FF2B5EF4-FFF2-40B4-BE49-F238E27FC236}">
                <a16:creationId xmlns:a16="http://schemas.microsoft.com/office/drawing/2014/main" id="{F5897F42-2FE3-42B4-B701-F37871F1E3A1}"/>
              </a:ext>
            </a:extLst>
          </p:cNvPr>
          <p:cNvSpPr>
            <a:spLocks noGrp="1"/>
          </p:cNvSpPr>
          <p:nvPr>
            <p:ph idx="1"/>
          </p:nvPr>
        </p:nvSpPr>
        <p:spPr/>
        <p:txBody>
          <a:bodyPr/>
          <a:lstStyle/>
          <a:p>
            <a:pPr marL="0" indent="0">
              <a:buNone/>
            </a:pPr>
            <a:r>
              <a:rPr lang="pl-PL" dirty="0"/>
              <a:t>W jednym komputerze może być równolegle lub szeregowo połączonych kilka magistral PCI. Nad koncepcją PCI </a:t>
            </a:r>
            <a:r>
              <a:rPr lang="pl-PL" dirty="0" err="1"/>
              <a:t>Local</a:t>
            </a:r>
            <a:r>
              <a:rPr lang="pl-PL" dirty="0"/>
              <a:t> Bus pracowało wielu znaczących producentów komputerów, z których każdy starał się, aby sprzęt obecnie przez niego produkowany był z tym standardem zgodny. Przykładowo, rozwiązanie jest na tyle elastyczne, że uwzględnia możliwość współpracy magistrali nie tylko z komputerami wyposażonymi w procesory firmy Intel, ale również z AMD i </a:t>
            </a:r>
            <a:r>
              <a:rPr lang="pl-PL" dirty="0" err="1"/>
              <a:t>Cyrix</a:t>
            </a:r>
            <a:r>
              <a:rPr lang="pl-PL" dirty="0"/>
              <a:t>, a także w opartych na procesorze </a:t>
            </a:r>
            <a:r>
              <a:rPr lang="pl-PL" dirty="0" err="1"/>
              <a:t>PowerPC</a:t>
            </a:r>
            <a:r>
              <a:rPr lang="pl-PL" dirty="0"/>
              <a:t> komputerach </a:t>
            </a:r>
            <a:r>
              <a:rPr lang="pl-PL" dirty="0" err="1"/>
              <a:t>Pegasos</a:t>
            </a:r>
            <a:r>
              <a:rPr lang="pl-PL" dirty="0"/>
              <a:t>. </a:t>
            </a:r>
          </a:p>
        </p:txBody>
      </p:sp>
    </p:spTree>
    <p:extLst>
      <p:ext uri="{BB962C8B-B14F-4D97-AF65-F5344CB8AC3E}">
        <p14:creationId xmlns:p14="http://schemas.microsoft.com/office/powerpoint/2010/main" val="411560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7CAFCF-278B-41EB-B202-C4AD00869BB4}"/>
              </a:ext>
            </a:extLst>
          </p:cNvPr>
          <p:cNvSpPr>
            <a:spLocks noGrp="1"/>
          </p:cNvSpPr>
          <p:nvPr>
            <p:ph type="title"/>
          </p:nvPr>
        </p:nvSpPr>
        <p:spPr/>
        <p:txBody>
          <a:bodyPr/>
          <a:lstStyle/>
          <a:p>
            <a:r>
              <a:rPr lang="pl-PL" dirty="0"/>
              <a:t>Zgodność</a:t>
            </a:r>
          </a:p>
        </p:txBody>
      </p:sp>
      <p:sp>
        <p:nvSpPr>
          <p:cNvPr id="3" name="Symbol zastępczy zawartości 2">
            <a:extLst>
              <a:ext uri="{FF2B5EF4-FFF2-40B4-BE49-F238E27FC236}">
                <a16:creationId xmlns:a16="http://schemas.microsoft.com/office/drawing/2014/main" id="{D2065782-A20F-4DB4-84BB-27B87DF91CB4}"/>
              </a:ext>
            </a:extLst>
          </p:cNvPr>
          <p:cNvSpPr>
            <a:spLocks noGrp="1"/>
          </p:cNvSpPr>
          <p:nvPr>
            <p:ph idx="1"/>
          </p:nvPr>
        </p:nvSpPr>
        <p:spPr/>
        <p:txBody>
          <a:bodyPr/>
          <a:lstStyle/>
          <a:p>
            <a:pPr marL="0" indent="0">
              <a:buNone/>
            </a:pPr>
            <a:r>
              <a:rPr lang="pl-PL" dirty="0"/>
              <a:t>Urządzenia mogą pracować zarówno w starszych jak i nowszych typach gniazd, pod warunkiem że są dopasowane napięciowo (warianty 3,3 V i popularniejszy 5 V). Zgodność ta nie jest jednak zachowana w stosunku do PCI Express, która aktualnie wyparła PCI oraz AGP.</a:t>
            </a:r>
          </a:p>
        </p:txBody>
      </p:sp>
    </p:spTree>
    <p:extLst>
      <p:ext uri="{BB962C8B-B14F-4D97-AF65-F5344CB8AC3E}">
        <p14:creationId xmlns:p14="http://schemas.microsoft.com/office/powerpoint/2010/main" val="406829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AB3E7F-FE36-4FE9-9D06-37D5A824AC6A}"/>
              </a:ext>
            </a:extLst>
          </p:cNvPr>
          <p:cNvSpPr>
            <a:spLocks noGrp="1"/>
          </p:cNvSpPr>
          <p:nvPr>
            <p:ph type="title"/>
          </p:nvPr>
        </p:nvSpPr>
        <p:spPr/>
        <p:txBody>
          <a:bodyPr/>
          <a:lstStyle/>
          <a:p>
            <a:r>
              <a:rPr lang="pl-PL" dirty="0"/>
              <a:t>Rozmieszczenie styków</a:t>
            </a:r>
          </a:p>
        </p:txBody>
      </p:sp>
      <p:pic>
        <p:nvPicPr>
          <p:cNvPr id="3074" name="Picture 2" descr="https://upload.wikimedia.org/wikipedia/commons/thumb/1/15/PCI_Keying.svg/1706px-PCI_Keying.svg.png">
            <a:extLst>
              <a:ext uri="{FF2B5EF4-FFF2-40B4-BE49-F238E27FC236}">
                <a16:creationId xmlns:a16="http://schemas.microsoft.com/office/drawing/2014/main" id="{C8C73C08-EBE7-41B8-8C9F-7E5D05DDC7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5116" y="2286000"/>
            <a:ext cx="661790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4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0F62D-FCF5-4667-815A-54019B2AF43E}"/>
              </a:ext>
            </a:extLst>
          </p:cNvPr>
          <p:cNvSpPr>
            <a:spLocks noGrp="1"/>
          </p:cNvSpPr>
          <p:nvPr>
            <p:ph type="title"/>
          </p:nvPr>
        </p:nvSpPr>
        <p:spPr/>
        <p:txBody>
          <a:bodyPr/>
          <a:lstStyle/>
          <a:p>
            <a:r>
              <a:rPr lang="pl-PL" dirty="0"/>
              <a:t>Styki</a:t>
            </a:r>
          </a:p>
        </p:txBody>
      </p:sp>
      <p:sp>
        <p:nvSpPr>
          <p:cNvPr id="3" name="Symbol zastępczy zawartości 2">
            <a:extLst>
              <a:ext uri="{FF2B5EF4-FFF2-40B4-BE49-F238E27FC236}">
                <a16:creationId xmlns:a16="http://schemas.microsoft.com/office/drawing/2014/main" id="{B43366E1-7ED7-460C-858B-EA34F8F9986C}"/>
              </a:ext>
            </a:extLst>
          </p:cNvPr>
          <p:cNvSpPr>
            <a:spLocks noGrp="1"/>
          </p:cNvSpPr>
          <p:nvPr>
            <p:ph idx="1"/>
          </p:nvPr>
        </p:nvSpPr>
        <p:spPr/>
        <p:txBody>
          <a:bodyPr/>
          <a:lstStyle/>
          <a:p>
            <a:pPr marL="0" indent="0">
              <a:buNone/>
            </a:pPr>
            <a:r>
              <a:rPr lang="pl-PL" dirty="0"/>
              <a:t>Złącze PCI określa się jako slot bądź złącze krawędziowe (ang. </a:t>
            </a:r>
            <a:r>
              <a:rPr lang="pl-PL" dirty="0" err="1"/>
              <a:t>edge</a:t>
            </a:r>
            <a:r>
              <a:rPr lang="pl-PL" dirty="0"/>
              <a:t> </a:t>
            </a:r>
            <a:r>
              <a:rPr lang="pl-PL" dirty="0" err="1"/>
              <a:t>connector</a:t>
            </a:r>
            <a:r>
              <a:rPr lang="pl-PL" dirty="0"/>
              <a:t>) posiadające 62 styki z każdej strony, ale dwa bądź cztery z nich są zastąpione przez klucz wycięcia, tak więc karta posiada 60 bądź 58 styków po każdej stronie. Pierwszy styk jest umiejscowiony najbliżej tylnej ścianki obudowy. Strony B oraz A są umieszczone kolejno, patrząc w kierunku dołu na złącze płyty głównej.</a:t>
            </a:r>
          </a:p>
          <a:p>
            <a:pPr marL="0" indent="0">
              <a:buNone/>
            </a:pPr>
            <a:endParaRPr lang="pl-PL" dirty="0"/>
          </a:p>
          <a:p>
            <a:pPr marL="0" indent="0">
              <a:buNone/>
            </a:pPr>
            <a:r>
              <a:rPr lang="pl-PL" dirty="0"/>
              <a:t>64-bitowy PCI jest rozszerzony o dodatkowe 32 kontakty po każdej stronie.</a:t>
            </a:r>
          </a:p>
        </p:txBody>
      </p:sp>
    </p:spTree>
    <p:extLst>
      <p:ext uri="{BB962C8B-B14F-4D97-AF65-F5344CB8AC3E}">
        <p14:creationId xmlns:p14="http://schemas.microsoft.com/office/powerpoint/2010/main" val="276863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98</TotalTime>
  <Words>1853</Words>
  <Application>Microsoft Office PowerPoint</Application>
  <PresentationFormat>Panoramiczny</PresentationFormat>
  <Paragraphs>171</Paragraphs>
  <Slides>31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31</vt:i4>
      </vt:variant>
    </vt:vector>
  </HeadingPairs>
  <TitlesOfParts>
    <vt:vector size="37" baseType="lpstr">
      <vt:lpstr>Calibri</vt:lpstr>
      <vt:lpstr>Times New Roman</vt:lpstr>
      <vt:lpstr>Tw Cen MT</vt:lpstr>
      <vt:lpstr>Tw Cen MT Condensed</vt:lpstr>
      <vt:lpstr>Wingdings 3</vt:lpstr>
      <vt:lpstr>Integralny</vt:lpstr>
      <vt:lpstr>Złącza kart graficznych</vt:lpstr>
      <vt:lpstr>PCI - Peripheral Component Interconnect</vt:lpstr>
      <vt:lpstr>PCI 32bit</vt:lpstr>
      <vt:lpstr>Wersje PCI</vt:lpstr>
      <vt:lpstr>Komunikacja</vt:lpstr>
      <vt:lpstr>Skalowalność</vt:lpstr>
      <vt:lpstr>Zgodność</vt:lpstr>
      <vt:lpstr>Rozmieszczenie styków</vt:lpstr>
      <vt:lpstr>Styki</vt:lpstr>
      <vt:lpstr>Rodzaje styków</vt:lpstr>
      <vt:lpstr>PCI-X  - Peripheral Component Interconnect eXtended</vt:lpstr>
      <vt:lpstr>AGP - Accelerated Graphics Port</vt:lpstr>
      <vt:lpstr>Wersje AGP</vt:lpstr>
      <vt:lpstr>Wersje</vt:lpstr>
      <vt:lpstr>Kompatybilność</vt:lpstr>
      <vt:lpstr>Podstawowe informacje</vt:lpstr>
      <vt:lpstr>Powód stworzenia AGP</vt:lpstr>
      <vt:lpstr>DiME</vt:lpstr>
      <vt:lpstr>PCI vs AGP</vt:lpstr>
      <vt:lpstr>Napięcia</vt:lpstr>
      <vt:lpstr>PCI Express - Peripheral Component Interconnect Express</vt:lpstr>
      <vt:lpstr>PCI-E vs PCI</vt:lpstr>
      <vt:lpstr>PCI-E vs AGP</vt:lpstr>
      <vt:lpstr>Warianty</vt:lpstr>
      <vt:lpstr>Wersje mniejsze</vt:lpstr>
      <vt:lpstr>Napięcia</vt:lpstr>
      <vt:lpstr>Przepustowość</vt:lpstr>
      <vt:lpstr>Przepustowość</vt:lpstr>
      <vt:lpstr>Porównanie</vt:lpstr>
      <vt:lpstr>Porównanie</vt:lpstr>
      <vt:lpstr>PCI vs AGP vs PCI-E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Złącza kart graficznych</dc:title>
  <dc:creator>Damian Radzik</dc:creator>
  <cp:lastModifiedBy>Damian Radzik</cp:lastModifiedBy>
  <cp:revision>6</cp:revision>
  <dcterms:created xsi:type="dcterms:W3CDTF">2018-02-26T13:34:28Z</dcterms:created>
  <dcterms:modified xsi:type="dcterms:W3CDTF">2019-02-22T11:42:06Z</dcterms:modified>
</cp:coreProperties>
</file>