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1"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34A01718-4D2F-42E9-B004-90902FEBC9EE}" type="datetimeFigureOut">
              <a:rPr lang="pl-PL" smtClean="0"/>
              <a:t>26.03.2018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57596-A70C-40D0-864F-85C2CB650E9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5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4A01718-4D2F-42E9-B004-90902FEBC9EE}" type="datetimeFigureOut">
              <a:rPr lang="pl-PL" smtClean="0"/>
              <a:t>26.03.2018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57618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4A01718-4D2F-42E9-B004-90902FEBC9EE}" type="datetimeFigureOut">
              <a:rPr lang="pl-PL" smtClean="0"/>
              <a:t>26.03.2018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57596-A70C-40D0-864F-85C2CB650E96}"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3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4A01718-4D2F-42E9-B004-90902FEBC9EE}" type="datetimeFigureOut">
              <a:rPr lang="pl-PL" smtClean="0"/>
              <a:t>26.03.2018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121220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34A01718-4D2F-42E9-B004-90902FEBC9EE}" type="datetimeFigureOut">
              <a:rPr lang="pl-PL" smtClean="0"/>
              <a:t>26.03.2018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1957596-A70C-40D0-864F-85C2CB650E9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94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4A01718-4D2F-42E9-B004-90902FEBC9EE}" type="datetimeFigureOut">
              <a:rPr lang="pl-PL" smtClean="0"/>
              <a:t>26.03.2018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7207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4A01718-4D2F-42E9-B004-90902FEBC9EE}" type="datetimeFigureOut">
              <a:rPr lang="pl-PL" smtClean="0"/>
              <a:t>26.03.2018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24467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4A01718-4D2F-42E9-B004-90902FEBC9EE}" type="datetimeFigureOut">
              <a:rPr lang="pl-PL" smtClean="0"/>
              <a:t>26.03.2018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72183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1718-4D2F-42E9-B004-90902FEBC9EE}" type="datetimeFigureOut">
              <a:rPr lang="pl-PL" smtClean="0"/>
              <a:t>26.03.2018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350820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34A01718-4D2F-42E9-B004-90902FEBC9EE}" type="datetimeFigureOut">
              <a:rPr lang="pl-PL" smtClean="0"/>
              <a:t>26.03.2018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57596-A70C-40D0-864F-85C2CB650E96}" type="slidenum">
              <a:rPr lang="pl-PL" smtClean="0"/>
              <a:t>‹#›</a:t>
            </a:fld>
            <a:endParaRPr lang="pl-PL"/>
          </a:p>
        </p:txBody>
      </p:sp>
    </p:spTree>
    <p:extLst>
      <p:ext uri="{BB962C8B-B14F-4D97-AF65-F5344CB8AC3E}">
        <p14:creationId xmlns:p14="http://schemas.microsoft.com/office/powerpoint/2010/main" val="199282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34A01718-4D2F-42E9-B004-90902FEBC9EE}" type="datetimeFigureOut">
              <a:rPr lang="pl-PL" smtClean="0"/>
              <a:t>26.03.2018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1957596-A70C-40D0-864F-85C2CB650E96}"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58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A01718-4D2F-42E9-B004-90902FEBC9EE}" type="datetimeFigureOut">
              <a:rPr lang="pl-PL" smtClean="0"/>
              <a:t>26.03.2018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957596-A70C-40D0-864F-85C2CB650E96}"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99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0F96B9-466E-45C8-A98F-781D9E27FF16}"/>
              </a:ext>
            </a:extLst>
          </p:cNvPr>
          <p:cNvSpPr>
            <a:spLocks noGrp="1"/>
          </p:cNvSpPr>
          <p:nvPr>
            <p:ph type="ctrTitle"/>
          </p:nvPr>
        </p:nvSpPr>
        <p:spPr/>
        <p:txBody>
          <a:bodyPr/>
          <a:lstStyle/>
          <a:p>
            <a:r>
              <a:rPr lang="pl-PL" dirty="0"/>
              <a:t>Złącza napędów</a:t>
            </a:r>
          </a:p>
        </p:txBody>
      </p:sp>
      <p:sp>
        <p:nvSpPr>
          <p:cNvPr id="3" name="Podtytuł 2">
            <a:extLst>
              <a:ext uri="{FF2B5EF4-FFF2-40B4-BE49-F238E27FC236}">
                <a16:creationId xmlns:a16="http://schemas.microsoft.com/office/drawing/2014/main" id="{BADA7056-1ACA-446D-9ECA-653AAE8820A0}"/>
              </a:ext>
            </a:extLst>
          </p:cNvPr>
          <p:cNvSpPr>
            <a:spLocks noGrp="1"/>
          </p:cNvSpPr>
          <p:nvPr>
            <p:ph type="subTitle" idx="1"/>
          </p:nvPr>
        </p:nvSpPr>
        <p:spPr/>
        <p:txBody>
          <a:bodyPr/>
          <a:lstStyle/>
          <a:p>
            <a:r>
              <a:rPr lang="pl-PL" dirty="0"/>
              <a:t>PATA, SATA, SCSI</a:t>
            </a:r>
          </a:p>
        </p:txBody>
      </p:sp>
    </p:spTree>
    <p:extLst>
      <p:ext uri="{BB962C8B-B14F-4D97-AF65-F5344CB8AC3E}">
        <p14:creationId xmlns:p14="http://schemas.microsoft.com/office/powerpoint/2010/main" val="80827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7B3A21-6D5D-460C-A947-5E26B08C9709}"/>
              </a:ext>
            </a:extLst>
          </p:cNvPr>
          <p:cNvSpPr>
            <a:spLocks noGrp="1"/>
          </p:cNvSpPr>
          <p:nvPr>
            <p:ph type="title"/>
          </p:nvPr>
        </p:nvSpPr>
        <p:spPr/>
        <p:txBody>
          <a:bodyPr/>
          <a:lstStyle/>
          <a:p>
            <a:r>
              <a:rPr lang="pl-PL" dirty="0"/>
              <a:t>Podział</a:t>
            </a:r>
          </a:p>
        </p:txBody>
      </p:sp>
      <p:sp>
        <p:nvSpPr>
          <p:cNvPr id="3" name="Symbol zastępczy zawartości 2">
            <a:extLst>
              <a:ext uri="{FF2B5EF4-FFF2-40B4-BE49-F238E27FC236}">
                <a16:creationId xmlns:a16="http://schemas.microsoft.com/office/drawing/2014/main" id="{A628B0CA-3E42-4E92-8B39-7CC1FAF6BE0C}"/>
              </a:ext>
            </a:extLst>
          </p:cNvPr>
          <p:cNvSpPr>
            <a:spLocks noGrp="1"/>
          </p:cNvSpPr>
          <p:nvPr>
            <p:ph sz="half" idx="1"/>
          </p:nvPr>
        </p:nvSpPr>
        <p:spPr/>
        <p:txBody>
          <a:bodyPr>
            <a:normAutofit fontScale="70000" lnSpcReduction="20000"/>
          </a:bodyPr>
          <a:lstStyle/>
          <a:p>
            <a:pPr marL="0" indent="0">
              <a:buNone/>
            </a:pPr>
            <a:r>
              <a:rPr lang="pl-PL" dirty="0"/>
              <a:t>sposób transmisji:</a:t>
            </a:r>
          </a:p>
          <a:p>
            <a:r>
              <a:rPr lang="pl-PL" dirty="0"/>
              <a:t>asynchroniczny</a:t>
            </a:r>
          </a:p>
          <a:p>
            <a:r>
              <a:rPr lang="pl-PL" dirty="0"/>
              <a:t>synchroniczny</a:t>
            </a:r>
          </a:p>
          <a:p>
            <a:pPr marL="0" indent="0">
              <a:buNone/>
            </a:pPr>
            <a:r>
              <a:rPr lang="pl-PL" dirty="0"/>
              <a:t>prędkość transmisji:</a:t>
            </a:r>
          </a:p>
          <a:p>
            <a:r>
              <a:rPr lang="pl-PL" dirty="0"/>
              <a:t>5 MB/s</a:t>
            </a:r>
          </a:p>
          <a:p>
            <a:r>
              <a:rPr lang="pl-PL" dirty="0"/>
              <a:t>10 MB/s</a:t>
            </a:r>
          </a:p>
          <a:p>
            <a:r>
              <a:rPr lang="pl-PL" dirty="0"/>
              <a:t>20 MB/s</a:t>
            </a:r>
          </a:p>
          <a:p>
            <a:r>
              <a:rPr lang="pl-PL" dirty="0"/>
              <a:t>40 MB/s</a:t>
            </a:r>
          </a:p>
          <a:p>
            <a:r>
              <a:rPr lang="pl-PL" dirty="0"/>
              <a:t>80 MB/s</a:t>
            </a:r>
          </a:p>
          <a:p>
            <a:r>
              <a:rPr lang="pl-PL" dirty="0"/>
              <a:t>160 MB/s</a:t>
            </a:r>
          </a:p>
          <a:p>
            <a:r>
              <a:rPr lang="pl-PL" dirty="0"/>
              <a:t>320 MB/s</a:t>
            </a:r>
          </a:p>
          <a:p>
            <a:r>
              <a:rPr lang="pl-PL" dirty="0"/>
              <a:t>640 MB/s</a:t>
            </a:r>
          </a:p>
          <a:p>
            <a:pPr marL="0" indent="0">
              <a:buNone/>
            </a:pPr>
            <a:endParaRPr lang="pl-PL" dirty="0"/>
          </a:p>
        </p:txBody>
      </p:sp>
      <p:sp>
        <p:nvSpPr>
          <p:cNvPr id="4" name="Symbol zastępczy zawartości 3">
            <a:extLst>
              <a:ext uri="{FF2B5EF4-FFF2-40B4-BE49-F238E27FC236}">
                <a16:creationId xmlns:a16="http://schemas.microsoft.com/office/drawing/2014/main" id="{EF3F5A06-C6AE-48A4-B051-350680761A36}"/>
              </a:ext>
            </a:extLst>
          </p:cNvPr>
          <p:cNvSpPr>
            <a:spLocks noGrp="1"/>
          </p:cNvSpPr>
          <p:nvPr>
            <p:ph sz="half" idx="2"/>
          </p:nvPr>
        </p:nvSpPr>
        <p:spPr/>
        <p:txBody>
          <a:bodyPr>
            <a:normAutofit fontScale="70000" lnSpcReduction="20000"/>
          </a:bodyPr>
          <a:lstStyle/>
          <a:p>
            <a:pPr marL="0" indent="0">
              <a:buNone/>
            </a:pPr>
            <a:r>
              <a:rPr lang="pl-PL" dirty="0"/>
              <a:t>szerokość magistrali:</a:t>
            </a:r>
          </a:p>
          <a:p>
            <a:r>
              <a:rPr lang="pl-PL" dirty="0"/>
              <a:t>8 bitów</a:t>
            </a:r>
          </a:p>
          <a:p>
            <a:r>
              <a:rPr lang="pl-PL" dirty="0"/>
              <a:t>16 bitów</a:t>
            </a:r>
          </a:p>
          <a:p>
            <a:pPr marL="0" indent="0">
              <a:buNone/>
            </a:pPr>
            <a:r>
              <a:rPr lang="pl-PL" dirty="0"/>
              <a:t>parametry elektryczne:</a:t>
            </a:r>
          </a:p>
          <a:p>
            <a:r>
              <a:rPr lang="pl-PL" dirty="0"/>
              <a:t>sterowanie napięciowe (Single </a:t>
            </a:r>
            <a:r>
              <a:rPr lang="pl-PL" dirty="0" err="1"/>
              <a:t>Ended</a:t>
            </a:r>
            <a:r>
              <a:rPr lang="pl-PL" dirty="0"/>
              <a:t>) oznaczane jako SE</a:t>
            </a:r>
          </a:p>
          <a:p>
            <a:r>
              <a:rPr lang="pl-PL" dirty="0"/>
              <a:t>sterowanie różnicowe (</a:t>
            </a:r>
            <a:r>
              <a:rPr lang="pl-PL" dirty="0" err="1"/>
              <a:t>Differential</a:t>
            </a:r>
            <a:r>
              <a:rPr lang="pl-PL" dirty="0"/>
              <a:t> lub High </a:t>
            </a:r>
            <a:r>
              <a:rPr lang="pl-PL" dirty="0" err="1"/>
              <a:t>Voltage</a:t>
            </a:r>
            <a:r>
              <a:rPr lang="pl-PL" dirty="0"/>
              <a:t> </a:t>
            </a:r>
            <a:r>
              <a:rPr lang="pl-PL" dirty="0" err="1"/>
              <a:t>Differential</a:t>
            </a:r>
            <a:r>
              <a:rPr lang="pl-PL" dirty="0"/>
              <a:t>) – HVD (5,0 V, długość kabla w zależności od wersji do 25 m)</a:t>
            </a:r>
          </a:p>
          <a:p>
            <a:r>
              <a:rPr lang="pl-PL" dirty="0"/>
              <a:t>sterowanie różnicowe niskonapięciowe (</a:t>
            </a:r>
            <a:r>
              <a:rPr lang="pl-PL" dirty="0" err="1"/>
              <a:t>Low</a:t>
            </a:r>
            <a:r>
              <a:rPr lang="pl-PL" dirty="0"/>
              <a:t> </a:t>
            </a:r>
            <a:r>
              <a:rPr lang="pl-PL" dirty="0" err="1"/>
              <a:t>Voltage</a:t>
            </a:r>
            <a:r>
              <a:rPr lang="pl-PL" dirty="0"/>
              <a:t> </a:t>
            </a:r>
            <a:r>
              <a:rPr lang="pl-PL" dirty="0" err="1"/>
              <a:t>Differential</a:t>
            </a:r>
            <a:r>
              <a:rPr lang="pl-PL" dirty="0"/>
              <a:t>) – LVD (3,3 V, długość kabla do 12 m)</a:t>
            </a:r>
          </a:p>
        </p:txBody>
      </p:sp>
    </p:spTree>
    <p:extLst>
      <p:ext uri="{BB962C8B-B14F-4D97-AF65-F5344CB8AC3E}">
        <p14:creationId xmlns:p14="http://schemas.microsoft.com/office/powerpoint/2010/main" val="370737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740F5DA-9E5F-4FBA-8A51-AE5A836E2274}"/>
              </a:ext>
            </a:extLst>
          </p:cNvPr>
          <p:cNvSpPr>
            <a:spLocks noGrp="1"/>
          </p:cNvSpPr>
          <p:nvPr>
            <p:ph type="title"/>
          </p:nvPr>
        </p:nvSpPr>
        <p:spPr/>
        <p:txBody>
          <a:bodyPr/>
          <a:lstStyle/>
          <a:p>
            <a:r>
              <a:rPr lang="pl-PL" dirty="0"/>
              <a:t>Odmiany</a:t>
            </a:r>
          </a:p>
        </p:txBody>
      </p:sp>
      <p:sp>
        <p:nvSpPr>
          <p:cNvPr id="6" name="Symbol zastępczy zawartości 5">
            <a:extLst>
              <a:ext uri="{FF2B5EF4-FFF2-40B4-BE49-F238E27FC236}">
                <a16:creationId xmlns:a16="http://schemas.microsoft.com/office/drawing/2014/main" id="{8024AB8D-8475-4BA5-A45C-D4D906BEBABC}"/>
              </a:ext>
            </a:extLst>
          </p:cNvPr>
          <p:cNvSpPr>
            <a:spLocks noGrp="1"/>
          </p:cNvSpPr>
          <p:nvPr>
            <p:ph idx="1"/>
          </p:nvPr>
        </p:nvSpPr>
        <p:spPr/>
        <p:txBody>
          <a:bodyPr>
            <a:normAutofit fontScale="70000" lnSpcReduction="20000"/>
          </a:bodyPr>
          <a:lstStyle/>
          <a:p>
            <a:pPr marL="0" indent="0">
              <a:buNone/>
            </a:pPr>
            <a:r>
              <a:rPr lang="pl-PL" dirty="0"/>
              <a:t>SCSI-1: pierwsza wersja standardu. Pozwalała na transfer z prędkością 5 MB/s na odległość 6 m. Złącze Centronics 50-stykowe.</a:t>
            </a:r>
          </a:p>
          <a:p>
            <a:pPr marL="0" indent="0">
              <a:buNone/>
            </a:pPr>
            <a:r>
              <a:rPr lang="pl-PL" dirty="0"/>
              <a:t>SCSI-2: kolejna wersja standardu. Składa się z dwóch wariantów, zwiększających transfer do 10 (szybkie lub </a:t>
            </a:r>
            <a:r>
              <a:rPr lang="pl-PL" dirty="0" err="1"/>
              <a:t>plain</a:t>
            </a:r>
            <a:r>
              <a:rPr lang="pl-PL" dirty="0"/>
              <a:t> SCSI, Złącze Centronics 50-stykowe) lub 20 MB/s (szybkie szerokie SCSI, złącze 50- lub 68-stykowe) (odpowiednio Fast SCSI i </a:t>
            </a:r>
            <a:r>
              <a:rPr lang="pl-PL" dirty="0" err="1"/>
              <a:t>Wide</a:t>
            </a:r>
            <a:r>
              <a:rPr lang="pl-PL" dirty="0"/>
              <a:t> SCSI). Maksymalna odległość to około 3 metry.</a:t>
            </a:r>
          </a:p>
          <a:p>
            <a:pPr marL="0" indent="0">
              <a:buNone/>
            </a:pPr>
            <a:r>
              <a:rPr lang="pl-PL" dirty="0"/>
              <a:t>SCSI-3: znany jako Ultra SCSI lub, Fast 20-, prędkość transferu od 20 (50-stykowe złącze) do 40 MB/s (Ultra szerokie SCSI, 68-stykowe złącze), teoretycznie maksymalna odległość zostaje nadal 3 metry.</a:t>
            </a:r>
          </a:p>
          <a:p>
            <a:pPr marL="0" indent="0">
              <a:buNone/>
            </a:pPr>
            <a:r>
              <a:rPr lang="pl-PL" dirty="0"/>
              <a:t>SCSI-4</a:t>
            </a:r>
          </a:p>
          <a:p>
            <a:pPr marL="0" indent="0">
              <a:buNone/>
            </a:pPr>
            <a:r>
              <a:rPr lang="pl-PL" dirty="0"/>
              <a:t>Ultra2 SCSI (Fast 40-): wprowadzono technologię </a:t>
            </a:r>
            <a:r>
              <a:rPr lang="pl-PL" dirty="0" err="1"/>
              <a:t>Low</a:t>
            </a:r>
            <a:r>
              <a:rPr lang="pl-PL" dirty="0"/>
              <a:t> </a:t>
            </a:r>
            <a:r>
              <a:rPr lang="pl-PL" dirty="0" err="1"/>
              <a:t>Voltage</a:t>
            </a:r>
            <a:r>
              <a:rPr lang="pl-PL" dirty="0"/>
              <a:t> </a:t>
            </a:r>
            <a:r>
              <a:rPr lang="pl-PL" dirty="0" err="1"/>
              <a:t>Differential</a:t>
            </a:r>
            <a:r>
              <a:rPr lang="pl-PL" dirty="0"/>
              <a:t>, pozwalającą na zwiększenia maksymalnej odległości do 12 m. Prędkość transferu od 40 do 80 MB/s (dla wersji Ultra2 szerokie SCSI z 68- lub 80-stykowym złączem). 60-stykowe złącze.</a:t>
            </a:r>
          </a:p>
          <a:p>
            <a:pPr marL="0" indent="0">
              <a:buNone/>
            </a:pPr>
            <a:r>
              <a:rPr lang="pl-PL" dirty="0"/>
              <a:t>Ultra3 SCSI (Ultra- 160 SCSI): maksymalny transfer 160 MB/s, dodano funkcje wspomagające wykrywanie i usuwanie przekłamań. 68- lub 80-stykowe złącze.</a:t>
            </a:r>
          </a:p>
          <a:p>
            <a:pPr marL="0" indent="0">
              <a:buNone/>
            </a:pPr>
            <a:r>
              <a:rPr lang="pl-PL" dirty="0"/>
              <a:t>Ultra4 SCSI (Ultra- 320 SCSI): maksymalny transfer 320 MB/s. 68- lub 80-stykowe złącze.</a:t>
            </a:r>
          </a:p>
          <a:p>
            <a:pPr marL="0" indent="0">
              <a:buNone/>
            </a:pPr>
            <a:r>
              <a:rPr lang="pl-PL" dirty="0"/>
              <a:t>Ultra 640 SCSI: maksymalny transfer 640 MB/s.</a:t>
            </a:r>
          </a:p>
        </p:txBody>
      </p:sp>
    </p:spTree>
    <p:extLst>
      <p:ext uri="{BB962C8B-B14F-4D97-AF65-F5344CB8AC3E}">
        <p14:creationId xmlns:p14="http://schemas.microsoft.com/office/powerpoint/2010/main" val="52542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B8944-9F00-4A4A-A836-98229CB7B34F}"/>
              </a:ext>
            </a:extLst>
          </p:cNvPr>
          <p:cNvSpPr>
            <a:spLocks noGrp="1"/>
          </p:cNvSpPr>
          <p:nvPr>
            <p:ph type="title"/>
          </p:nvPr>
        </p:nvSpPr>
        <p:spPr/>
        <p:txBody>
          <a:bodyPr/>
          <a:lstStyle/>
          <a:p>
            <a:r>
              <a:rPr lang="pl-PL" dirty="0"/>
              <a:t>Serial Attached SCSI (SAS)</a:t>
            </a:r>
          </a:p>
        </p:txBody>
      </p:sp>
      <p:sp>
        <p:nvSpPr>
          <p:cNvPr id="3" name="Symbol zastępczy zawartości 2">
            <a:extLst>
              <a:ext uri="{FF2B5EF4-FFF2-40B4-BE49-F238E27FC236}">
                <a16:creationId xmlns:a16="http://schemas.microsoft.com/office/drawing/2014/main" id="{FF58B9E6-9FF5-4DA2-85C3-0E28CA72ACAB}"/>
              </a:ext>
            </a:extLst>
          </p:cNvPr>
          <p:cNvSpPr>
            <a:spLocks noGrp="1"/>
          </p:cNvSpPr>
          <p:nvPr>
            <p:ph idx="1"/>
          </p:nvPr>
        </p:nvSpPr>
        <p:spPr/>
        <p:txBody>
          <a:bodyPr/>
          <a:lstStyle/>
          <a:p>
            <a:pPr marL="0" indent="0">
              <a:buNone/>
            </a:pPr>
            <a:r>
              <a:rPr lang="pl-PL" dirty="0"/>
              <a:t>Interfejs komunikacyjny, będący następcą SCSI, używany do podłączania napędów (głównie dysków twardych). Stosowany przede wszystkim w serwerach.</a:t>
            </a:r>
          </a:p>
          <a:p>
            <a:pPr marL="0" indent="0">
              <a:buNone/>
            </a:pPr>
            <a:endParaRPr lang="pl-PL" dirty="0"/>
          </a:p>
          <a:p>
            <a:pPr marL="0" indent="0">
              <a:buNone/>
            </a:pPr>
            <a:r>
              <a:rPr lang="pl-PL" dirty="0"/>
              <a:t>SAS jest częściowo kompatybilny z SATA - dyski SATA prawidłowo współpracują z kontrolerami SAS.</a:t>
            </a:r>
          </a:p>
        </p:txBody>
      </p:sp>
    </p:spTree>
    <p:extLst>
      <p:ext uri="{BB962C8B-B14F-4D97-AF65-F5344CB8AC3E}">
        <p14:creationId xmlns:p14="http://schemas.microsoft.com/office/powerpoint/2010/main" val="205779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BED78B-CFB8-4429-A8BE-BDBDD9B1EDFB}"/>
              </a:ext>
            </a:extLst>
          </p:cNvPr>
          <p:cNvSpPr>
            <a:spLocks noGrp="1"/>
          </p:cNvSpPr>
          <p:nvPr>
            <p:ph type="title"/>
          </p:nvPr>
        </p:nvSpPr>
        <p:spPr/>
        <p:txBody>
          <a:bodyPr/>
          <a:lstStyle/>
          <a:p>
            <a:r>
              <a:rPr lang="pl-PL" dirty="0"/>
              <a:t>Opis</a:t>
            </a:r>
          </a:p>
        </p:txBody>
      </p:sp>
      <p:sp>
        <p:nvSpPr>
          <p:cNvPr id="3" name="Symbol zastępczy zawartości 2">
            <a:extLst>
              <a:ext uri="{FF2B5EF4-FFF2-40B4-BE49-F238E27FC236}">
                <a16:creationId xmlns:a16="http://schemas.microsoft.com/office/drawing/2014/main" id="{AE746DD1-4658-4549-8F51-9B7D60AF1B73}"/>
              </a:ext>
            </a:extLst>
          </p:cNvPr>
          <p:cNvSpPr>
            <a:spLocks noGrp="1"/>
          </p:cNvSpPr>
          <p:nvPr>
            <p:ph idx="1"/>
          </p:nvPr>
        </p:nvSpPr>
        <p:spPr/>
        <p:txBody>
          <a:bodyPr>
            <a:normAutofit fontScale="62500" lnSpcReduction="20000"/>
          </a:bodyPr>
          <a:lstStyle/>
          <a:p>
            <a:pPr marL="0" indent="0">
              <a:buNone/>
            </a:pPr>
            <a:r>
              <a:rPr lang="pl-PL" dirty="0"/>
              <a:t>Standard SAS opisuje następujące warstwy modelu OSI (w kolejności od najwyższej):</a:t>
            </a:r>
          </a:p>
          <a:p>
            <a:r>
              <a:rPr lang="pl-PL" dirty="0"/>
              <a:t>Warstwa aplikacji</a:t>
            </a:r>
          </a:p>
          <a:p>
            <a:r>
              <a:rPr lang="pl-PL" dirty="0"/>
              <a:t>Warstwa transportowa</a:t>
            </a:r>
          </a:p>
          <a:p>
            <a:r>
              <a:rPr lang="pl-PL" dirty="0"/>
              <a:t>Warstwa łącza danych</a:t>
            </a:r>
          </a:p>
          <a:p>
            <a:r>
              <a:rPr lang="pl-PL" dirty="0"/>
              <a:t>Warstwa fizyczna</a:t>
            </a:r>
          </a:p>
          <a:p>
            <a:endParaRPr lang="pl-PL" dirty="0"/>
          </a:p>
          <a:p>
            <a:pPr marL="0" indent="0">
              <a:buNone/>
            </a:pPr>
            <a:r>
              <a:rPr lang="pl-PL" dirty="0"/>
              <a:t>Standard SAS zawiera następujące protokoły:</a:t>
            </a:r>
          </a:p>
          <a:p>
            <a:r>
              <a:rPr lang="pl-PL" dirty="0"/>
              <a:t>Serial SCSI </a:t>
            </a:r>
            <a:r>
              <a:rPr lang="pl-PL" dirty="0" err="1"/>
              <a:t>Protocol</a:t>
            </a:r>
            <a:r>
              <a:rPr lang="pl-PL" dirty="0"/>
              <a:t> (SSP) — do obsługi napędów SAS.</a:t>
            </a:r>
          </a:p>
          <a:p>
            <a:r>
              <a:rPr lang="pl-PL" dirty="0"/>
              <a:t>Serial ATA </a:t>
            </a:r>
            <a:r>
              <a:rPr lang="pl-PL" dirty="0" err="1"/>
              <a:t>Tunneling</a:t>
            </a:r>
            <a:r>
              <a:rPr lang="pl-PL" dirty="0"/>
              <a:t> </a:t>
            </a:r>
            <a:r>
              <a:rPr lang="pl-PL" dirty="0" err="1"/>
              <a:t>Protocol</a:t>
            </a:r>
            <a:r>
              <a:rPr lang="pl-PL" dirty="0"/>
              <a:t> (STP) — do obsługi dysków SATA.</a:t>
            </a:r>
          </a:p>
          <a:p>
            <a:r>
              <a:rPr lang="pl-PL" dirty="0"/>
              <a:t>Serial Management </a:t>
            </a:r>
            <a:r>
              <a:rPr lang="pl-PL" dirty="0" err="1"/>
              <a:t>Protocol</a:t>
            </a:r>
            <a:r>
              <a:rPr lang="pl-PL" dirty="0"/>
              <a:t> (SMP) — do zarządzania ekspanderami SAS</a:t>
            </a:r>
          </a:p>
          <a:p>
            <a:endParaRPr lang="pl-PL" dirty="0"/>
          </a:p>
          <a:p>
            <a:pPr marL="0" indent="0">
              <a:buNone/>
            </a:pPr>
            <a:r>
              <a:rPr lang="pl-PL" dirty="0"/>
              <a:t>W warstwie fizycznej SAS określa rodzaj złączy i poziomy napięcia. Choć nie są one identyczne, charakterystyka fizyczna okablowania SAS i SATA są tak do siebie zbliżone, że prawdopodobnie żadna z technologii nigdy nie będzie wyraźnie szybsza od drugiej.</a:t>
            </a:r>
          </a:p>
        </p:txBody>
      </p:sp>
    </p:spTree>
    <p:extLst>
      <p:ext uri="{BB962C8B-B14F-4D97-AF65-F5344CB8AC3E}">
        <p14:creationId xmlns:p14="http://schemas.microsoft.com/office/powerpoint/2010/main" val="267338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F7487-F604-46D6-8AC5-9C8D00AD58B1}"/>
              </a:ext>
            </a:extLst>
          </p:cNvPr>
          <p:cNvSpPr>
            <a:spLocks noGrp="1"/>
          </p:cNvSpPr>
          <p:nvPr>
            <p:ph type="title"/>
          </p:nvPr>
        </p:nvSpPr>
        <p:spPr/>
        <p:txBody>
          <a:bodyPr/>
          <a:lstStyle/>
          <a:p>
            <a:r>
              <a:rPr lang="pl-PL" dirty="0"/>
              <a:t>Wersje</a:t>
            </a:r>
          </a:p>
        </p:txBody>
      </p:sp>
      <p:sp>
        <p:nvSpPr>
          <p:cNvPr id="3" name="Symbol zastępczy zawartości 2">
            <a:extLst>
              <a:ext uri="{FF2B5EF4-FFF2-40B4-BE49-F238E27FC236}">
                <a16:creationId xmlns:a16="http://schemas.microsoft.com/office/drawing/2014/main" id="{3C763BA3-3DC3-43F8-AA5C-8F797EC13AFC}"/>
              </a:ext>
            </a:extLst>
          </p:cNvPr>
          <p:cNvSpPr>
            <a:spLocks noGrp="1"/>
          </p:cNvSpPr>
          <p:nvPr>
            <p:ph idx="1"/>
          </p:nvPr>
        </p:nvSpPr>
        <p:spPr/>
        <p:txBody>
          <a:bodyPr/>
          <a:lstStyle/>
          <a:p>
            <a:pPr marL="0" indent="0">
              <a:buNone/>
            </a:pPr>
            <a:r>
              <a:rPr lang="pl-PL" dirty="0"/>
              <a:t>SAS-1: 3.0 </a:t>
            </a:r>
            <a:r>
              <a:rPr lang="pl-PL" dirty="0" err="1"/>
              <a:t>Gbit</a:t>
            </a:r>
            <a:r>
              <a:rPr lang="pl-PL" dirty="0"/>
              <a:t>/s, opublikowany w 2004, dostępny komercyjnie od 2005</a:t>
            </a:r>
          </a:p>
          <a:p>
            <a:pPr marL="0" indent="0">
              <a:buNone/>
            </a:pPr>
            <a:r>
              <a:rPr lang="pl-PL" dirty="0"/>
              <a:t>SAS-2: 6.0 </a:t>
            </a:r>
            <a:r>
              <a:rPr lang="pl-PL" dirty="0" err="1"/>
              <a:t>Gbit</a:t>
            </a:r>
            <a:r>
              <a:rPr lang="pl-PL" dirty="0"/>
              <a:t>/s, dostępny komercyjnie od lutego 2009</a:t>
            </a:r>
          </a:p>
          <a:p>
            <a:pPr marL="0" indent="0">
              <a:buNone/>
            </a:pPr>
            <a:r>
              <a:rPr lang="pl-PL" dirty="0"/>
              <a:t>SAS-3: 12.0 </a:t>
            </a:r>
            <a:r>
              <a:rPr lang="pl-PL" dirty="0" err="1"/>
              <a:t>Gbit</a:t>
            </a:r>
            <a:r>
              <a:rPr lang="pl-PL" dirty="0"/>
              <a:t>/s, dostępny komercyjnie od marca 2013</a:t>
            </a:r>
          </a:p>
          <a:p>
            <a:pPr marL="0" indent="0">
              <a:buNone/>
            </a:pPr>
            <a:r>
              <a:rPr lang="pl-PL" dirty="0"/>
              <a:t>SAS-4: 24 </a:t>
            </a:r>
            <a:r>
              <a:rPr lang="pl-PL" dirty="0" err="1"/>
              <a:t>Gbit</a:t>
            </a:r>
            <a:r>
              <a:rPr lang="pl-PL" dirty="0"/>
              <a:t>/s, prawdopodobny czas publikacji w 2018</a:t>
            </a:r>
          </a:p>
        </p:txBody>
      </p:sp>
    </p:spTree>
    <p:extLst>
      <p:ext uri="{BB962C8B-B14F-4D97-AF65-F5344CB8AC3E}">
        <p14:creationId xmlns:p14="http://schemas.microsoft.com/office/powerpoint/2010/main" val="142442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9899FF-A83F-4308-8BD9-1DB46C44DE29}"/>
              </a:ext>
            </a:extLst>
          </p:cNvPr>
          <p:cNvSpPr>
            <a:spLocks noGrp="1"/>
          </p:cNvSpPr>
          <p:nvPr>
            <p:ph type="title"/>
          </p:nvPr>
        </p:nvSpPr>
        <p:spPr/>
        <p:txBody>
          <a:bodyPr/>
          <a:lstStyle/>
          <a:p>
            <a:r>
              <a:rPr lang="pl-PL" dirty="0"/>
              <a:t>Rodzaje złącz</a:t>
            </a:r>
          </a:p>
        </p:txBody>
      </p:sp>
      <p:sp>
        <p:nvSpPr>
          <p:cNvPr id="4" name="Symbol zastępczy tekstu 3">
            <a:extLst>
              <a:ext uri="{FF2B5EF4-FFF2-40B4-BE49-F238E27FC236}">
                <a16:creationId xmlns:a16="http://schemas.microsoft.com/office/drawing/2014/main" id="{B2EA562C-3B4F-4891-BF61-2BAF89CB79EA}"/>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239310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FF 8086.jpg">
            <a:extLst>
              <a:ext uri="{FF2B5EF4-FFF2-40B4-BE49-F238E27FC236}">
                <a16:creationId xmlns:a16="http://schemas.microsoft.com/office/drawing/2014/main" id="{2744F328-8B17-4305-83D7-FDBE1299F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2" r="16628"/>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ytuł 5">
            <a:extLst>
              <a:ext uri="{FF2B5EF4-FFF2-40B4-BE49-F238E27FC236}">
                <a16:creationId xmlns:a16="http://schemas.microsoft.com/office/drawing/2014/main" id="{D8DD33D7-B18B-4BBE-9CC1-AFB8909C4DBC}"/>
              </a:ext>
            </a:extLst>
          </p:cNvPr>
          <p:cNvSpPr>
            <a:spLocks noGrp="1"/>
          </p:cNvSpPr>
          <p:nvPr>
            <p:ph type="title"/>
          </p:nvPr>
        </p:nvSpPr>
        <p:spPr>
          <a:xfrm>
            <a:off x="648929" y="629266"/>
            <a:ext cx="3651467" cy="1676603"/>
          </a:xfrm>
        </p:spPr>
        <p:txBody>
          <a:bodyPr>
            <a:normAutofit/>
          </a:bodyPr>
          <a:lstStyle/>
          <a:p>
            <a:r>
              <a:rPr lang="pl-PL" sz="3700"/>
              <a:t>Wewnętrzny mini-SAS, wewnętrzny </a:t>
            </a:r>
            <a:r>
              <a:rPr lang="pl-PL" sz="3700" err="1"/>
              <a:t>mSAS</a:t>
            </a:r>
            <a:r>
              <a:rPr lang="pl-PL" sz="3700"/>
              <a:t> (SFF 8086)</a:t>
            </a:r>
          </a:p>
        </p:txBody>
      </p:sp>
      <p:sp>
        <p:nvSpPr>
          <p:cNvPr id="7" name="Symbol zastępczy zawartości 6">
            <a:extLst>
              <a:ext uri="{FF2B5EF4-FFF2-40B4-BE49-F238E27FC236}">
                <a16:creationId xmlns:a16="http://schemas.microsoft.com/office/drawing/2014/main" id="{CBFDE6F6-1D60-4055-AD62-F2A5F56FE615}"/>
              </a:ext>
            </a:extLst>
          </p:cNvPr>
          <p:cNvSpPr>
            <a:spLocks noGrp="1"/>
          </p:cNvSpPr>
          <p:nvPr>
            <p:ph idx="1"/>
          </p:nvPr>
        </p:nvSpPr>
        <p:spPr>
          <a:xfrm>
            <a:off x="648931" y="2438400"/>
            <a:ext cx="3651466" cy="3785419"/>
          </a:xfrm>
        </p:spPr>
        <p:txBody>
          <a:bodyPr>
            <a:normAutofit/>
          </a:bodyPr>
          <a:lstStyle/>
          <a:p>
            <a:pPr marL="0" indent="0">
              <a:buNone/>
            </a:pPr>
            <a:r>
              <a:rPr lang="pl-PL" sz="1800"/>
              <a:t>Mniej popularny (w stosunku do SFF 8087) wewnętrzny port kontrolerów RAID. Brak obsługi sideband. 26 pinów 4 urządzenia.</a:t>
            </a:r>
          </a:p>
          <a:p>
            <a:pPr marL="0" indent="0">
              <a:buNone/>
            </a:pPr>
            <a:endParaRPr lang="pl-PL" sz="1800"/>
          </a:p>
        </p:txBody>
      </p:sp>
    </p:spTree>
    <p:extLst>
      <p:ext uri="{BB962C8B-B14F-4D97-AF65-F5344CB8AC3E}">
        <p14:creationId xmlns:p14="http://schemas.microsoft.com/office/powerpoint/2010/main" val="352535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SFF-8087 SMC.jpg">
            <a:extLst>
              <a:ext uri="{FF2B5EF4-FFF2-40B4-BE49-F238E27FC236}">
                <a16:creationId xmlns:a16="http://schemas.microsoft.com/office/drawing/2014/main" id="{6954AAFA-4E02-4720-92B5-39C0BF281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41" r="1"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8F9ABDFD-CA27-42D5-80E0-7AEE1FB5919F}"/>
              </a:ext>
            </a:extLst>
          </p:cNvPr>
          <p:cNvSpPr>
            <a:spLocks noGrp="1"/>
          </p:cNvSpPr>
          <p:nvPr>
            <p:ph type="title"/>
          </p:nvPr>
        </p:nvSpPr>
        <p:spPr>
          <a:xfrm>
            <a:off x="648929" y="629266"/>
            <a:ext cx="3667039" cy="1676603"/>
          </a:xfrm>
        </p:spPr>
        <p:txBody>
          <a:bodyPr>
            <a:normAutofit/>
          </a:bodyPr>
          <a:lstStyle/>
          <a:p>
            <a:r>
              <a:rPr lang="pl-PL" sz="3700"/>
              <a:t>Wewnętrzny mini-SAS (SFF 8087)</a:t>
            </a:r>
          </a:p>
        </p:txBody>
      </p:sp>
      <p:sp>
        <p:nvSpPr>
          <p:cNvPr id="3" name="Symbol zastępczy zawartości 2">
            <a:extLst>
              <a:ext uri="{FF2B5EF4-FFF2-40B4-BE49-F238E27FC236}">
                <a16:creationId xmlns:a16="http://schemas.microsoft.com/office/drawing/2014/main" id="{3E939512-7D73-43A0-94D1-4FE0C6EDE751}"/>
              </a:ext>
            </a:extLst>
          </p:cNvPr>
          <p:cNvSpPr>
            <a:spLocks noGrp="1"/>
          </p:cNvSpPr>
          <p:nvPr>
            <p:ph idx="1"/>
          </p:nvPr>
        </p:nvSpPr>
        <p:spPr>
          <a:xfrm>
            <a:off x="648930" y="2438400"/>
            <a:ext cx="3667037" cy="3785419"/>
          </a:xfrm>
        </p:spPr>
        <p:txBody>
          <a:bodyPr>
            <a:normAutofit/>
          </a:bodyPr>
          <a:lstStyle/>
          <a:p>
            <a:pPr marL="0" indent="0">
              <a:buNone/>
            </a:pPr>
            <a:r>
              <a:rPr lang="pl-PL" sz="1800"/>
              <a:t>Wewnętrzny port kontrolerów RAID, pozwalający na podłączanie dysków twardych bądź tzw. klatek dyskowych. 36pinów 4 urządzenia.</a:t>
            </a:r>
          </a:p>
        </p:txBody>
      </p:sp>
    </p:spTree>
    <p:extLst>
      <p:ext uri="{BB962C8B-B14F-4D97-AF65-F5344CB8AC3E}">
        <p14:creationId xmlns:p14="http://schemas.microsoft.com/office/powerpoint/2010/main" val="300980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SFF 8088.jpg">
            <a:extLst>
              <a:ext uri="{FF2B5EF4-FFF2-40B4-BE49-F238E27FC236}">
                <a16:creationId xmlns:a16="http://schemas.microsoft.com/office/drawing/2014/main" id="{5B8A6814-ADC6-4DCB-A792-AB56C12F4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 r="6848"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06661A52-0E1B-44BC-BD21-4596AE672C21}"/>
              </a:ext>
            </a:extLst>
          </p:cNvPr>
          <p:cNvSpPr>
            <a:spLocks noGrp="1"/>
          </p:cNvSpPr>
          <p:nvPr>
            <p:ph type="title"/>
          </p:nvPr>
        </p:nvSpPr>
        <p:spPr>
          <a:xfrm>
            <a:off x="648929" y="629266"/>
            <a:ext cx="3667039" cy="1676603"/>
          </a:xfrm>
        </p:spPr>
        <p:txBody>
          <a:bodyPr>
            <a:normAutofit/>
          </a:bodyPr>
          <a:lstStyle/>
          <a:p>
            <a:r>
              <a:rPr lang="pl-PL" sz="3700"/>
              <a:t>Zewnętrzny mini-SAS (SFF 8088)</a:t>
            </a:r>
          </a:p>
        </p:txBody>
      </p:sp>
      <p:sp>
        <p:nvSpPr>
          <p:cNvPr id="3" name="Symbol zastępczy zawartości 2">
            <a:extLst>
              <a:ext uri="{FF2B5EF4-FFF2-40B4-BE49-F238E27FC236}">
                <a16:creationId xmlns:a16="http://schemas.microsoft.com/office/drawing/2014/main" id="{455C7BFE-1418-47E1-B34C-B28145252369}"/>
              </a:ext>
            </a:extLst>
          </p:cNvPr>
          <p:cNvSpPr>
            <a:spLocks noGrp="1"/>
          </p:cNvSpPr>
          <p:nvPr>
            <p:ph idx="1"/>
          </p:nvPr>
        </p:nvSpPr>
        <p:spPr>
          <a:xfrm>
            <a:off x="648930" y="2438400"/>
            <a:ext cx="3667037" cy="3785419"/>
          </a:xfrm>
        </p:spPr>
        <p:txBody>
          <a:bodyPr>
            <a:normAutofit/>
          </a:bodyPr>
          <a:lstStyle/>
          <a:p>
            <a:pPr marL="0" indent="0">
              <a:buNone/>
            </a:pPr>
            <a:r>
              <a:rPr lang="pl-PL" sz="1800"/>
              <a:t>Stosuje się do połączenia napędów i bibliotek taśmowych, zewnętrznych macierzy dyskowych. 26 pinów 4 urządzenia.</a:t>
            </a:r>
          </a:p>
        </p:txBody>
      </p:sp>
    </p:spTree>
    <p:extLst>
      <p:ext uri="{BB962C8B-B14F-4D97-AF65-F5344CB8AC3E}">
        <p14:creationId xmlns:p14="http://schemas.microsoft.com/office/powerpoint/2010/main" val="33152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A9F8F6-DD5F-44E7-8451-BAAD8B7F3660}"/>
              </a:ext>
            </a:extLst>
          </p:cNvPr>
          <p:cNvSpPr>
            <a:spLocks noGrp="1"/>
          </p:cNvSpPr>
          <p:nvPr>
            <p:ph type="title"/>
          </p:nvPr>
        </p:nvSpPr>
        <p:spPr/>
        <p:txBody>
          <a:bodyPr/>
          <a:lstStyle/>
          <a:p>
            <a:r>
              <a:rPr lang="pl-PL" dirty="0"/>
              <a:t>Złącze SAS (SFF 8482)</a:t>
            </a:r>
          </a:p>
        </p:txBody>
      </p:sp>
      <p:sp>
        <p:nvSpPr>
          <p:cNvPr id="3" name="Symbol zastępczy zawartości 2">
            <a:extLst>
              <a:ext uri="{FF2B5EF4-FFF2-40B4-BE49-F238E27FC236}">
                <a16:creationId xmlns:a16="http://schemas.microsoft.com/office/drawing/2014/main" id="{67BEF5B3-A7E9-4992-82BD-EE8BDC44AD41}"/>
              </a:ext>
            </a:extLst>
          </p:cNvPr>
          <p:cNvSpPr>
            <a:spLocks noGrp="1"/>
          </p:cNvSpPr>
          <p:nvPr>
            <p:ph idx="1"/>
          </p:nvPr>
        </p:nvSpPr>
        <p:spPr/>
        <p:txBody>
          <a:bodyPr/>
          <a:lstStyle/>
          <a:p>
            <a:pPr marL="0" indent="0">
              <a:buNone/>
            </a:pPr>
            <a:r>
              <a:rPr lang="pl-PL" dirty="0"/>
              <a:t>Złącze kompatybilne z SATA. Umożliwia podłączanie napędów SATA do płyt głównych ze złączem SAS, dzięki czemu np. nie trzeba instalować w serwerach dodatkowych kontrolerów SATA do podłączania np. napędów DVD. Należy zaznaczyć, że napędy SAS nie mogą być używane z magistralą SATA. Na fotografii widoczne jest złącze od strony dysku.</a:t>
            </a:r>
          </a:p>
        </p:txBody>
      </p:sp>
      <p:pic>
        <p:nvPicPr>
          <p:cNvPr id="7172" name="Picture 4" descr="SAS-drive-connector.jpg">
            <a:extLst>
              <a:ext uri="{FF2B5EF4-FFF2-40B4-BE49-F238E27FC236}">
                <a16:creationId xmlns:a16="http://schemas.microsoft.com/office/drawing/2014/main" id="{5380EE34-5830-40E6-A24F-C7104EB4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077" y="4212650"/>
            <a:ext cx="8273845" cy="151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7D765A-75AB-4351-B9E7-997FCFEFA2EF}"/>
              </a:ext>
            </a:extLst>
          </p:cNvPr>
          <p:cNvSpPr>
            <a:spLocks noGrp="1"/>
          </p:cNvSpPr>
          <p:nvPr>
            <p:ph type="title"/>
          </p:nvPr>
        </p:nvSpPr>
        <p:spPr/>
        <p:txBody>
          <a:bodyPr/>
          <a:lstStyle/>
          <a:p>
            <a:r>
              <a:rPr lang="pl-PL" dirty="0"/>
              <a:t>PATA (IDE, ATA)</a:t>
            </a:r>
          </a:p>
        </p:txBody>
      </p:sp>
      <p:sp>
        <p:nvSpPr>
          <p:cNvPr id="3" name="Symbol zastępczy zawartości 2">
            <a:extLst>
              <a:ext uri="{FF2B5EF4-FFF2-40B4-BE49-F238E27FC236}">
                <a16:creationId xmlns:a16="http://schemas.microsoft.com/office/drawing/2014/main" id="{B76ED82D-BBDC-464D-9534-2D4DA8893A7B}"/>
              </a:ext>
            </a:extLst>
          </p:cNvPr>
          <p:cNvSpPr>
            <a:spLocks noGrp="1"/>
          </p:cNvSpPr>
          <p:nvPr>
            <p:ph idx="1"/>
          </p:nvPr>
        </p:nvSpPr>
        <p:spPr/>
        <p:txBody>
          <a:bodyPr>
            <a:normAutofit/>
          </a:bodyPr>
          <a:lstStyle/>
          <a:p>
            <a:pPr marL="0" indent="0">
              <a:buNone/>
            </a:pPr>
            <a:r>
              <a:rPr lang="pl-PL" dirty="0"/>
              <a:t>Interfejs systemowy w komputerach klasy PC i Amiga przeznaczony do komunikacji z dyskami twardymi, zaproponowany w 1983 przez firmę </a:t>
            </a:r>
            <a:r>
              <a:rPr lang="pl-PL" dirty="0" err="1"/>
              <a:t>Compaq</a:t>
            </a:r>
            <a:r>
              <a:rPr lang="pl-PL" dirty="0"/>
              <a:t>. </a:t>
            </a:r>
          </a:p>
          <a:p>
            <a:pPr marL="0" indent="0">
              <a:buNone/>
            </a:pPr>
            <a:endParaRPr lang="pl-PL" dirty="0"/>
          </a:p>
          <a:p>
            <a:pPr marL="0" indent="0">
              <a:buNone/>
            </a:pPr>
            <a:r>
              <a:rPr lang="pl-PL" dirty="0"/>
              <a:t>Standard ATA nie jest już rozwijany w kierunku zwiększania szybkości transmisji. Początkowo stosowano oznaczenia ATA-1, ATA-2 itd., obecnie używa się określeń związanych z przepustowością interfejsu (ATA/33, ATA/66, ATA/100, ATA/133).</a:t>
            </a:r>
          </a:p>
        </p:txBody>
      </p:sp>
    </p:spTree>
    <p:extLst>
      <p:ext uri="{BB962C8B-B14F-4D97-AF65-F5344CB8AC3E}">
        <p14:creationId xmlns:p14="http://schemas.microsoft.com/office/powerpoint/2010/main" val="186408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SFF-8643 SMC.jpg">
            <a:extLst>
              <a:ext uri="{FF2B5EF4-FFF2-40B4-BE49-F238E27FC236}">
                <a16:creationId xmlns:a16="http://schemas.microsoft.com/office/drawing/2014/main" id="{9723FEEB-1116-46F0-A63B-61BCE8F13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95"/>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06CF9AE8-5B38-413D-A05C-A58F3CA0F71C}"/>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t>SFF 8643</a:t>
            </a:r>
          </a:p>
        </p:txBody>
      </p:sp>
      <p:sp>
        <p:nvSpPr>
          <p:cNvPr id="3" name="Symbol zastępczy zawartości 2">
            <a:extLst>
              <a:ext uri="{FF2B5EF4-FFF2-40B4-BE49-F238E27FC236}">
                <a16:creationId xmlns:a16="http://schemas.microsoft.com/office/drawing/2014/main" id="{C5A503D3-72D5-450B-89F3-30BE1202978D}"/>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a:t>Mini-SAS HD (opublikowany razem z SAS 12 Gbit/s)</a:t>
            </a:r>
          </a:p>
        </p:txBody>
      </p:sp>
    </p:spTree>
    <p:extLst>
      <p:ext uri="{BB962C8B-B14F-4D97-AF65-F5344CB8AC3E}">
        <p14:creationId xmlns:p14="http://schemas.microsoft.com/office/powerpoint/2010/main" val="47580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218" name="Picture 2" descr="SFF-8644 cable.jpg">
            <a:extLst>
              <a:ext uri="{FF2B5EF4-FFF2-40B4-BE49-F238E27FC236}">
                <a16:creationId xmlns:a16="http://schemas.microsoft.com/office/drawing/2014/main" id="{EA2675E8-6BBE-4EC4-997D-C7E5F5F20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965" y="1434666"/>
            <a:ext cx="6089568" cy="398866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11749FEC-6BD2-4C1A-BFBF-BE46B0CCFF3C}"/>
              </a:ext>
            </a:extLst>
          </p:cNvPr>
          <p:cNvSpPr>
            <a:spLocks noGrp="1"/>
          </p:cNvSpPr>
          <p:nvPr>
            <p:ph type="title"/>
          </p:nvPr>
        </p:nvSpPr>
        <p:spPr>
          <a:xfrm>
            <a:off x="804673" y="1120285"/>
            <a:ext cx="3348227" cy="2809875"/>
          </a:xfrm>
        </p:spPr>
        <p:txBody>
          <a:bodyPr vert="horz" lIns="91440" tIns="45720" rIns="91440" bIns="45720" rtlCol="0" anchor="b">
            <a:normAutofit/>
          </a:bodyPr>
          <a:lstStyle/>
          <a:p>
            <a:r>
              <a:rPr lang="en-US" sz="4000" kern="1200">
                <a:solidFill>
                  <a:schemeClr val="bg1">
                    <a:lumMod val="85000"/>
                    <a:lumOff val="15000"/>
                  </a:schemeClr>
                </a:solidFill>
                <a:latin typeface="+mj-lt"/>
                <a:ea typeface="+mj-ea"/>
                <a:cs typeface="+mj-cs"/>
              </a:rPr>
              <a:t>SFF 8644</a:t>
            </a:r>
          </a:p>
        </p:txBody>
      </p:sp>
      <p:sp>
        <p:nvSpPr>
          <p:cNvPr id="3" name="Symbol zastępczy zawartości 2">
            <a:extLst>
              <a:ext uri="{FF2B5EF4-FFF2-40B4-BE49-F238E27FC236}">
                <a16:creationId xmlns:a16="http://schemas.microsoft.com/office/drawing/2014/main" id="{F5B044E1-27B4-4CFF-924F-FB251BFDD441}"/>
              </a:ext>
            </a:extLst>
          </p:cNvPr>
          <p:cNvSpPr>
            <a:spLocks noGrp="1"/>
          </p:cNvSpPr>
          <p:nvPr>
            <p:ph idx="1"/>
          </p:nvPr>
        </p:nvSpPr>
        <p:spPr>
          <a:xfrm>
            <a:off x="804672" y="3930160"/>
            <a:ext cx="3348228" cy="928494"/>
          </a:xfrm>
        </p:spPr>
        <p:txBody>
          <a:bodyPr vert="horz" lIns="91440" tIns="45720" rIns="91440" bIns="45720" rtlCol="0" anchor="t">
            <a:normAutofit/>
          </a:bodyPr>
          <a:lstStyle/>
          <a:p>
            <a:pPr marL="0" indent="0">
              <a:buNone/>
            </a:pPr>
            <a:r>
              <a:rPr lang="en-US" sz="2000" kern="1200">
                <a:solidFill>
                  <a:schemeClr val="bg1">
                    <a:lumMod val="85000"/>
                    <a:lumOff val="15000"/>
                  </a:schemeClr>
                </a:solidFill>
                <a:latin typeface="+mn-lt"/>
                <a:ea typeface="+mn-ea"/>
                <a:cs typeface="+mn-cs"/>
              </a:rPr>
              <a:t>Mini-SAS HD (opublikowany razem z SAS 12 Gbit/s)</a:t>
            </a:r>
          </a:p>
        </p:txBody>
      </p:sp>
    </p:spTree>
    <p:extLst>
      <p:ext uri="{BB962C8B-B14F-4D97-AF65-F5344CB8AC3E}">
        <p14:creationId xmlns:p14="http://schemas.microsoft.com/office/powerpoint/2010/main" val="1952479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B9AE2-CB78-41AF-B55B-D0699945F338}"/>
              </a:ext>
            </a:extLst>
          </p:cNvPr>
          <p:cNvSpPr>
            <a:spLocks noGrp="1"/>
          </p:cNvSpPr>
          <p:nvPr>
            <p:ph type="title"/>
          </p:nvPr>
        </p:nvSpPr>
        <p:spPr/>
        <p:txBody>
          <a:bodyPr/>
          <a:lstStyle/>
          <a:p>
            <a:r>
              <a:rPr lang="pl-PL" dirty="0"/>
              <a:t>Serial ATA (ang. Serial Advanced Technology </a:t>
            </a:r>
            <a:r>
              <a:rPr lang="pl-PL" dirty="0" err="1"/>
              <a:t>Attachment</a:t>
            </a:r>
            <a:r>
              <a:rPr lang="pl-PL" dirty="0"/>
              <a:t>, SATA)</a:t>
            </a:r>
          </a:p>
        </p:txBody>
      </p:sp>
      <p:sp>
        <p:nvSpPr>
          <p:cNvPr id="3" name="Symbol zastępczy zawartości 2">
            <a:extLst>
              <a:ext uri="{FF2B5EF4-FFF2-40B4-BE49-F238E27FC236}">
                <a16:creationId xmlns:a16="http://schemas.microsoft.com/office/drawing/2014/main" id="{FCD4FEC3-880D-4745-80E8-A288D4ADC275}"/>
              </a:ext>
            </a:extLst>
          </p:cNvPr>
          <p:cNvSpPr>
            <a:spLocks noGrp="1"/>
          </p:cNvSpPr>
          <p:nvPr>
            <p:ph idx="1"/>
          </p:nvPr>
        </p:nvSpPr>
        <p:spPr/>
        <p:txBody>
          <a:bodyPr/>
          <a:lstStyle/>
          <a:p>
            <a:pPr marL="0" indent="0">
              <a:buNone/>
            </a:pPr>
            <a:r>
              <a:rPr lang="pl-PL" dirty="0"/>
              <a:t>Szeregowa magistrala komputerowa, opracowana i certyfikowana przez SATA-IO, służąca do komunikacji pomiędzy adapterami magistrali hosta (HBA) a urządzeniami pamięci masowej, takimi jak dyski twarde, SSD, napędy optyczne i taśmowe. SATA jest bezpośrednim następcą równoległej magistrali ATA.</a:t>
            </a:r>
          </a:p>
        </p:txBody>
      </p:sp>
    </p:spTree>
    <p:extLst>
      <p:ext uri="{BB962C8B-B14F-4D97-AF65-F5344CB8AC3E}">
        <p14:creationId xmlns:p14="http://schemas.microsoft.com/office/powerpoint/2010/main" val="326281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C8AC9C-E907-4BDD-8BB8-7659B43CC03A}"/>
              </a:ext>
            </a:extLst>
          </p:cNvPr>
          <p:cNvSpPr>
            <a:spLocks noGrp="1"/>
          </p:cNvSpPr>
          <p:nvPr>
            <p:ph type="title"/>
          </p:nvPr>
        </p:nvSpPr>
        <p:spPr/>
        <p:txBody>
          <a:bodyPr/>
          <a:lstStyle/>
          <a:p>
            <a:r>
              <a:rPr lang="pl-PL" dirty="0"/>
              <a:t>Cechy</a:t>
            </a:r>
          </a:p>
        </p:txBody>
      </p:sp>
      <p:sp>
        <p:nvSpPr>
          <p:cNvPr id="3" name="Symbol zastępczy zawartości 2">
            <a:extLst>
              <a:ext uri="{FF2B5EF4-FFF2-40B4-BE49-F238E27FC236}">
                <a16:creationId xmlns:a16="http://schemas.microsoft.com/office/drawing/2014/main" id="{F4EB3CD0-2074-446A-847D-35D5FBF68E17}"/>
              </a:ext>
            </a:extLst>
          </p:cNvPr>
          <p:cNvSpPr>
            <a:spLocks noGrp="1"/>
          </p:cNvSpPr>
          <p:nvPr>
            <p:ph idx="1"/>
          </p:nvPr>
        </p:nvSpPr>
        <p:spPr/>
        <p:txBody>
          <a:bodyPr/>
          <a:lstStyle/>
          <a:p>
            <a:pPr marL="0" indent="0">
              <a:buNone/>
            </a:pPr>
            <a:r>
              <a:rPr lang="pl-PL" dirty="0"/>
              <a:t>Kable SATA są węższe i bardziej elastyczne od kabli ATA, co ułatwia układanie oraz poprawia warunki chłodzenia wnętrza komputera. </a:t>
            </a:r>
          </a:p>
          <a:p>
            <a:pPr marL="0" indent="0">
              <a:buNone/>
            </a:pPr>
            <a:r>
              <a:rPr lang="pl-PL" dirty="0"/>
              <a:t>Również złącza SATA wykonane w technologii LIF (ang. </a:t>
            </a:r>
            <a:r>
              <a:rPr lang="pl-PL" dirty="0" err="1"/>
              <a:t>Low</a:t>
            </a:r>
            <a:r>
              <a:rPr lang="pl-PL" dirty="0"/>
              <a:t> </a:t>
            </a:r>
            <a:r>
              <a:rPr lang="pl-PL" dirty="0" err="1"/>
              <a:t>Insertion</a:t>
            </a:r>
            <a:r>
              <a:rPr lang="pl-PL" dirty="0"/>
              <a:t> Force) są zminiaturyzowane, umożliwiając zastosowanie SATA w coraz to mniejszych urządzeniach pamięci masowej, a także zmniejszając ilość potrzebnego miejsca na gniazda kontrolera płyty głównej. </a:t>
            </a:r>
          </a:p>
          <a:p>
            <a:pPr marL="0" indent="0">
              <a:buNone/>
            </a:pPr>
            <a:r>
              <a:rPr lang="pl-PL" dirty="0"/>
              <a:t>Dodatkowo zespół złącz SATA (zasilający + sygnałowy) został tak zaprojektowany, że może być stosowany jako zintegrowane złącze typu hot plug. Długość przewodu SATA może dochodzić do 1 metra.</a:t>
            </a:r>
          </a:p>
        </p:txBody>
      </p:sp>
    </p:spTree>
    <p:extLst>
      <p:ext uri="{BB962C8B-B14F-4D97-AF65-F5344CB8AC3E}">
        <p14:creationId xmlns:p14="http://schemas.microsoft.com/office/powerpoint/2010/main" val="216911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6B034-F1AA-460B-85B8-C9959966459E}"/>
              </a:ext>
            </a:extLst>
          </p:cNvPr>
          <p:cNvSpPr>
            <a:spLocks noGrp="1"/>
          </p:cNvSpPr>
          <p:nvPr>
            <p:ph type="title"/>
          </p:nvPr>
        </p:nvSpPr>
        <p:spPr/>
        <p:txBody>
          <a:bodyPr/>
          <a:lstStyle/>
          <a:p>
            <a:endParaRPr lang="pl-PL"/>
          </a:p>
        </p:txBody>
      </p:sp>
      <p:pic>
        <p:nvPicPr>
          <p:cNvPr id="10242" name="Picture 2" descr="https://upload.wikimedia.org/wikipedia/commons/e/ef/SATA_Data_Cable.jpg">
            <a:extLst>
              <a:ext uri="{FF2B5EF4-FFF2-40B4-BE49-F238E27FC236}">
                <a16:creationId xmlns:a16="http://schemas.microsoft.com/office/drawing/2014/main" id="{C6769F48-824C-47F3-8178-BF3675A4D4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47369" y="2620962"/>
            <a:ext cx="3073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9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442FD4-1789-4F7A-A90C-3512091FBF5A}"/>
              </a:ext>
            </a:extLst>
          </p:cNvPr>
          <p:cNvSpPr>
            <a:spLocks noGrp="1"/>
          </p:cNvSpPr>
          <p:nvPr>
            <p:ph type="title"/>
          </p:nvPr>
        </p:nvSpPr>
        <p:spPr/>
        <p:txBody>
          <a:bodyPr/>
          <a:lstStyle/>
          <a:p>
            <a:r>
              <a:rPr lang="pl-PL" dirty="0"/>
              <a:t>Wersje standardu</a:t>
            </a:r>
          </a:p>
        </p:txBody>
      </p:sp>
      <p:sp>
        <p:nvSpPr>
          <p:cNvPr id="3" name="Symbol zastępczy zawartości 2">
            <a:extLst>
              <a:ext uri="{FF2B5EF4-FFF2-40B4-BE49-F238E27FC236}">
                <a16:creationId xmlns:a16="http://schemas.microsoft.com/office/drawing/2014/main" id="{F1F6280E-1B1E-452F-99AB-FE162C1AF1C7}"/>
              </a:ext>
            </a:extLst>
          </p:cNvPr>
          <p:cNvSpPr>
            <a:spLocks noGrp="1"/>
          </p:cNvSpPr>
          <p:nvPr>
            <p:ph idx="1"/>
          </p:nvPr>
        </p:nvSpPr>
        <p:spPr/>
        <p:txBody>
          <a:bodyPr/>
          <a:lstStyle/>
          <a:p>
            <a:pPr marL="0" indent="0">
              <a:buNone/>
            </a:pPr>
            <a:r>
              <a:rPr lang="pl-PL" dirty="0"/>
              <a:t>Pierwsza, najstarsza wersja SATA I umożliwia szeregową transmisję danych z maksymalną przepustowością 1,5 </a:t>
            </a:r>
            <a:r>
              <a:rPr lang="pl-PL" dirty="0" err="1"/>
              <a:t>Gbit</a:t>
            </a:r>
            <a:r>
              <a:rPr lang="pl-PL" dirty="0"/>
              <a:t>/s (ok. 179 </a:t>
            </a:r>
            <a:r>
              <a:rPr lang="pl-PL" dirty="0" err="1"/>
              <a:t>MiB</a:t>
            </a:r>
            <a:r>
              <a:rPr lang="pl-PL" dirty="0"/>
              <a:t>/s).</a:t>
            </a:r>
          </a:p>
          <a:p>
            <a:pPr marL="0" indent="0">
              <a:buNone/>
            </a:pPr>
            <a:r>
              <a:rPr lang="pl-PL" dirty="0"/>
              <a:t>Druga generacja (SATA II) oferuje przepustowość 3,0 </a:t>
            </a:r>
            <a:r>
              <a:rPr lang="pl-PL" dirty="0" err="1"/>
              <a:t>Gbit</a:t>
            </a:r>
            <a:r>
              <a:rPr lang="pl-PL" dirty="0"/>
              <a:t>/s (ok. 358 </a:t>
            </a:r>
            <a:r>
              <a:rPr lang="pl-PL" dirty="0" err="1"/>
              <a:t>MiB</a:t>
            </a:r>
            <a:r>
              <a:rPr lang="pl-PL" dirty="0"/>
              <a:t>/s). </a:t>
            </a:r>
          </a:p>
          <a:p>
            <a:pPr marL="0" indent="0">
              <a:buNone/>
            </a:pPr>
            <a:r>
              <a:rPr lang="pl-PL" dirty="0"/>
              <a:t>Trzecia generacja (SATA 3), zaprezentowana oficjalnie po raz pierwszy 27 maja 2009 roku udostępnia przepustowość 6,0 </a:t>
            </a:r>
            <a:r>
              <a:rPr lang="pl-PL" dirty="0" err="1"/>
              <a:t>Gbit</a:t>
            </a:r>
            <a:r>
              <a:rPr lang="pl-PL" dirty="0"/>
              <a:t>/s (ok. 715 </a:t>
            </a:r>
            <a:r>
              <a:rPr lang="pl-PL" dirty="0" err="1"/>
              <a:t>MiB</a:t>
            </a:r>
            <a:r>
              <a:rPr lang="pl-PL" dirty="0"/>
              <a:t>/s).</a:t>
            </a:r>
          </a:p>
        </p:txBody>
      </p:sp>
    </p:spTree>
    <p:extLst>
      <p:ext uri="{BB962C8B-B14F-4D97-AF65-F5344CB8AC3E}">
        <p14:creationId xmlns:p14="http://schemas.microsoft.com/office/powerpoint/2010/main" val="327007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54954-8FBC-4EB7-9045-754CAAE61F35}"/>
              </a:ext>
            </a:extLst>
          </p:cNvPr>
          <p:cNvSpPr>
            <a:spLocks noGrp="1"/>
          </p:cNvSpPr>
          <p:nvPr>
            <p:ph type="title"/>
          </p:nvPr>
        </p:nvSpPr>
        <p:spPr/>
        <p:txBody>
          <a:bodyPr/>
          <a:lstStyle/>
          <a:p>
            <a:r>
              <a:rPr lang="pl-PL" dirty="0"/>
              <a:t>Kolejkowanie zadań (ang. Native </a:t>
            </a:r>
            <a:r>
              <a:rPr lang="pl-PL" dirty="0" err="1"/>
              <a:t>Command</a:t>
            </a:r>
            <a:r>
              <a:rPr lang="pl-PL" dirty="0"/>
              <a:t> </a:t>
            </a:r>
            <a:r>
              <a:rPr lang="pl-PL" dirty="0" err="1"/>
              <a:t>Queuing</a:t>
            </a:r>
            <a:r>
              <a:rPr lang="pl-PL" dirty="0"/>
              <a:t>)</a:t>
            </a:r>
          </a:p>
        </p:txBody>
      </p:sp>
      <p:sp>
        <p:nvSpPr>
          <p:cNvPr id="3" name="Symbol zastępczy zawartości 2">
            <a:extLst>
              <a:ext uri="{FF2B5EF4-FFF2-40B4-BE49-F238E27FC236}">
                <a16:creationId xmlns:a16="http://schemas.microsoft.com/office/drawing/2014/main" id="{D5AF9118-CC4D-4CA4-B2C9-971588B4D3F3}"/>
              </a:ext>
            </a:extLst>
          </p:cNvPr>
          <p:cNvSpPr>
            <a:spLocks noGrp="1"/>
          </p:cNvSpPr>
          <p:nvPr>
            <p:ph idx="1"/>
          </p:nvPr>
        </p:nvSpPr>
        <p:spPr/>
        <p:txBody>
          <a:bodyPr/>
          <a:lstStyle/>
          <a:p>
            <a:pPr marL="0" indent="0">
              <a:buNone/>
            </a:pPr>
            <a:r>
              <a:rPr lang="pl-PL" dirty="0"/>
              <a:t>Mechanizm kolejkowania poleceń mający za zadanie zwiększyć wydajność i efektywność dysku twardego poprzez takie ustawianie zadań odczytu i zapisu na nośniku, aby jego głowice musiały wykonać jak najmniej skoków. W ten sposób można uzyskać do 10% wzrostu wydajności.</a:t>
            </a:r>
          </a:p>
        </p:txBody>
      </p:sp>
    </p:spTree>
    <p:extLst>
      <p:ext uri="{BB962C8B-B14F-4D97-AF65-F5344CB8AC3E}">
        <p14:creationId xmlns:p14="http://schemas.microsoft.com/office/powerpoint/2010/main" val="365330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A2B12E-38E7-40F5-8DAC-161A3B7F005C}"/>
              </a:ext>
            </a:extLst>
          </p:cNvPr>
          <p:cNvSpPr>
            <a:spLocks noGrp="1"/>
          </p:cNvSpPr>
          <p:nvPr>
            <p:ph type="title"/>
          </p:nvPr>
        </p:nvSpPr>
        <p:spPr/>
        <p:txBody>
          <a:bodyPr/>
          <a:lstStyle/>
          <a:p>
            <a:r>
              <a:rPr lang="pl-PL" dirty="0"/>
              <a:t>Powielacze portów (ang. Port </a:t>
            </a:r>
            <a:r>
              <a:rPr lang="pl-PL" dirty="0" err="1"/>
              <a:t>Multiplier</a:t>
            </a:r>
            <a:r>
              <a:rPr lang="pl-PL" dirty="0"/>
              <a:t>)</a:t>
            </a:r>
          </a:p>
        </p:txBody>
      </p:sp>
      <p:sp>
        <p:nvSpPr>
          <p:cNvPr id="3" name="Symbol zastępczy zawartości 2">
            <a:extLst>
              <a:ext uri="{FF2B5EF4-FFF2-40B4-BE49-F238E27FC236}">
                <a16:creationId xmlns:a16="http://schemas.microsoft.com/office/drawing/2014/main" id="{B71C5007-6FFE-427A-9566-7A00187CF943}"/>
              </a:ext>
            </a:extLst>
          </p:cNvPr>
          <p:cNvSpPr>
            <a:spLocks noGrp="1"/>
          </p:cNvSpPr>
          <p:nvPr>
            <p:ph idx="1"/>
          </p:nvPr>
        </p:nvSpPr>
        <p:spPr/>
        <p:txBody>
          <a:bodyPr>
            <a:normAutofit/>
          </a:bodyPr>
          <a:lstStyle/>
          <a:p>
            <a:pPr marL="0" indent="0">
              <a:buNone/>
            </a:pPr>
            <a:r>
              <a:rPr lang="pl-PL" dirty="0"/>
              <a:t>Definiuje sposób podłączania jednego złącza SATA do kilku urządzeń. Każde takie urządzenie jest odpowiednikiem koncentratora sieciowego. Do jednego portu hosta można podłączyć do szesnastu urządzeń SATA. </a:t>
            </a:r>
          </a:p>
          <a:p>
            <a:pPr marL="0" indent="0">
              <a:buNone/>
            </a:pPr>
            <a:r>
              <a:rPr lang="pl-PL" dirty="0"/>
              <a:t>Pojedynczy dysk twardy nie może wykorzystać całej zwiększonej przepustowości, czyli około 384 MB/s (dla przykładu interfejs SCSI oferuje prędkość 640 MB/s), lecz dzięki powielaczom cztery dyski połączone równolegle mogą w pełni wykorzystać oferowaną przepustowość. </a:t>
            </a:r>
          </a:p>
        </p:txBody>
      </p:sp>
    </p:spTree>
    <p:extLst>
      <p:ext uri="{BB962C8B-B14F-4D97-AF65-F5344CB8AC3E}">
        <p14:creationId xmlns:p14="http://schemas.microsoft.com/office/powerpoint/2010/main" val="473475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32755A-1432-4F60-B305-0D2BB5AAA8E0}"/>
              </a:ext>
            </a:extLst>
          </p:cNvPr>
          <p:cNvSpPr>
            <a:spLocks noGrp="1"/>
          </p:cNvSpPr>
          <p:nvPr>
            <p:ph type="title"/>
          </p:nvPr>
        </p:nvSpPr>
        <p:spPr/>
        <p:txBody>
          <a:bodyPr/>
          <a:lstStyle/>
          <a:p>
            <a:r>
              <a:rPr lang="pl-PL" dirty="0"/>
              <a:t>Wyznacznik portu (ang. Port </a:t>
            </a:r>
            <a:r>
              <a:rPr lang="pl-PL" dirty="0" err="1"/>
              <a:t>Selector</a:t>
            </a:r>
            <a:r>
              <a:rPr lang="pl-PL" dirty="0"/>
              <a:t>)</a:t>
            </a:r>
          </a:p>
        </p:txBody>
      </p:sp>
      <p:sp>
        <p:nvSpPr>
          <p:cNvPr id="3" name="Symbol zastępczy zawartości 2">
            <a:extLst>
              <a:ext uri="{FF2B5EF4-FFF2-40B4-BE49-F238E27FC236}">
                <a16:creationId xmlns:a16="http://schemas.microsoft.com/office/drawing/2014/main" id="{65988A2D-D6EE-426F-850F-4FB5E0B33EF5}"/>
              </a:ext>
            </a:extLst>
          </p:cNvPr>
          <p:cNvSpPr>
            <a:spLocks noGrp="1"/>
          </p:cNvSpPr>
          <p:nvPr>
            <p:ph idx="1"/>
          </p:nvPr>
        </p:nvSpPr>
        <p:spPr/>
        <p:txBody>
          <a:bodyPr/>
          <a:lstStyle/>
          <a:p>
            <a:pPr marL="0" indent="0">
              <a:buNone/>
            </a:pPr>
            <a:r>
              <a:rPr lang="pl-PL" dirty="0"/>
              <a:t>Umożliwia podłączenie dwóch różnych portów do tego samego urządzenia w celu utworzenia nadmiarowej ścieżki do tego urządzenia. Port </a:t>
            </a:r>
            <a:r>
              <a:rPr lang="pl-PL" dirty="0" err="1"/>
              <a:t>Selector</a:t>
            </a:r>
            <a:r>
              <a:rPr lang="pl-PL" dirty="0"/>
              <a:t> to zasadniczy element budulcowy dla producentów rozwiązań RAID, NAS i systemów kopiowania „dysk na dysk”, opracowujących w pełni redundantne topologie pamięci masowej. Umożliwia także w prosty sposób udostępnianie np. zewnętrznej pamięci masowej więcej niż jednemu serwerowi, zastępując stosowane obecnie wolne łącza typu Ethernet.</a:t>
            </a:r>
          </a:p>
        </p:txBody>
      </p:sp>
    </p:spTree>
    <p:extLst>
      <p:ext uri="{BB962C8B-B14F-4D97-AF65-F5344CB8AC3E}">
        <p14:creationId xmlns:p14="http://schemas.microsoft.com/office/powerpoint/2010/main" val="381648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42573D-8C70-4FF7-9957-3C4332D605E6}"/>
              </a:ext>
            </a:extLst>
          </p:cNvPr>
          <p:cNvSpPr>
            <a:spLocks noGrp="1"/>
          </p:cNvSpPr>
          <p:nvPr>
            <p:ph type="title"/>
          </p:nvPr>
        </p:nvSpPr>
        <p:spPr/>
        <p:txBody>
          <a:bodyPr/>
          <a:lstStyle/>
          <a:p>
            <a:r>
              <a:rPr lang="pl-PL" dirty="0"/>
              <a:t>SATA 3</a:t>
            </a:r>
          </a:p>
        </p:txBody>
      </p:sp>
      <p:sp>
        <p:nvSpPr>
          <p:cNvPr id="3" name="Symbol zastępczy zawartości 2">
            <a:extLst>
              <a:ext uri="{FF2B5EF4-FFF2-40B4-BE49-F238E27FC236}">
                <a16:creationId xmlns:a16="http://schemas.microsoft.com/office/drawing/2014/main" id="{27F5E723-7B1E-4FD9-BEC7-34226B58E558}"/>
              </a:ext>
            </a:extLst>
          </p:cNvPr>
          <p:cNvSpPr>
            <a:spLocks noGrp="1"/>
          </p:cNvSpPr>
          <p:nvPr>
            <p:ph idx="1"/>
          </p:nvPr>
        </p:nvSpPr>
        <p:spPr/>
        <p:txBody>
          <a:bodyPr>
            <a:normAutofit/>
          </a:bodyPr>
          <a:lstStyle/>
          <a:p>
            <a:pPr marL="0" indent="0">
              <a:buNone/>
            </a:pPr>
            <a:r>
              <a:rPr lang="pl-PL" dirty="0"/>
              <a:t>Przepustowość maksymalna tego interfejsu wynosi 6 </a:t>
            </a:r>
            <a:r>
              <a:rPr lang="pl-PL" dirty="0" err="1"/>
              <a:t>Gbit</a:t>
            </a:r>
            <a:r>
              <a:rPr lang="pl-PL" dirty="0"/>
              <a:t>/s, czyli jest dwukrotnie większa od SATA II (3 </a:t>
            </a:r>
            <a:r>
              <a:rPr lang="pl-PL" dirty="0" err="1"/>
              <a:t>Gbit</a:t>
            </a:r>
            <a:r>
              <a:rPr lang="pl-PL" dirty="0"/>
              <a:t>/s) i nieco mniejsza od Ultra 640 SCSI (6 </a:t>
            </a:r>
            <a:r>
              <a:rPr lang="pl-PL" dirty="0" err="1"/>
              <a:t>Gbit</a:t>
            </a:r>
            <a:r>
              <a:rPr lang="pl-PL" dirty="0"/>
              <a:t>/s = 600 MB/s przy kodowaniu 8b/10b). </a:t>
            </a:r>
          </a:p>
          <a:p>
            <a:pPr marL="0" indent="0">
              <a:buNone/>
            </a:pPr>
            <a:r>
              <a:rPr lang="pl-PL" dirty="0"/>
              <a:t>Zachowano zgodność wsteczną z SATA II i częściowo z SATA I dzięki czemu migracja z poprzednich wersji do SATA 3 jest w miarę bezproblemowa. W większości przypadków producenci dysków SSD SATA 3.0 zapewniają zgodność tylko z interfejsami SATA 3.0 i 2.0, na kontrolerze SATA 1 takie SSD mogą nie działać. </a:t>
            </a:r>
          </a:p>
          <a:p>
            <a:pPr marL="0" indent="0">
              <a:buNone/>
            </a:pPr>
            <a:r>
              <a:rPr lang="pl-PL" dirty="0"/>
              <a:t>Ulepszono też obsługę kolejkowania poleceń (NCQ) – poprawiono zarządzanie kolejkowaniem oraz wprowadzono nowe polecenie przesyłania strumieniowego, umożliwiające izochroniczny transfer danych. </a:t>
            </a:r>
          </a:p>
        </p:txBody>
      </p:sp>
    </p:spTree>
    <p:extLst>
      <p:ext uri="{BB962C8B-B14F-4D97-AF65-F5344CB8AC3E}">
        <p14:creationId xmlns:p14="http://schemas.microsoft.com/office/powerpoint/2010/main" val="40423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3BE227-F867-41DF-8EA5-626AEAA7B804}"/>
              </a:ext>
            </a:extLst>
          </p:cNvPr>
          <p:cNvSpPr>
            <a:spLocks noGrp="1"/>
          </p:cNvSpPr>
          <p:nvPr>
            <p:ph type="title"/>
          </p:nvPr>
        </p:nvSpPr>
        <p:spPr/>
        <p:txBody>
          <a:bodyPr/>
          <a:lstStyle/>
          <a:p>
            <a:endParaRPr lang="pl-PL"/>
          </a:p>
        </p:txBody>
      </p:sp>
      <p:pic>
        <p:nvPicPr>
          <p:cNvPr id="1026" name="Picture 2" descr="https://upload.wikimedia.org/wikipedia/commons/thumb/6/61/IDE_cable_40_pin_%26_80_pin.jpg/800px-IDE_cable_40_pin_%26_80_pin.jpg">
            <a:extLst>
              <a:ext uri="{FF2B5EF4-FFF2-40B4-BE49-F238E27FC236}">
                <a16:creationId xmlns:a16="http://schemas.microsoft.com/office/drawing/2014/main" id="{6297E3E1-505A-407D-A1DB-948C8EAAD8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60309" y="2286000"/>
            <a:ext cx="3047519"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3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2B2B38-3AF9-4528-A57B-B95E207B652B}"/>
              </a:ext>
            </a:extLst>
          </p:cNvPr>
          <p:cNvSpPr>
            <a:spLocks noGrp="1"/>
          </p:cNvSpPr>
          <p:nvPr>
            <p:ph type="title"/>
          </p:nvPr>
        </p:nvSpPr>
        <p:spPr/>
        <p:txBody>
          <a:bodyPr/>
          <a:lstStyle/>
          <a:p>
            <a:r>
              <a:rPr lang="pl-PL" dirty="0"/>
              <a:t>Ograniczenie prędkości</a:t>
            </a:r>
          </a:p>
        </p:txBody>
      </p:sp>
      <p:sp>
        <p:nvSpPr>
          <p:cNvPr id="3" name="Symbol zastępczy zawartości 2">
            <a:extLst>
              <a:ext uri="{FF2B5EF4-FFF2-40B4-BE49-F238E27FC236}">
                <a16:creationId xmlns:a16="http://schemas.microsoft.com/office/drawing/2014/main" id="{4F8FB194-346C-4553-93F4-33A6D2A9C0B0}"/>
              </a:ext>
            </a:extLst>
          </p:cNvPr>
          <p:cNvSpPr>
            <a:spLocks noGrp="1"/>
          </p:cNvSpPr>
          <p:nvPr>
            <p:ph idx="1"/>
          </p:nvPr>
        </p:nvSpPr>
        <p:spPr/>
        <p:txBody>
          <a:bodyPr/>
          <a:lstStyle/>
          <a:p>
            <a:pPr marL="0" indent="0">
              <a:buNone/>
            </a:pPr>
            <a:r>
              <a:rPr lang="pl-PL" dirty="0"/>
              <a:t>Dyski z SATA II (3 </a:t>
            </a:r>
            <a:r>
              <a:rPr lang="pl-PL" dirty="0" err="1"/>
              <a:t>Gbit</a:t>
            </a:r>
            <a:r>
              <a:rPr lang="pl-PL" dirty="0"/>
              <a:t>/s) mają czasem fabrycznie montowaną zworkę, która – w celu zapewnienia kompatybilności ze starym sprzętem – ogranicza dysk do prędkości wcześniejszego standardu SATA I. Aby zdjąć to ograniczenie, wystarczy wyjąć zworkę.</a:t>
            </a:r>
          </a:p>
          <a:p>
            <a:pPr marL="0" indent="0">
              <a:buNone/>
            </a:pPr>
            <a:endParaRPr lang="pl-PL" dirty="0"/>
          </a:p>
          <a:p>
            <a:pPr marL="0" indent="0">
              <a:buNone/>
            </a:pPr>
            <a:r>
              <a:rPr lang="pl-PL" dirty="0"/>
              <a:t>W niektórych dyskach firmy Samsung ograniczenie takie w razie potrzeby, może być wykonane z pomocą programów narzędziowych np. ES-</a:t>
            </a:r>
            <a:r>
              <a:rPr lang="pl-PL" dirty="0" err="1"/>
              <a:t>Tool</a:t>
            </a:r>
            <a:r>
              <a:rPr lang="pl-PL" dirty="0"/>
              <a:t>, </a:t>
            </a:r>
            <a:r>
              <a:rPr lang="pl-PL" dirty="0" err="1"/>
              <a:t>SSpeed</a:t>
            </a:r>
            <a:r>
              <a:rPr lang="pl-PL" dirty="0"/>
              <a:t>.</a:t>
            </a:r>
          </a:p>
        </p:txBody>
      </p:sp>
    </p:spTree>
    <p:extLst>
      <p:ext uri="{BB962C8B-B14F-4D97-AF65-F5344CB8AC3E}">
        <p14:creationId xmlns:p14="http://schemas.microsoft.com/office/powerpoint/2010/main" val="25800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966027-13CF-40B7-8B39-8D425F09945D}"/>
              </a:ext>
            </a:extLst>
          </p:cNvPr>
          <p:cNvSpPr>
            <a:spLocks noGrp="1"/>
          </p:cNvSpPr>
          <p:nvPr>
            <p:ph type="title"/>
          </p:nvPr>
        </p:nvSpPr>
        <p:spPr/>
        <p:txBody>
          <a:bodyPr/>
          <a:lstStyle/>
          <a:p>
            <a:r>
              <a:rPr lang="pl-PL" dirty="0"/>
              <a:t>Złącza</a:t>
            </a:r>
          </a:p>
        </p:txBody>
      </p:sp>
      <p:sp>
        <p:nvSpPr>
          <p:cNvPr id="3" name="Symbol zastępczy zawartości 2">
            <a:extLst>
              <a:ext uri="{FF2B5EF4-FFF2-40B4-BE49-F238E27FC236}">
                <a16:creationId xmlns:a16="http://schemas.microsoft.com/office/drawing/2014/main" id="{F5C52C23-4406-43C2-9B65-FEFD98E37B44}"/>
              </a:ext>
            </a:extLst>
          </p:cNvPr>
          <p:cNvSpPr>
            <a:spLocks noGrp="1"/>
          </p:cNvSpPr>
          <p:nvPr>
            <p:ph idx="1"/>
          </p:nvPr>
        </p:nvSpPr>
        <p:spPr/>
        <p:txBody>
          <a:bodyPr>
            <a:normAutofit lnSpcReduction="10000"/>
          </a:bodyPr>
          <a:lstStyle/>
          <a:p>
            <a:pPr marL="0" indent="0">
              <a:buNone/>
            </a:pPr>
            <a:r>
              <a:rPr lang="pl-PL" dirty="0"/>
              <a:t>Złącze </a:t>
            </a:r>
            <a:r>
              <a:rPr lang="pl-PL" dirty="0" err="1"/>
              <a:t>eSATA</a:t>
            </a:r>
            <a:r>
              <a:rPr lang="pl-PL" dirty="0"/>
              <a:t> (</a:t>
            </a:r>
            <a:r>
              <a:rPr lang="pl-PL" dirty="0" err="1"/>
              <a:t>external</a:t>
            </a:r>
            <a:r>
              <a:rPr lang="pl-PL" dirty="0"/>
              <a:t> SATA) to zewnętrzny port SATA 3 </a:t>
            </a:r>
            <a:r>
              <a:rPr lang="pl-PL" dirty="0" err="1"/>
              <a:t>Gbit</a:t>
            </a:r>
            <a:r>
              <a:rPr lang="pl-PL" dirty="0"/>
              <a:t>/s, przeznaczony do podłączania zewnętrznych pamięci masowych. Główną ideą </a:t>
            </a:r>
            <a:r>
              <a:rPr lang="pl-PL" dirty="0" err="1"/>
              <a:t>eSATA</a:t>
            </a:r>
            <a:r>
              <a:rPr lang="pl-PL" dirty="0"/>
              <a:t> jest zapewnienie identycznej prędkości przesyłania danych w urządzeniach zewnętrznych, jaka osiągalna jest dla napędów wewnętrznych.</a:t>
            </a:r>
          </a:p>
          <a:p>
            <a:pPr marL="0" indent="0">
              <a:buNone/>
            </a:pPr>
            <a:r>
              <a:rPr lang="pl-PL" dirty="0"/>
              <a:t>Osiągane przez ten standard prędkości nie odbiegają od tych oferowanych przez SATA II – maksymalne przepustowości to 150 MB/s oraz 300 MB/s. Jest to prędkość znacznie większa niż maksymalna prędkość przesyłania danych przez port USB 2.0 (480 </a:t>
            </a:r>
            <a:r>
              <a:rPr lang="pl-PL" dirty="0" err="1"/>
              <a:t>Mb</a:t>
            </a:r>
            <a:r>
              <a:rPr lang="pl-PL" dirty="0"/>
              <a:t>/s – 60 MB/s), a porównywalna do prędkości złączy USB 3.0 (5 </a:t>
            </a:r>
            <a:r>
              <a:rPr lang="pl-PL" dirty="0" err="1"/>
              <a:t>Gb</a:t>
            </a:r>
            <a:r>
              <a:rPr lang="pl-PL" dirty="0"/>
              <a:t>/s – 625 MB/s). </a:t>
            </a:r>
          </a:p>
          <a:p>
            <a:pPr marL="0" indent="0">
              <a:buNone/>
            </a:pPr>
            <a:r>
              <a:rPr lang="pl-PL" dirty="0"/>
              <a:t>Maksymalna długość kabla </a:t>
            </a:r>
            <a:r>
              <a:rPr lang="pl-PL" dirty="0" err="1"/>
              <a:t>eSATA</a:t>
            </a:r>
            <a:r>
              <a:rPr lang="pl-PL" dirty="0"/>
              <a:t> może wynosić 2 metry. W przeciwieństwie do USB port </a:t>
            </a:r>
            <a:r>
              <a:rPr lang="pl-PL" dirty="0" err="1"/>
              <a:t>eSATA</a:t>
            </a:r>
            <a:r>
              <a:rPr lang="pl-PL" dirty="0"/>
              <a:t> nie musi zapewniać zasilania – oryginalny port </a:t>
            </a:r>
            <a:r>
              <a:rPr lang="pl-PL" dirty="0" err="1"/>
              <a:t>eSATA</a:t>
            </a:r>
            <a:r>
              <a:rPr lang="pl-PL" dirty="0"/>
              <a:t> był bez zasilania, dopiero port </a:t>
            </a:r>
            <a:r>
              <a:rPr lang="pl-PL" dirty="0" err="1"/>
              <a:t>eSATAp</a:t>
            </a:r>
            <a:r>
              <a:rPr lang="pl-PL" dirty="0"/>
              <a:t> będący w istocie hybrydą </a:t>
            </a:r>
            <a:r>
              <a:rPr lang="pl-PL" dirty="0" err="1"/>
              <a:t>eSATA</a:t>
            </a:r>
            <a:r>
              <a:rPr lang="pl-PL" dirty="0"/>
              <a:t> i USB dostarcza zasilanie. Porty </a:t>
            </a:r>
            <a:r>
              <a:rPr lang="pl-PL" dirty="0" err="1"/>
              <a:t>eSATA</a:t>
            </a:r>
            <a:r>
              <a:rPr lang="pl-PL" dirty="0"/>
              <a:t> i </a:t>
            </a:r>
            <a:r>
              <a:rPr lang="pl-PL" dirty="0" err="1"/>
              <a:t>eSATAp</a:t>
            </a:r>
            <a:r>
              <a:rPr lang="pl-PL" dirty="0"/>
              <a:t> są fizycznie niekompatybilne.</a:t>
            </a:r>
          </a:p>
        </p:txBody>
      </p:sp>
    </p:spTree>
    <p:extLst>
      <p:ext uri="{BB962C8B-B14F-4D97-AF65-F5344CB8AC3E}">
        <p14:creationId xmlns:p14="http://schemas.microsoft.com/office/powerpoint/2010/main" val="340169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7FAC18-CD22-4C22-92A6-FEDFC69AABC8}"/>
              </a:ext>
            </a:extLst>
          </p:cNvPr>
          <p:cNvSpPr>
            <a:spLocks noGrp="1"/>
          </p:cNvSpPr>
          <p:nvPr>
            <p:ph type="title"/>
          </p:nvPr>
        </p:nvSpPr>
        <p:spPr/>
        <p:txBody>
          <a:bodyPr/>
          <a:lstStyle/>
          <a:p>
            <a:endParaRPr lang="pl-PL"/>
          </a:p>
        </p:txBody>
      </p:sp>
      <p:pic>
        <p:nvPicPr>
          <p:cNvPr id="11266" name="Picture 2" descr="https://upload.wikimedia.org/wikipedia/commons/9/90/SATA2_und_eSATA-Stecker.jpg">
            <a:extLst>
              <a:ext uri="{FF2B5EF4-FFF2-40B4-BE49-F238E27FC236}">
                <a16:creationId xmlns:a16="http://schemas.microsoft.com/office/drawing/2014/main" id="{78188A23-F049-4FA8-8A80-D802357A3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40800" y="2286000"/>
            <a:ext cx="528653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02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07D64E-1DCC-46EC-8E63-6B64FB8BFBE3}"/>
              </a:ext>
            </a:extLst>
          </p:cNvPr>
          <p:cNvSpPr>
            <a:spLocks noGrp="1"/>
          </p:cNvSpPr>
          <p:nvPr>
            <p:ph type="title"/>
          </p:nvPr>
        </p:nvSpPr>
        <p:spPr/>
        <p:txBody>
          <a:bodyPr/>
          <a:lstStyle/>
          <a:p>
            <a:r>
              <a:rPr lang="pl-PL" dirty="0" err="1"/>
              <a:t>xSATA</a:t>
            </a:r>
            <a:endParaRPr lang="pl-PL" dirty="0"/>
          </a:p>
        </p:txBody>
      </p:sp>
      <p:sp>
        <p:nvSpPr>
          <p:cNvPr id="3" name="Symbol zastępczy zawartości 2">
            <a:extLst>
              <a:ext uri="{FF2B5EF4-FFF2-40B4-BE49-F238E27FC236}">
                <a16:creationId xmlns:a16="http://schemas.microsoft.com/office/drawing/2014/main" id="{23ABB0B2-E4C3-45CD-840B-670D3B7114B4}"/>
              </a:ext>
            </a:extLst>
          </p:cNvPr>
          <p:cNvSpPr>
            <a:spLocks noGrp="1"/>
          </p:cNvSpPr>
          <p:nvPr>
            <p:ph idx="1"/>
          </p:nvPr>
        </p:nvSpPr>
        <p:spPr/>
        <p:txBody>
          <a:bodyPr/>
          <a:lstStyle/>
          <a:p>
            <a:pPr marL="0" indent="0">
              <a:buNone/>
            </a:pPr>
            <a:r>
              <a:rPr lang="pl-PL" dirty="0"/>
              <a:t>Rozwinięcie standardu </a:t>
            </a:r>
            <a:r>
              <a:rPr lang="pl-PL" dirty="0" err="1"/>
              <a:t>eSATA</a:t>
            </a:r>
            <a:r>
              <a:rPr lang="pl-PL" dirty="0"/>
              <a:t>. Jest to zewnętrzne połączenie SATA o długości do 8 metrów przy użyciu ekranowanych kabli i złącz.</a:t>
            </a:r>
          </a:p>
        </p:txBody>
      </p:sp>
    </p:spTree>
    <p:extLst>
      <p:ext uri="{BB962C8B-B14F-4D97-AF65-F5344CB8AC3E}">
        <p14:creationId xmlns:p14="http://schemas.microsoft.com/office/powerpoint/2010/main" val="192712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21F2D2-94FE-43AF-B593-41B30E270523}"/>
              </a:ext>
            </a:extLst>
          </p:cNvPr>
          <p:cNvSpPr>
            <a:spLocks noGrp="1"/>
          </p:cNvSpPr>
          <p:nvPr>
            <p:ph type="title"/>
          </p:nvPr>
        </p:nvSpPr>
        <p:spPr/>
        <p:txBody>
          <a:bodyPr/>
          <a:lstStyle/>
          <a:p>
            <a:r>
              <a:rPr lang="pl-PL" dirty="0" err="1"/>
              <a:t>mSATA</a:t>
            </a:r>
            <a:r>
              <a:rPr lang="pl-PL" dirty="0"/>
              <a:t> (mini-SATA)</a:t>
            </a:r>
          </a:p>
        </p:txBody>
      </p:sp>
      <p:sp>
        <p:nvSpPr>
          <p:cNvPr id="3" name="Symbol zastępczy zawartości 2">
            <a:extLst>
              <a:ext uri="{FF2B5EF4-FFF2-40B4-BE49-F238E27FC236}">
                <a16:creationId xmlns:a16="http://schemas.microsoft.com/office/drawing/2014/main" id="{C166D64B-FCFF-493E-B377-07D17E8E5982}"/>
              </a:ext>
            </a:extLst>
          </p:cNvPr>
          <p:cNvSpPr>
            <a:spLocks noGrp="1"/>
          </p:cNvSpPr>
          <p:nvPr>
            <p:ph idx="1"/>
          </p:nvPr>
        </p:nvSpPr>
        <p:spPr/>
        <p:txBody>
          <a:bodyPr/>
          <a:lstStyle/>
          <a:p>
            <a:pPr marL="0" indent="0">
              <a:buNone/>
            </a:pPr>
            <a:r>
              <a:rPr lang="pl-PL" dirty="0"/>
              <a:t>W związku z wciąż postępującą miniaturyzacją pamięci masowych oraz elektroniki w komputerach mobilnych, SATA-IO opracowała nową generację złącza do zastosowań w takich urządzeniach jak </a:t>
            </a:r>
            <a:r>
              <a:rPr lang="pl-PL" dirty="0" err="1"/>
              <a:t>netbooki</a:t>
            </a:r>
            <a:r>
              <a:rPr lang="pl-PL" dirty="0"/>
              <a:t> oraz dyski SSD 1.8". Maksymalna przepustowość </a:t>
            </a:r>
            <a:r>
              <a:rPr lang="pl-PL" dirty="0" err="1"/>
              <a:t>mSATA</a:t>
            </a:r>
            <a:r>
              <a:rPr lang="pl-PL" dirty="0"/>
              <a:t> wynosi 6 </a:t>
            </a:r>
            <a:r>
              <a:rPr lang="pl-PL" dirty="0" err="1"/>
              <a:t>Gbit</a:t>
            </a:r>
            <a:r>
              <a:rPr lang="pl-PL" dirty="0"/>
              <a:t>/s.</a:t>
            </a:r>
          </a:p>
        </p:txBody>
      </p:sp>
    </p:spTree>
    <p:extLst>
      <p:ext uri="{BB962C8B-B14F-4D97-AF65-F5344CB8AC3E}">
        <p14:creationId xmlns:p14="http://schemas.microsoft.com/office/powerpoint/2010/main" val="147494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5C918B-775A-4163-B019-699B37E3427F}"/>
              </a:ext>
            </a:extLst>
          </p:cNvPr>
          <p:cNvSpPr>
            <a:spLocks noGrp="1"/>
          </p:cNvSpPr>
          <p:nvPr>
            <p:ph type="title"/>
          </p:nvPr>
        </p:nvSpPr>
        <p:spPr/>
        <p:txBody>
          <a:bodyPr/>
          <a:lstStyle/>
          <a:p>
            <a:r>
              <a:rPr lang="pl-PL" dirty="0"/>
              <a:t>Advanced Host Controller Interface (AHCI)</a:t>
            </a:r>
          </a:p>
        </p:txBody>
      </p:sp>
      <p:sp>
        <p:nvSpPr>
          <p:cNvPr id="3" name="Symbol zastępczy zawartości 2">
            <a:extLst>
              <a:ext uri="{FF2B5EF4-FFF2-40B4-BE49-F238E27FC236}">
                <a16:creationId xmlns:a16="http://schemas.microsoft.com/office/drawing/2014/main" id="{42EA8D5F-E2B8-479F-A6F6-2E623E4D2F50}"/>
              </a:ext>
            </a:extLst>
          </p:cNvPr>
          <p:cNvSpPr>
            <a:spLocks noGrp="1"/>
          </p:cNvSpPr>
          <p:nvPr>
            <p:ph idx="1"/>
          </p:nvPr>
        </p:nvSpPr>
        <p:spPr/>
        <p:txBody>
          <a:bodyPr>
            <a:normAutofit/>
          </a:bodyPr>
          <a:lstStyle/>
          <a:p>
            <a:pPr marL="0" indent="0">
              <a:buNone/>
            </a:pPr>
            <a:r>
              <a:rPr lang="pl-PL" dirty="0"/>
              <a:t>Specyfikacja określająca programowanie kontrolerów Serial ATA, jednak nie definiująca samej implementacji.</a:t>
            </a:r>
          </a:p>
          <a:p>
            <a:pPr marL="0" indent="0">
              <a:buNone/>
            </a:pPr>
            <a:r>
              <a:rPr lang="pl-PL" dirty="0"/>
              <a:t>AHCI opisuje strukturę pamięci systemowej w celu oprogramowania komunikacji i zapewnienia przepływu danych między pamięcią systemową a przyłączonymi urządzeniami magazynującymi dane (takimi jak np. dyski SATA). Specyfikacja ta służy programistom oraz producentom sprzętu komputerowego jako standard przy wykrywaniu, konfigurowaniu oraz programowaniu adapterów SATA/AHCI. AHCI nie obejmuje standardu Serial ATA II, choć także obsługuje zaawansowane możliwości SATA, takie jak hot-plug oraz NCQ.</a:t>
            </a:r>
          </a:p>
        </p:txBody>
      </p:sp>
    </p:spTree>
    <p:extLst>
      <p:ext uri="{BB962C8B-B14F-4D97-AF65-F5344CB8AC3E}">
        <p14:creationId xmlns:p14="http://schemas.microsoft.com/office/powerpoint/2010/main" val="24759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1FE644-AA1F-49E8-81C6-55F7D8FA847C}"/>
              </a:ext>
            </a:extLst>
          </p:cNvPr>
          <p:cNvSpPr>
            <a:spLocks noGrp="1"/>
          </p:cNvSpPr>
          <p:nvPr>
            <p:ph type="title"/>
          </p:nvPr>
        </p:nvSpPr>
        <p:spPr/>
        <p:txBody>
          <a:bodyPr/>
          <a:lstStyle/>
          <a:p>
            <a:r>
              <a:rPr lang="pl-PL" dirty="0"/>
              <a:t>Tryby</a:t>
            </a:r>
          </a:p>
        </p:txBody>
      </p:sp>
      <p:sp>
        <p:nvSpPr>
          <p:cNvPr id="3" name="Symbol zastępczy zawartości 2">
            <a:extLst>
              <a:ext uri="{FF2B5EF4-FFF2-40B4-BE49-F238E27FC236}">
                <a16:creationId xmlns:a16="http://schemas.microsoft.com/office/drawing/2014/main" id="{09A28AD1-EBB5-47FF-B002-7BE5B6D2B118}"/>
              </a:ext>
            </a:extLst>
          </p:cNvPr>
          <p:cNvSpPr>
            <a:spLocks noGrp="1"/>
          </p:cNvSpPr>
          <p:nvPr>
            <p:ph idx="1"/>
          </p:nvPr>
        </p:nvSpPr>
        <p:spPr/>
        <p:txBody>
          <a:bodyPr>
            <a:normAutofit/>
          </a:bodyPr>
          <a:lstStyle/>
          <a:p>
            <a:pPr marL="0" indent="0">
              <a:buNone/>
            </a:pPr>
            <a:r>
              <a:rPr lang="pl-PL" dirty="0"/>
              <a:t>Wiele kontrolerów SATA obsługuje różne tryby pracy, takie jak </a:t>
            </a:r>
            <a:r>
              <a:rPr lang="pl-PL" dirty="0" err="1"/>
              <a:t>Parallel</a:t>
            </a:r>
            <a:r>
              <a:rPr lang="pl-PL" dirty="0"/>
              <a:t> ATA, standardowy tryb AHCI lub RAID (zależny od producenta). Aby zapewnić maksymalną elastyczność, Intel zaleca stosowanie tego ostatniego w jego płytach głównych (który także pracuje jako normalny AHCI) zamiast zwykłego trybu AHCI/SATA. </a:t>
            </a:r>
          </a:p>
          <a:p>
            <a:pPr marL="0" indent="0">
              <a:buNone/>
            </a:pPr>
            <a:r>
              <a:rPr lang="pl-PL" dirty="0"/>
              <a:t>Takie zalecenie podyktowane jest częstymi problemami z systemem operacyjnym Microsoft Windows przy przełączaniu trybu pracy AHCI już po zainstalowaniu systemu.</a:t>
            </a:r>
          </a:p>
          <a:p>
            <a:pPr marL="0" indent="0">
              <a:buNone/>
            </a:pPr>
            <a:endParaRPr lang="pl-PL" dirty="0"/>
          </a:p>
          <a:p>
            <a:pPr marL="0" indent="0">
              <a:buNone/>
            </a:pPr>
            <a:r>
              <a:rPr lang="pl-PL" dirty="0"/>
              <a:t>Tryb PATA zapewnia wsteczną kompatybilność dla kontrolerów SATA w systemach operacyjnych, które nie obsługują standardu SATA (np. Windows XP).</a:t>
            </a:r>
          </a:p>
        </p:txBody>
      </p:sp>
    </p:spTree>
    <p:extLst>
      <p:ext uri="{BB962C8B-B14F-4D97-AF65-F5344CB8AC3E}">
        <p14:creationId xmlns:p14="http://schemas.microsoft.com/office/powerpoint/2010/main" val="219993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CCDDEF-62BE-4EC2-B605-372D297710FB}"/>
              </a:ext>
            </a:extLst>
          </p:cNvPr>
          <p:cNvSpPr>
            <a:spLocks noGrp="1"/>
          </p:cNvSpPr>
          <p:nvPr>
            <p:ph type="title"/>
          </p:nvPr>
        </p:nvSpPr>
        <p:spPr/>
        <p:txBody>
          <a:bodyPr/>
          <a:lstStyle/>
          <a:p>
            <a:r>
              <a:rPr lang="pl-PL" dirty="0"/>
              <a:t>Współpraca z systemami</a:t>
            </a:r>
          </a:p>
        </p:txBody>
      </p:sp>
      <p:sp>
        <p:nvSpPr>
          <p:cNvPr id="3" name="Symbol zastępczy zawartości 2">
            <a:extLst>
              <a:ext uri="{FF2B5EF4-FFF2-40B4-BE49-F238E27FC236}">
                <a16:creationId xmlns:a16="http://schemas.microsoft.com/office/drawing/2014/main" id="{97554D77-F6A4-4C34-9082-1904DDDC4AD2}"/>
              </a:ext>
            </a:extLst>
          </p:cNvPr>
          <p:cNvSpPr>
            <a:spLocks noGrp="1"/>
          </p:cNvSpPr>
          <p:nvPr>
            <p:ph idx="1"/>
          </p:nvPr>
        </p:nvSpPr>
        <p:spPr/>
        <p:txBody>
          <a:bodyPr>
            <a:normAutofit fontScale="77500" lnSpcReduction="20000"/>
          </a:bodyPr>
          <a:lstStyle/>
          <a:p>
            <a:pPr marL="0" indent="0">
              <a:buNone/>
            </a:pPr>
            <a:r>
              <a:rPr lang="pl-PL" dirty="0"/>
              <a:t>Microsoft Windows</a:t>
            </a:r>
          </a:p>
          <a:p>
            <a:r>
              <a:rPr lang="pl-PL" dirty="0"/>
              <a:t>Windows Vista, Windows 7, Windows 8, Windows 10 – pełne wsparcie</a:t>
            </a:r>
          </a:p>
          <a:p>
            <a:r>
              <a:rPr lang="pl-PL" dirty="0"/>
              <a:t>wcześniejsze wersje Windows wymagają oddzielnych sterowników lub nie obsługują AHCI</a:t>
            </a:r>
          </a:p>
          <a:p>
            <a:pPr marL="0" indent="0">
              <a:buNone/>
            </a:pPr>
            <a:r>
              <a:rPr lang="pl-PL" dirty="0"/>
              <a:t>Linux (począwszy od </a:t>
            </a:r>
            <a:r>
              <a:rPr lang="pl-PL" dirty="0" err="1"/>
              <a:t>kernela</a:t>
            </a:r>
            <a:r>
              <a:rPr lang="pl-PL" dirty="0"/>
              <a:t> w wersji 2.6.19.) – pełne wsparcie</a:t>
            </a:r>
          </a:p>
          <a:p>
            <a:pPr marL="0" indent="0">
              <a:buNone/>
            </a:pPr>
            <a:r>
              <a:rPr lang="pl-PL" dirty="0" err="1"/>
              <a:t>NetBSD</a:t>
            </a:r>
            <a:r>
              <a:rPr lang="pl-PL" dirty="0"/>
              <a:t> (niektóre wersje) – wsparcie w trybie AHCI bez potrzeby instalacji dodatkowych sterowników</a:t>
            </a:r>
          </a:p>
          <a:p>
            <a:pPr marL="0" indent="0">
              <a:buNone/>
            </a:pPr>
            <a:r>
              <a:rPr lang="pl-PL" dirty="0" err="1"/>
              <a:t>OpenBSD</a:t>
            </a:r>
            <a:r>
              <a:rPr lang="pl-PL" dirty="0"/>
              <a:t> (od wersji 4.1) – obsługuje sterownik AHCI</a:t>
            </a:r>
          </a:p>
          <a:p>
            <a:pPr marL="0" indent="0">
              <a:buNone/>
            </a:pPr>
            <a:r>
              <a:rPr lang="pl-PL" dirty="0" err="1"/>
              <a:t>FreeBSD</a:t>
            </a:r>
            <a:r>
              <a:rPr lang="pl-PL" dirty="0"/>
              <a:t> – wspiera AHCI</a:t>
            </a:r>
          </a:p>
          <a:p>
            <a:pPr marL="0" indent="0">
              <a:buNone/>
            </a:pPr>
            <a:r>
              <a:rPr lang="pl-PL" dirty="0"/>
              <a:t>Mac OS X (Intel) – wymagane AHCI</a:t>
            </a:r>
          </a:p>
          <a:p>
            <a:pPr marL="0" indent="0">
              <a:buNone/>
            </a:pPr>
            <a:r>
              <a:rPr lang="pl-PL" dirty="0"/>
              <a:t>Solaris 10 – wsparcie dla AHCI zaimplementowane w wydaniu 8/07</a:t>
            </a:r>
          </a:p>
          <a:p>
            <a:pPr marL="0" indent="0">
              <a:buNone/>
            </a:pPr>
            <a:endParaRPr lang="pl-PL" dirty="0"/>
          </a:p>
          <a:p>
            <a:pPr marL="0" indent="0">
              <a:buNone/>
            </a:pPr>
            <a:r>
              <a:rPr lang="pl-PL" dirty="0"/>
              <a:t>Starsze systemy operacyjne do obsługi AHCI wymagają sterowników napisanych pod określone urządzenie.</a:t>
            </a:r>
          </a:p>
        </p:txBody>
      </p:sp>
    </p:spTree>
    <p:extLst>
      <p:ext uri="{BB962C8B-B14F-4D97-AF65-F5344CB8AC3E}">
        <p14:creationId xmlns:p14="http://schemas.microsoft.com/office/powerpoint/2010/main" val="330107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A43300-A3FF-49E7-8262-7D757A35659D}"/>
              </a:ext>
            </a:extLst>
          </p:cNvPr>
          <p:cNvSpPr>
            <a:spLocks noGrp="1"/>
          </p:cNvSpPr>
          <p:nvPr>
            <p:ph type="title"/>
          </p:nvPr>
        </p:nvSpPr>
        <p:spPr/>
        <p:txBody>
          <a:bodyPr/>
          <a:lstStyle/>
          <a:p>
            <a:r>
              <a:rPr lang="pl-PL" dirty="0"/>
              <a:t>Problemy</a:t>
            </a:r>
          </a:p>
        </p:txBody>
      </p:sp>
      <p:sp>
        <p:nvSpPr>
          <p:cNvPr id="3" name="Symbol zastępczy zawartości 2">
            <a:extLst>
              <a:ext uri="{FF2B5EF4-FFF2-40B4-BE49-F238E27FC236}">
                <a16:creationId xmlns:a16="http://schemas.microsoft.com/office/drawing/2014/main" id="{8B1124B0-0D0E-4B2A-A1A6-A470DD345F3A}"/>
              </a:ext>
            </a:extLst>
          </p:cNvPr>
          <p:cNvSpPr>
            <a:spLocks noGrp="1"/>
          </p:cNvSpPr>
          <p:nvPr>
            <p:ph idx="1"/>
          </p:nvPr>
        </p:nvSpPr>
        <p:spPr/>
        <p:txBody>
          <a:bodyPr>
            <a:normAutofit lnSpcReduction="10000"/>
          </a:bodyPr>
          <a:lstStyle/>
          <a:p>
            <a:pPr marL="0" indent="0">
              <a:buNone/>
            </a:pPr>
            <a:r>
              <a:rPr lang="pl-PL" dirty="0"/>
              <a:t>Włączenie trybu AHCI w BIOS-ie może spowodować problemy z aktualnie zainstalowanym systemem operacyjnym i w konsekwencji wymusić jego </a:t>
            </a:r>
            <a:r>
              <a:rPr lang="pl-PL" dirty="0" err="1"/>
              <a:t>reinstalację</a:t>
            </a:r>
            <a:r>
              <a:rPr lang="pl-PL" dirty="0"/>
              <a:t>. </a:t>
            </a:r>
          </a:p>
          <a:p>
            <a:pPr marL="0" indent="0">
              <a:buNone/>
            </a:pPr>
            <a:r>
              <a:rPr lang="pl-PL" dirty="0"/>
              <a:t>Microsoft Windows XP wymaga dodatkowego sterownika (podanego na przykład z osobnej dyskietki podczas instalacji systemu przy włączonym AHCI). Niepoprawny sterownik lub jego brak może zakończyć się błędem "0x7B BSOD STOP error". </a:t>
            </a:r>
          </a:p>
          <a:p>
            <a:pPr marL="0" indent="0">
              <a:buNone/>
            </a:pPr>
            <a:r>
              <a:rPr lang="pl-PL" dirty="0"/>
              <a:t>Przełączenie do trybu AHCI wymaga uprzedniego wgrania nowych sterowników (jeszcze przed dokonaniem zmian w BIOS-ie). Jeżeli pojawi się błąd 0x7B, zazwyczaj przywrócenie poprzedniego ustawienia w BIOS-ie rozwiązuje problem. Niektóre późniejsze wersje Windows XP zawierają pewną ograniczoną obsługę AHCI/SATA. </a:t>
            </a:r>
          </a:p>
          <a:p>
            <a:pPr marL="0" indent="0">
              <a:buNone/>
            </a:pPr>
            <a:r>
              <a:rPr lang="pl-PL" dirty="0"/>
              <a:t>W systemie Windows Vista sterowniki ATA oraz AHCI są wbudowane w system, więc możliwe jest przełączanie BIOS z trybu ATA na AHCI bez konieczności dodatkowych działań z systemem.</a:t>
            </a:r>
          </a:p>
        </p:txBody>
      </p:sp>
    </p:spTree>
    <p:extLst>
      <p:ext uri="{BB962C8B-B14F-4D97-AF65-F5344CB8AC3E}">
        <p14:creationId xmlns:p14="http://schemas.microsoft.com/office/powerpoint/2010/main" val="43583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19A824-D517-4E50-91FD-13CE79EE383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C7AD344-810F-4C4A-B717-8DCD07CBEE52}"/>
              </a:ext>
            </a:extLst>
          </p:cNvPr>
          <p:cNvSpPr>
            <a:spLocks noGrp="1"/>
          </p:cNvSpPr>
          <p:nvPr>
            <p:ph idx="1"/>
          </p:nvPr>
        </p:nvSpPr>
        <p:spPr/>
        <p:txBody>
          <a:bodyPr/>
          <a:lstStyle/>
          <a:p>
            <a:pPr marL="0" indent="0">
              <a:buNone/>
            </a:pPr>
            <a:r>
              <a:rPr lang="pl-PL" dirty="0"/>
              <a:t>Największym minusem dysków z interfejsem PATA jest hierarchiczna struktura magistrali z jednym urządzeniem nadrzędnym (master) i jednym podrzędnym (</a:t>
            </a:r>
            <a:r>
              <a:rPr lang="pl-PL" dirty="0" err="1"/>
              <a:t>slave</a:t>
            </a:r>
            <a:r>
              <a:rPr lang="pl-PL" dirty="0"/>
              <a:t>). Zdarza się, że taki układ nie tylko może zmniejszyć szybkość pracy systemu (w sytuacji gdy wolniejsze urządzenie spowalnia szybsze), ale stwarza również problemy z konfiguracją – trzeba odpowiednio ustawić zworki w obu dyskach.</a:t>
            </a:r>
          </a:p>
        </p:txBody>
      </p:sp>
    </p:spTree>
    <p:extLst>
      <p:ext uri="{BB962C8B-B14F-4D97-AF65-F5344CB8AC3E}">
        <p14:creationId xmlns:p14="http://schemas.microsoft.com/office/powerpoint/2010/main" val="160949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886B8C-8369-4DC4-A18B-031233F3DF2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31D62FF-F8C5-4802-8DEC-F1D0851B7858}"/>
              </a:ext>
            </a:extLst>
          </p:cNvPr>
          <p:cNvSpPr>
            <a:spLocks noGrp="1"/>
          </p:cNvSpPr>
          <p:nvPr>
            <p:ph idx="1"/>
          </p:nvPr>
        </p:nvSpPr>
        <p:spPr/>
        <p:txBody>
          <a:bodyPr>
            <a:normAutofit/>
          </a:bodyPr>
          <a:lstStyle/>
          <a:p>
            <a:pPr marL="0" indent="0">
              <a:buNone/>
            </a:pPr>
            <a:r>
              <a:rPr lang="pl-PL" dirty="0"/>
              <a:t>Technika równoległej transmisji danych przy obecnych prędkościach (do 133 MB/s) wymaga stosowania dość niewygodnych w montażu, szerokich i krótkich taśm. W przypadku większych dystansów między dyskami a płytą główną zastosowanie zwykłego przewodu połączeniowego obniży szybkości transmisji. </a:t>
            </a:r>
          </a:p>
          <a:p>
            <a:pPr marL="0" indent="0">
              <a:buNone/>
            </a:pPr>
            <a:r>
              <a:rPr lang="pl-PL" dirty="0"/>
              <a:t>Dzieje się tak dlatego, że równolegle wysyłane czterdziestoma żyłami pojedyncze porcje informacji rozsynchronizowują się tym bardziej, im dłuższą drogę miały do pokonania. Nie ma więc możliwości, aby dotarły one na miejsce przeznaczenia w tym samym czasie. Kontroler musi zatem dłużej czekać, by złożyć w jedną całość paczkę danych przed przesłaniem ich dalej.</a:t>
            </a:r>
          </a:p>
        </p:txBody>
      </p:sp>
    </p:spTree>
    <p:extLst>
      <p:ext uri="{BB962C8B-B14F-4D97-AF65-F5344CB8AC3E}">
        <p14:creationId xmlns:p14="http://schemas.microsoft.com/office/powerpoint/2010/main" val="130126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09F1BC-044E-466D-BA97-7BF990CCE2A4}"/>
              </a:ext>
            </a:extLst>
          </p:cNvPr>
          <p:cNvSpPr>
            <a:spLocks noGrp="1"/>
          </p:cNvSpPr>
          <p:nvPr>
            <p:ph type="title"/>
          </p:nvPr>
        </p:nvSpPr>
        <p:spPr/>
        <p:txBody>
          <a:bodyPr/>
          <a:lstStyle/>
          <a:p>
            <a:r>
              <a:rPr lang="pl-PL" dirty="0"/>
              <a:t>SCSI (Small </a:t>
            </a:r>
            <a:r>
              <a:rPr lang="pl-PL" dirty="0" err="1"/>
              <a:t>Computer</a:t>
            </a:r>
            <a:r>
              <a:rPr lang="pl-PL" dirty="0"/>
              <a:t> Systems Interface)</a:t>
            </a:r>
          </a:p>
        </p:txBody>
      </p:sp>
      <p:sp>
        <p:nvSpPr>
          <p:cNvPr id="3" name="Symbol zastępczy zawartości 2">
            <a:extLst>
              <a:ext uri="{FF2B5EF4-FFF2-40B4-BE49-F238E27FC236}">
                <a16:creationId xmlns:a16="http://schemas.microsoft.com/office/drawing/2014/main" id="{4ABC49BF-BEDF-4B14-B218-A493C8BCBEF5}"/>
              </a:ext>
            </a:extLst>
          </p:cNvPr>
          <p:cNvSpPr>
            <a:spLocks noGrp="1"/>
          </p:cNvSpPr>
          <p:nvPr>
            <p:ph idx="1"/>
          </p:nvPr>
        </p:nvSpPr>
        <p:spPr/>
        <p:txBody>
          <a:bodyPr/>
          <a:lstStyle/>
          <a:p>
            <a:pPr marL="0" indent="0">
              <a:buNone/>
            </a:pPr>
            <a:r>
              <a:rPr lang="pl-PL" dirty="0"/>
              <a:t>Równoległa magistrala danych przeznaczona do przesyłania danych między urządzeniami.</a:t>
            </a:r>
          </a:p>
          <a:p>
            <a:pPr marL="0" indent="0">
              <a:buNone/>
            </a:pPr>
            <a:endParaRPr lang="pl-PL" dirty="0"/>
          </a:p>
          <a:p>
            <a:pPr marL="0" indent="0">
              <a:buNone/>
            </a:pPr>
            <a:r>
              <a:rPr lang="pl-PL" dirty="0"/>
              <a:t>System SCSI do niedawna był powszechnie wykorzystywany głównie w wysokiej klasy serwerach i stacjach roboczych. Obecnie jest on stopniowo wypierany przez nowszy interfejs SAS. Tańsze komputery domowe wykorzystują przeważnie standard Serial ATA III, który i tak jest szybszy od SCSI (wcześniej najpowszechniejszy był standard ATA/IDE).</a:t>
            </a:r>
          </a:p>
        </p:txBody>
      </p:sp>
    </p:spTree>
    <p:extLst>
      <p:ext uri="{BB962C8B-B14F-4D97-AF65-F5344CB8AC3E}">
        <p14:creationId xmlns:p14="http://schemas.microsoft.com/office/powerpoint/2010/main" val="405939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65B6BB-A81A-4F7D-ACDA-DB1B2BCB567F}"/>
              </a:ext>
            </a:extLst>
          </p:cNvPr>
          <p:cNvSpPr>
            <a:spLocks noGrp="1"/>
          </p:cNvSpPr>
          <p:nvPr>
            <p:ph type="title"/>
          </p:nvPr>
        </p:nvSpPr>
        <p:spPr/>
        <p:txBody>
          <a:bodyPr/>
          <a:lstStyle/>
          <a:p>
            <a:endParaRPr lang="pl-PL"/>
          </a:p>
        </p:txBody>
      </p:sp>
      <p:pic>
        <p:nvPicPr>
          <p:cNvPr id="3074" name="Picture 2" descr="https://upload.wikimedia.org/wikipedia/commons/thumb/d/d3/SCSI_Terminator_50pol_Centronics.jpg/1920px-SCSI_Terminator_50pol_Centronics.jpg">
            <a:extLst>
              <a:ext uri="{FF2B5EF4-FFF2-40B4-BE49-F238E27FC236}">
                <a16:creationId xmlns:a16="http://schemas.microsoft.com/office/drawing/2014/main" id="{BFE802D0-576D-4604-ADF4-24A7954EF6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7989" y="2395410"/>
            <a:ext cx="5852160" cy="38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6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65724F-F70A-4EC4-A2FC-8E5974D819A0}"/>
              </a:ext>
            </a:extLst>
          </p:cNvPr>
          <p:cNvSpPr>
            <a:spLocks noGrp="1"/>
          </p:cNvSpPr>
          <p:nvPr>
            <p:ph type="title"/>
          </p:nvPr>
        </p:nvSpPr>
        <p:spPr/>
        <p:txBody>
          <a:bodyPr/>
          <a:lstStyle/>
          <a:p>
            <a:r>
              <a:rPr lang="pl-PL" dirty="0"/>
              <a:t>Cechy</a:t>
            </a:r>
          </a:p>
        </p:txBody>
      </p:sp>
      <p:sp>
        <p:nvSpPr>
          <p:cNvPr id="3" name="Symbol zastępczy zawartości 2">
            <a:extLst>
              <a:ext uri="{FF2B5EF4-FFF2-40B4-BE49-F238E27FC236}">
                <a16:creationId xmlns:a16="http://schemas.microsoft.com/office/drawing/2014/main" id="{4C694991-62EE-4926-A4DA-AC1DAF880D1A}"/>
              </a:ext>
            </a:extLst>
          </p:cNvPr>
          <p:cNvSpPr>
            <a:spLocks noGrp="1"/>
          </p:cNvSpPr>
          <p:nvPr>
            <p:ph idx="1"/>
          </p:nvPr>
        </p:nvSpPr>
        <p:spPr/>
        <p:txBody>
          <a:bodyPr>
            <a:normAutofit fontScale="85000" lnSpcReduction="20000"/>
          </a:bodyPr>
          <a:lstStyle/>
          <a:p>
            <a:pPr marL="0" indent="0">
              <a:buNone/>
            </a:pPr>
            <a:r>
              <a:rPr lang="pl-PL" dirty="0"/>
              <a:t>Wszystkie urządzenia podłączone do magistrali są równorzędne, każde z nich może pełnić rolę zarówno inicjatora (rozpoczynać operację), jak i celu (wykonywać operację zleconą przez inicjatora). Niektóre urządzenia potrafią pełnić tylko jedną z ról.</a:t>
            </a:r>
          </a:p>
          <a:p>
            <a:pPr marL="0" indent="0">
              <a:buNone/>
            </a:pPr>
            <a:endParaRPr lang="pl-PL" dirty="0"/>
          </a:p>
          <a:p>
            <a:pPr marL="0" indent="0">
              <a:buNone/>
            </a:pPr>
            <a:r>
              <a:rPr lang="pl-PL" dirty="0"/>
              <a:t>Elektryczna budowa magistrali SCSI wymaga zakończenia jej specjalnym terminatorem.</a:t>
            </a:r>
          </a:p>
          <a:p>
            <a:pPr marL="0" indent="0">
              <a:buNone/>
            </a:pPr>
            <a:endParaRPr lang="pl-PL" dirty="0"/>
          </a:p>
          <a:p>
            <a:pPr marL="0" indent="0">
              <a:buNone/>
            </a:pPr>
            <a:r>
              <a:rPr lang="pl-PL" dirty="0"/>
              <a:t>W znakomitej większości konfiguracji do magistrali poprzez kontroler podłączony jest jeden komputer oraz urządzenia pamięci masowej (dyski twarde oraz napędy taśmowe). Spotykane są też inne urządzenia, np. skanery, drukarki, nagrywarki.</a:t>
            </a:r>
          </a:p>
          <a:p>
            <a:pPr marL="0" indent="0">
              <a:buNone/>
            </a:pPr>
            <a:endParaRPr lang="pl-PL" dirty="0"/>
          </a:p>
          <a:p>
            <a:pPr marL="0" indent="0">
              <a:buNone/>
            </a:pPr>
            <a:r>
              <a:rPr lang="pl-PL" dirty="0"/>
              <a:t>Magistrala SCSI pozwala na podłączenie dysku do więcej niż jednego komputera (tzw. układ V). Możliwe jest również przesyłanie danych bezpośrednio pomiędzy urządzeniami bez ingerencji komputera (np. wykonanie kopii macierzy dyskowej na taśmie magnetycznej).</a:t>
            </a:r>
          </a:p>
        </p:txBody>
      </p:sp>
    </p:spTree>
    <p:extLst>
      <p:ext uri="{BB962C8B-B14F-4D97-AF65-F5344CB8AC3E}">
        <p14:creationId xmlns:p14="http://schemas.microsoft.com/office/powerpoint/2010/main" val="414820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EE9A05-B7DC-429A-8A69-51862048BE27}"/>
              </a:ext>
            </a:extLst>
          </p:cNvPr>
          <p:cNvSpPr>
            <a:spLocks noGrp="1"/>
          </p:cNvSpPr>
          <p:nvPr>
            <p:ph type="title"/>
          </p:nvPr>
        </p:nvSpPr>
        <p:spPr/>
        <p:txBody>
          <a:bodyPr/>
          <a:lstStyle/>
          <a:p>
            <a:r>
              <a:rPr lang="pl-PL" dirty="0"/>
              <a:t>Podłączenie</a:t>
            </a:r>
          </a:p>
        </p:txBody>
      </p:sp>
      <p:sp>
        <p:nvSpPr>
          <p:cNvPr id="3" name="Symbol zastępczy zawartości 2">
            <a:extLst>
              <a:ext uri="{FF2B5EF4-FFF2-40B4-BE49-F238E27FC236}">
                <a16:creationId xmlns:a16="http://schemas.microsoft.com/office/drawing/2014/main" id="{04935085-4A5B-48A9-A958-98F1C3E6288B}"/>
              </a:ext>
            </a:extLst>
          </p:cNvPr>
          <p:cNvSpPr>
            <a:spLocks noGrp="1"/>
          </p:cNvSpPr>
          <p:nvPr>
            <p:ph idx="1"/>
          </p:nvPr>
        </p:nvSpPr>
        <p:spPr/>
        <p:txBody>
          <a:bodyPr>
            <a:normAutofit/>
          </a:bodyPr>
          <a:lstStyle/>
          <a:p>
            <a:pPr marL="0" indent="0">
              <a:buNone/>
            </a:pPr>
            <a:r>
              <a:rPr lang="pl-PL" dirty="0"/>
              <a:t>Każde z urządzeń podłączonych do magistrali SCSI posiada unikatowy w obrębie magistrali adres – identyfikator (ang. SCSI ID). Pierwotnie do adresowania urządzeń wykorzystywane były trzy bity magistrali, co pozwalało na połączenie ze sobą maksymalnie 8 urządzeń. W chwili, gdy magistrala danych rozrosła się do szerokości 16 bitów, została również rozszerzona do 4 bitów część adresująca urządzenia. </a:t>
            </a:r>
          </a:p>
          <a:p>
            <a:pPr marL="0" indent="0">
              <a:buNone/>
            </a:pPr>
            <a:r>
              <a:rPr lang="pl-PL" dirty="0"/>
              <a:t>Identyfikator pełni również rolę priorytetu przy rozstrzyganiu próby jednoczesnego dostępu więcej niż jednego urządzenia do magistrali. Zwyczajowo kontroler posługuje się identyfikatorem 7. W obrębie jednego identyfikatora istnieją również tzw. LUN (ang. </a:t>
            </a:r>
            <a:r>
              <a:rPr lang="pl-PL" dirty="0" err="1"/>
              <a:t>Logical</a:t>
            </a:r>
            <a:r>
              <a:rPr lang="pl-PL" dirty="0"/>
              <a:t> Unit </a:t>
            </a:r>
            <a:r>
              <a:rPr lang="pl-PL" dirty="0" err="1"/>
              <a:t>Number</a:t>
            </a:r>
            <a:r>
              <a:rPr lang="pl-PL" dirty="0"/>
              <a:t>) identyfikujące tzw. urządzenie logiczne na jakie może być podzielone urządzenie fizyczne SCSI. Przykładem takiego urządzenia mogą być zmieniarki płyt CD, w których poszczególne elementy składowe (magazynki, czytniki) mogą być identyfikowane przy pomocy LUN.</a:t>
            </a:r>
          </a:p>
          <a:p>
            <a:pPr marL="0" indent="0">
              <a:buNone/>
            </a:pPr>
            <a:endParaRPr lang="pl-PL" dirty="0"/>
          </a:p>
        </p:txBody>
      </p:sp>
    </p:spTree>
    <p:extLst>
      <p:ext uri="{BB962C8B-B14F-4D97-AF65-F5344CB8AC3E}">
        <p14:creationId xmlns:p14="http://schemas.microsoft.com/office/powerpoint/2010/main" val="2239770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41</TotalTime>
  <Words>2568</Words>
  <Application>Microsoft Office PowerPoint</Application>
  <PresentationFormat>Panoramiczny</PresentationFormat>
  <Paragraphs>146</Paragraphs>
  <Slides>38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Tw Cen MT</vt:lpstr>
      <vt:lpstr>Tw Cen MT Condensed</vt:lpstr>
      <vt:lpstr>Wingdings 3</vt:lpstr>
      <vt:lpstr>Integralny</vt:lpstr>
      <vt:lpstr>Złącza napędów</vt:lpstr>
      <vt:lpstr>PATA (IDE, ATA)</vt:lpstr>
      <vt:lpstr>Prezentacja programu PowerPoint</vt:lpstr>
      <vt:lpstr>Prezentacja programu PowerPoint</vt:lpstr>
      <vt:lpstr>Prezentacja programu PowerPoint</vt:lpstr>
      <vt:lpstr>SCSI (Small Computer Systems Interface)</vt:lpstr>
      <vt:lpstr>Prezentacja programu PowerPoint</vt:lpstr>
      <vt:lpstr>Cechy</vt:lpstr>
      <vt:lpstr>Podłączenie</vt:lpstr>
      <vt:lpstr>Podział</vt:lpstr>
      <vt:lpstr>Odmiany</vt:lpstr>
      <vt:lpstr>Serial Attached SCSI (SAS)</vt:lpstr>
      <vt:lpstr>Opis</vt:lpstr>
      <vt:lpstr>Wersje</vt:lpstr>
      <vt:lpstr>Rodzaje złącz</vt:lpstr>
      <vt:lpstr>Wewnętrzny mini-SAS, wewnętrzny mSAS (SFF 8086)</vt:lpstr>
      <vt:lpstr>Wewnętrzny mini-SAS (SFF 8087)</vt:lpstr>
      <vt:lpstr>Zewnętrzny mini-SAS (SFF 8088)</vt:lpstr>
      <vt:lpstr>Złącze SAS (SFF 8482)</vt:lpstr>
      <vt:lpstr>SFF 8643</vt:lpstr>
      <vt:lpstr>SFF 8644</vt:lpstr>
      <vt:lpstr>Serial ATA (ang. Serial Advanced Technology Attachment, SATA)</vt:lpstr>
      <vt:lpstr>Cechy</vt:lpstr>
      <vt:lpstr>Prezentacja programu PowerPoint</vt:lpstr>
      <vt:lpstr>Wersje standardu</vt:lpstr>
      <vt:lpstr>Kolejkowanie zadań (ang. Native Command Queuing)</vt:lpstr>
      <vt:lpstr>Powielacze portów (ang. Port Multiplier)</vt:lpstr>
      <vt:lpstr>Wyznacznik portu (ang. Port Selector)</vt:lpstr>
      <vt:lpstr>SATA 3</vt:lpstr>
      <vt:lpstr>Ograniczenie prędkości</vt:lpstr>
      <vt:lpstr>Złącza</vt:lpstr>
      <vt:lpstr>Prezentacja programu PowerPoint</vt:lpstr>
      <vt:lpstr>xSATA</vt:lpstr>
      <vt:lpstr>mSATA (mini-SATA)</vt:lpstr>
      <vt:lpstr>Advanced Host Controller Interface (AHCI)</vt:lpstr>
      <vt:lpstr>Tryby</vt:lpstr>
      <vt:lpstr>Współpraca z systemami</vt:lpstr>
      <vt:lpstr>Problemy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Złącza napędów</dc:title>
  <dc:creator>Damian Radzik</dc:creator>
  <cp:lastModifiedBy>Damian Radzik</cp:lastModifiedBy>
  <cp:revision>5</cp:revision>
  <dcterms:created xsi:type="dcterms:W3CDTF">2018-03-26T04:37:18Z</dcterms:created>
  <dcterms:modified xsi:type="dcterms:W3CDTF">2018-03-26T05:18:28Z</dcterms:modified>
</cp:coreProperties>
</file>