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14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64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49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582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67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96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427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964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67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52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1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F7809A7-CDFB-41D2-B83B-0687AEF9B454}" type="datetimeFigureOut">
              <a:rPr lang="pl-PL" smtClean="0"/>
              <a:t>08.04.2018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4E981F-7F46-4511-88DF-D017667469F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94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9617ED-60C7-4E1E-A2A2-B8FAE8D3FA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r>
              <a:rPr lang="pl-PL" dirty="0"/>
              <a:t> tabele i siatki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8AA1190-E90F-4C23-8FFD-5760380BC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5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0C9F07-D49E-47A7-B72F-70FB0109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Obramowanie (</a:t>
            </a:r>
            <a:r>
              <a:rPr lang="pl-PL" dirty="0" err="1"/>
              <a:t>table-bordered</a:t>
            </a:r>
            <a:r>
              <a:rPr lang="pl-PL" dirty="0"/>
              <a:t>)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B7A948B-D32D-4F54-833F-F4B948BA57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506178"/>
            <a:ext cx="9720262" cy="158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61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9D5989-04F7-4380-8279-800C3E827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Hover</a:t>
            </a:r>
            <a:r>
              <a:rPr lang="pl-PL" dirty="0"/>
              <a:t> (</a:t>
            </a:r>
            <a:r>
              <a:rPr lang="pl-PL" dirty="0" err="1"/>
              <a:t>table-hover</a:t>
            </a:r>
            <a:r>
              <a:rPr lang="pl-PL" dirty="0"/>
              <a:t>)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67DDEA3-EB08-4E3F-B747-11828E82E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460340"/>
            <a:ext cx="9720262" cy="167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89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E57308-BCDE-454C-94B0-A023E658B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Skoncertowana</a:t>
            </a:r>
            <a:r>
              <a:rPr lang="pl-PL" dirty="0"/>
              <a:t> (.</a:t>
            </a:r>
            <a:r>
              <a:rPr lang="pl-PL" dirty="0" err="1"/>
              <a:t>table-condensed</a:t>
            </a:r>
            <a:r>
              <a:rPr lang="pl-PL" dirty="0"/>
              <a:t>)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3842CCD-A8D1-410E-879C-F07777184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615171"/>
            <a:ext cx="9720262" cy="136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41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DBE898-F975-49FC-AA2B-C4BB140A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916C26-B34B-4D38-BE0A-8CF2EA043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active</a:t>
            </a:r>
            <a:r>
              <a:rPr lang="pl-PL" dirty="0"/>
              <a:t> - Stosuje kolor wskaźnika </a:t>
            </a:r>
            <a:r>
              <a:rPr lang="pl-PL" dirty="0" err="1"/>
              <a:t>Hover</a:t>
            </a:r>
            <a:r>
              <a:rPr lang="pl-PL" dirty="0"/>
              <a:t> do wiersza tabeli lub komórki tabeli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success</a:t>
            </a:r>
            <a:r>
              <a:rPr lang="pl-PL" dirty="0"/>
              <a:t> - Wskazuje pomyślne lub pozytywne działanie</a:t>
            </a:r>
          </a:p>
          <a:p>
            <a:pPr marL="0" indent="0">
              <a:buNone/>
            </a:pPr>
            <a:r>
              <a:rPr lang="pl-PL" dirty="0"/>
              <a:t>.info - Wskazuje neutralną informacyjną zmianę lub działanie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warning</a:t>
            </a:r>
            <a:r>
              <a:rPr lang="pl-PL" dirty="0"/>
              <a:t> - Wskazuje ostrzeżenie, które może wymagać uwagi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danger</a:t>
            </a:r>
            <a:r>
              <a:rPr lang="pl-PL" dirty="0"/>
              <a:t> - Wskazuje niebezpieczną lub potencjalnie negatywną akcję</a:t>
            </a:r>
          </a:p>
        </p:txBody>
      </p:sp>
    </p:spTree>
    <p:extLst>
      <p:ext uri="{BB962C8B-B14F-4D97-AF65-F5344CB8AC3E}">
        <p14:creationId xmlns:p14="http://schemas.microsoft.com/office/powerpoint/2010/main" val="1084317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3B27B6-6400-46C9-B94D-8D57E502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Tabela responsywna (</a:t>
            </a:r>
            <a:r>
              <a:rPr lang="pl-PL" dirty="0" err="1"/>
              <a:t>table-responsive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61BB91-9A85-4A9F-ABC6-06E399672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class="table-responsive"&gt;</a:t>
            </a:r>
            <a:br>
              <a:rPr lang="en-US" dirty="0"/>
            </a:br>
            <a:r>
              <a:rPr lang="en-US" dirty="0"/>
              <a:t>  &lt;table class="table"&gt;</a:t>
            </a:r>
            <a:br>
              <a:rPr lang="en-US" dirty="0"/>
            </a:br>
            <a:r>
              <a:rPr lang="en-US" dirty="0"/>
              <a:t>    ...</a:t>
            </a:r>
            <a:br>
              <a:rPr lang="en-US" dirty="0"/>
            </a:br>
            <a:r>
              <a:rPr lang="en-US" dirty="0"/>
              <a:t>  &lt;/table&gt;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083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A4EBF-30AC-4533-B3CB-234EA7E52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Grid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19C574-CE32-4A95-9F09-C8C15610F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 err="1"/>
              <a:t>Grid</a:t>
            </a:r>
            <a:r>
              <a:rPr lang="pl-PL" dirty="0"/>
              <a:t> </a:t>
            </a:r>
            <a:r>
              <a:rPr lang="pl-PL" dirty="0" err="1"/>
              <a:t>Bootstrap</a:t>
            </a:r>
            <a:r>
              <a:rPr lang="pl-PL" dirty="0"/>
              <a:t> pozwala na 12 kolumn na całej stronie.</a:t>
            </a:r>
          </a:p>
          <a:p>
            <a:pPr marL="0" indent="0">
              <a:buNone/>
            </a:pPr>
            <a:r>
              <a:rPr lang="pl-PL" dirty="0"/>
              <a:t>Kolumny będą się automatycznie układać w zależności od rozmiaru ekranu.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2B31EC6-B34F-45AE-AEE4-B1A218AA2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87" y="3684036"/>
            <a:ext cx="9648825" cy="19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59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73E550-E952-474E-AE57-80DF12FB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425AFC-8744-4DC1-A42E-6FF296B29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System siatki </a:t>
            </a:r>
            <a:r>
              <a:rPr lang="pl-PL" dirty="0" err="1"/>
              <a:t>Bootstrap</a:t>
            </a:r>
            <a:r>
              <a:rPr lang="pl-PL" dirty="0"/>
              <a:t> ma cztery klasy: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xs</a:t>
            </a:r>
            <a:r>
              <a:rPr lang="pl-PL" dirty="0"/>
              <a:t> (dla telefonów - ekrany o szerokości mniejszej niż 768 pikseli)</a:t>
            </a:r>
          </a:p>
          <a:p>
            <a:r>
              <a:rPr lang="pl-PL" dirty="0" err="1"/>
              <a:t>sm</a:t>
            </a:r>
            <a:r>
              <a:rPr lang="pl-PL" dirty="0"/>
              <a:t> (dla tabletów - ekrany o szerokości równej lub większej niż 768px)</a:t>
            </a:r>
          </a:p>
          <a:p>
            <a:r>
              <a:rPr lang="pl-PL" dirty="0"/>
              <a:t>md (dla małych laptopów - ekrany o szerokości równej lub większej niż 992px)</a:t>
            </a:r>
          </a:p>
          <a:p>
            <a:r>
              <a:rPr lang="pl-PL" dirty="0" err="1"/>
              <a:t>lg</a:t>
            </a:r>
            <a:r>
              <a:rPr lang="pl-PL" dirty="0"/>
              <a:t> (dla laptopów i komputerów stacjonarnych - ekrany o szerokości równej lub większej niż 1200 pikseli)</a:t>
            </a:r>
          </a:p>
          <a:p>
            <a:pPr marL="0" indent="0">
              <a:buNone/>
            </a:pPr>
            <a:r>
              <a:rPr lang="pl-PL" dirty="0"/>
              <a:t>Powyższe klasy można łączyć w celu tworzenia bardziej dynamicznych i elastycznych układów.</a:t>
            </a:r>
          </a:p>
        </p:txBody>
      </p:sp>
    </p:spTree>
    <p:extLst>
      <p:ext uri="{BB962C8B-B14F-4D97-AF65-F5344CB8AC3E}">
        <p14:creationId xmlns:p14="http://schemas.microsoft.com/office/powerpoint/2010/main" val="404250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53F098-72D5-4B89-BD82-C5282EB0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6558CE-61E3-45A8-8C76-F3A75CC6D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class="row"&gt;</a:t>
            </a:r>
            <a:br>
              <a:rPr lang="en-US" dirty="0"/>
            </a:br>
            <a:r>
              <a:rPr lang="en-US" dirty="0"/>
              <a:t>  &lt;div class="col-sm-4"&gt;.col-sm-4&lt;/div&gt;</a:t>
            </a:r>
            <a:br>
              <a:rPr lang="en-US" dirty="0"/>
            </a:br>
            <a:r>
              <a:rPr lang="en-US" dirty="0"/>
              <a:t>  &lt;div class="col-sm-8"&gt;.col-sm-8&lt;/div&gt;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417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BBB50-0859-43D5-9903-2CDF3DA7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6F21C8-E9F8-4404-B0DB-F195BE07F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Niektóre reguły siatki </a:t>
            </a:r>
            <a:r>
              <a:rPr lang="pl-PL" dirty="0" err="1"/>
              <a:t>Bootstrap</a:t>
            </a:r>
            <a:r>
              <a:rPr lang="pl-PL" dirty="0"/>
              <a:t>:</a:t>
            </a:r>
          </a:p>
          <a:p>
            <a:r>
              <a:rPr lang="pl-PL" dirty="0"/>
              <a:t>Wiersze muszą być umieszczone wewnątrz .</a:t>
            </a:r>
            <a:r>
              <a:rPr lang="pl-PL" dirty="0" err="1"/>
              <a:t>container</a:t>
            </a:r>
            <a:r>
              <a:rPr lang="pl-PL" dirty="0"/>
              <a:t> (o stałej szerokości) lub .</a:t>
            </a:r>
            <a:r>
              <a:rPr lang="pl-PL" dirty="0" err="1"/>
              <a:t>container</a:t>
            </a:r>
            <a:r>
              <a:rPr lang="pl-PL" dirty="0"/>
              <a:t>-fluid (pełna szerokość) dla prawidłowego wyrównania i wypełnienia</a:t>
            </a:r>
          </a:p>
          <a:p>
            <a:r>
              <a:rPr lang="pl-PL" dirty="0"/>
              <a:t>Użyj wierszy, aby utworzyć poziome grupy kolumn</a:t>
            </a:r>
          </a:p>
          <a:p>
            <a:r>
              <a:rPr lang="pl-PL" dirty="0"/>
              <a:t>Treść powinna być umieszczona w kolumnach, a tylko kolumny mogą być bezpośrednimi dziećmi wierszy</a:t>
            </a:r>
          </a:p>
          <a:p>
            <a:r>
              <a:rPr lang="pl-PL" dirty="0"/>
              <a:t>Predefiniowane klasy takie jak .</a:t>
            </a:r>
            <a:r>
              <a:rPr lang="pl-PL" dirty="0" err="1"/>
              <a:t>row</a:t>
            </a:r>
            <a:r>
              <a:rPr lang="pl-PL" dirty="0"/>
              <a:t> i .col-sm-4 są dostępne do szybkiego tworzenia układów </a:t>
            </a:r>
            <a:r>
              <a:rPr lang="pl-PL" dirty="0" err="1"/>
              <a:t>gridowych</a:t>
            </a:r>
            <a:endParaRPr lang="pl-PL" dirty="0"/>
          </a:p>
          <a:p>
            <a:r>
              <a:rPr lang="pl-PL" dirty="0"/>
              <a:t>Kolumny tworzą rynny (luki między zawartością kolumny) poprzez dopełnienie. To dopełnienie jest przesunięte w wierszach dla pierwszej i ostatniej kolumny poprzez ujemny margines na .</a:t>
            </a:r>
            <a:r>
              <a:rPr lang="pl-PL" dirty="0" err="1"/>
              <a:t>rows</a:t>
            </a:r>
            <a:endParaRPr lang="pl-PL" dirty="0"/>
          </a:p>
          <a:p>
            <a:r>
              <a:rPr lang="pl-PL" dirty="0"/>
              <a:t>Kolumny siatki są tworzone przez określenie liczby 12 dostępnych kolumn, które mają zostać rozciągnięte. Na przykład trzy równe kolumny będą używały trzech .col-sm-4</a:t>
            </a:r>
          </a:p>
          <a:p>
            <a:r>
              <a:rPr lang="pl-PL" dirty="0"/>
              <a:t>Szerokość kolumn jest wyrażona w procentach, więc zawsze są one płynne i mają odpowiedni rozmiar względem ich elementu macierzystego</a:t>
            </a:r>
          </a:p>
        </p:txBody>
      </p:sp>
    </p:spTree>
    <p:extLst>
      <p:ext uri="{BB962C8B-B14F-4D97-AF65-F5344CB8AC3E}">
        <p14:creationId xmlns:p14="http://schemas.microsoft.com/office/powerpoint/2010/main" val="69199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63C51E-09A1-483C-94E1-B21A5DBD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10CE6DF-0CCE-4D65-902F-18C547612A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581701"/>
              </p:ext>
            </p:extLst>
          </p:nvPr>
        </p:nvGraphicFramePr>
        <p:xfrm>
          <a:off x="600722" y="1690688"/>
          <a:ext cx="10990555" cy="4381783"/>
        </p:xfrm>
        <a:graphic>
          <a:graphicData uri="http://schemas.openxmlformats.org/drawingml/2006/table">
            <a:tbl>
              <a:tblPr/>
              <a:tblGrid>
                <a:gridCol w="1322773">
                  <a:extLst>
                    <a:ext uri="{9D8B030D-6E8A-4147-A177-3AD203B41FA5}">
                      <a16:colId xmlns:a16="http://schemas.microsoft.com/office/drawing/2014/main" val="2513634831"/>
                    </a:ext>
                  </a:extLst>
                </a:gridCol>
                <a:gridCol w="2222377">
                  <a:extLst>
                    <a:ext uri="{9D8B030D-6E8A-4147-A177-3AD203B41FA5}">
                      <a16:colId xmlns:a16="http://schemas.microsoft.com/office/drawing/2014/main" val="3169941390"/>
                    </a:ext>
                  </a:extLst>
                </a:gridCol>
                <a:gridCol w="2183907">
                  <a:extLst>
                    <a:ext uri="{9D8B030D-6E8A-4147-A177-3AD203B41FA5}">
                      <a16:colId xmlns:a16="http://schemas.microsoft.com/office/drawing/2014/main" val="4026784493"/>
                    </a:ext>
                  </a:extLst>
                </a:gridCol>
                <a:gridCol w="2610035">
                  <a:extLst>
                    <a:ext uri="{9D8B030D-6E8A-4147-A177-3AD203B41FA5}">
                      <a16:colId xmlns:a16="http://schemas.microsoft.com/office/drawing/2014/main" val="2860820383"/>
                    </a:ext>
                  </a:extLst>
                </a:gridCol>
                <a:gridCol w="2651463">
                  <a:extLst>
                    <a:ext uri="{9D8B030D-6E8A-4147-A177-3AD203B41FA5}">
                      <a16:colId xmlns:a16="http://schemas.microsoft.com/office/drawing/2014/main" val="2981242324"/>
                    </a:ext>
                  </a:extLst>
                </a:gridCol>
              </a:tblGrid>
              <a:tr h="484541">
                <a:tc>
                  <a:txBody>
                    <a:bodyPr/>
                    <a:lstStyle/>
                    <a:p>
                      <a:pPr algn="l" fontAlgn="t"/>
                      <a:br>
                        <a:rPr lang="pl-PL" sz="1600" dirty="0">
                          <a:effectLst/>
                        </a:rPr>
                      </a:br>
                      <a:endParaRPr lang="pl-PL" sz="1600" dirty="0">
                        <a:effectLst/>
                      </a:endParaRP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Extra small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&lt;768px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effectLst/>
                        </a:rPr>
                        <a:t>Small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&gt;=768px</a:t>
                      </a:r>
                    </a:p>
                    <a:p>
                      <a:pPr algn="l" fontAlgn="t"/>
                      <a:endParaRPr lang="pl-PL" sz="1600" dirty="0">
                        <a:effectLst/>
                      </a:endParaRP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effectLst/>
                        </a:rPr>
                        <a:t>Medium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&gt;=992px</a:t>
                      </a:r>
                    </a:p>
                    <a:p>
                      <a:pPr algn="l" fontAlgn="t"/>
                      <a:endParaRPr lang="pl-PL" sz="1600" dirty="0">
                        <a:effectLst/>
                      </a:endParaRP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err="1">
                          <a:effectLst/>
                        </a:rPr>
                        <a:t>Large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&gt;=1200px</a:t>
                      </a:r>
                    </a:p>
                    <a:p>
                      <a:endParaRPr lang="pl-PL" sz="1600" dirty="0"/>
                    </a:p>
                  </a:txBody>
                  <a:tcPr marL="15615" marR="15615" marT="7807" marB="7807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27129628"/>
                  </a:ext>
                </a:extLst>
              </a:tr>
              <a:tr h="21701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dirty="0" err="1">
                          <a:effectLst/>
                        </a:rPr>
                        <a:t>Prefix</a:t>
                      </a:r>
                      <a:endParaRPr lang="pl-PL" sz="1600" dirty="0">
                        <a:effectLst/>
                      </a:endParaRPr>
                    </a:p>
                  </a:txBody>
                  <a:tcPr marL="2082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.col-</a:t>
                      </a:r>
                      <a:r>
                        <a:rPr lang="pl-PL" sz="1600" dirty="0" err="1">
                          <a:effectLst/>
                        </a:rPr>
                        <a:t>xs</a:t>
                      </a:r>
                      <a:r>
                        <a:rPr lang="pl-PL" sz="1600" dirty="0">
                          <a:effectLst/>
                        </a:rPr>
                        <a:t>-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.col-sm-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.col-md-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.col-lg-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739027"/>
                  </a:ext>
                </a:extLst>
              </a:tr>
              <a:tr h="64015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dirty="0">
                          <a:effectLst/>
                        </a:rPr>
                        <a:t>Dopasowanie</a:t>
                      </a:r>
                      <a:endParaRPr lang="pl-PL" sz="1600" dirty="0">
                        <a:effectLst/>
                      </a:endParaRPr>
                    </a:p>
                  </a:txBody>
                  <a:tcPr marL="2082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Telefony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Tablety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Laptopy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Desktopy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244498"/>
                  </a:ext>
                </a:extLst>
              </a:tr>
              <a:tr h="652152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dirty="0">
                          <a:effectLst/>
                        </a:rPr>
                        <a:t>Zachowanie</a:t>
                      </a:r>
                      <a:endParaRPr lang="pl-PL" sz="1600" dirty="0">
                        <a:effectLst/>
                      </a:endParaRPr>
                    </a:p>
                  </a:txBody>
                  <a:tcPr marL="2082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Zawsze horyzontalnie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Zwinięty na początku, poziomy powyżej punktów przerwania</a:t>
                      </a:r>
                      <a:endParaRPr lang="en-US" sz="1600" dirty="0">
                        <a:effectLst/>
                      </a:endParaRP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Zwinięty na początku, poziomy powyżej punktów przerwania</a:t>
                      </a:r>
                      <a:endParaRPr lang="en-US" sz="1600" dirty="0">
                        <a:effectLst/>
                      </a:endParaRPr>
                    </a:p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Zwinięty na początku, poziomy powyżej punktów przerwania</a:t>
                      </a:r>
                      <a:endParaRPr lang="en-US" sz="1600" dirty="0">
                        <a:effectLst/>
                      </a:endParaRP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2921"/>
                  </a:ext>
                </a:extLst>
              </a:tr>
              <a:tr h="256869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dirty="0">
                          <a:effectLst/>
                        </a:rPr>
                        <a:t>Szerokość</a:t>
                      </a:r>
                      <a:endParaRPr lang="pl-PL" sz="1600" dirty="0">
                        <a:effectLst/>
                      </a:endParaRPr>
                    </a:p>
                  </a:txBody>
                  <a:tcPr marL="2082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Brak (auto)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750px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970px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1170px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866777"/>
                  </a:ext>
                </a:extLst>
              </a:tr>
              <a:tr h="173324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dirty="0">
                          <a:effectLst/>
                        </a:rPr>
                        <a:t>Liczba kolumn</a:t>
                      </a:r>
                      <a:endParaRPr lang="pl-PL" sz="1600" dirty="0">
                        <a:effectLst/>
                      </a:endParaRPr>
                    </a:p>
                  </a:txBody>
                  <a:tcPr marL="2082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12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12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12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12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912344"/>
                  </a:ext>
                </a:extLst>
              </a:tr>
              <a:tr h="21701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dirty="0">
                          <a:effectLst/>
                        </a:rPr>
                        <a:t>Szerokość kolumn</a:t>
                      </a:r>
                      <a:endParaRPr lang="pl-PL" sz="1600" dirty="0">
                        <a:effectLst/>
                      </a:endParaRPr>
                    </a:p>
                  </a:txBody>
                  <a:tcPr marL="2082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Auto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~62px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~81px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~97px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002469"/>
                  </a:ext>
                </a:extLst>
              </a:tr>
              <a:tr h="934473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dirty="0">
                          <a:effectLst/>
                        </a:rPr>
                        <a:t>Szerokość przerwy</a:t>
                      </a:r>
                      <a:endParaRPr lang="pl-PL" sz="1600" dirty="0">
                        <a:effectLst/>
                      </a:endParaRPr>
                    </a:p>
                  </a:txBody>
                  <a:tcPr marL="2082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30px (15px </a:t>
                      </a:r>
                      <a:r>
                        <a:rPr lang="pl-PL" sz="1600" dirty="0">
                          <a:effectLst/>
                        </a:rPr>
                        <a:t>po każdej stronie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30px (15px </a:t>
                      </a:r>
                      <a:r>
                        <a:rPr lang="pl-PL" sz="1600" dirty="0">
                          <a:effectLst/>
                        </a:rPr>
                        <a:t>po każdej stronie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30px (15px </a:t>
                      </a:r>
                      <a:r>
                        <a:rPr lang="pl-PL" sz="1600" dirty="0">
                          <a:effectLst/>
                        </a:rPr>
                        <a:t>po każdej stronie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30px (15px </a:t>
                      </a:r>
                      <a:r>
                        <a:rPr lang="pl-PL" sz="1600" dirty="0">
                          <a:effectLst/>
                        </a:rPr>
                        <a:t>po każdej stronie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10410" marR="10410" marT="10410" marB="1041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153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52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365ECFD-238D-48CD-AE98-87B08B535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Tabele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19F3930-C092-40B4-94BD-483CC018B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63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DF306-F6ED-4E5F-A239-F34581BE3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Podstawowa (</a:t>
            </a:r>
            <a:r>
              <a:rPr lang="pl-PL" dirty="0" err="1"/>
              <a:t>table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ACFC0C-70B1-4E62-B806-D4B6CE784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Tabela </a:t>
            </a:r>
            <a:r>
              <a:rPr lang="pl-PL" dirty="0" err="1"/>
              <a:t>Bootstrap</a:t>
            </a:r>
            <a:r>
              <a:rPr lang="pl-PL" dirty="0"/>
              <a:t> ma lekkie wypełnienie i tylko poziome przegródki.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D101F9A-ADAE-487B-A2DF-E0C6F2AFE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03" y="2685769"/>
            <a:ext cx="11031794" cy="263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0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3CD908-C8A8-46C6-872D-A2F41538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Zebra (</a:t>
            </a:r>
            <a:r>
              <a:rPr lang="pl-PL" dirty="0" err="1"/>
              <a:t>table-striped</a:t>
            </a:r>
            <a:r>
              <a:rPr lang="pl-PL" dirty="0"/>
              <a:t>)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F4C48A6-1669-4948-AB09-0AD9DAC1A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504657"/>
            <a:ext cx="9720262" cy="158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421</Words>
  <Application>Microsoft Office PowerPoint</Application>
  <PresentationFormat>Panoramiczny</PresentationFormat>
  <Paragraphs>79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Tw Cen MT</vt:lpstr>
      <vt:lpstr>Tw Cen MT Condensed</vt:lpstr>
      <vt:lpstr>Wingdings 3</vt:lpstr>
      <vt:lpstr>Integralny</vt:lpstr>
      <vt:lpstr>Bootstrap tabele i siatki</vt:lpstr>
      <vt:lpstr>Grid</vt:lpstr>
      <vt:lpstr>Klasy</vt:lpstr>
      <vt:lpstr>Przykład</vt:lpstr>
      <vt:lpstr>Reguły</vt:lpstr>
      <vt:lpstr>Opcje</vt:lpstr>
      <vt:lpstr>Tabele</vt:lpstr>
      <vt:lpstr>Podstawowa (table)</vt:lpstr>
      <vt:lpstr>Zebra (table-striped)</vt:lpstr>
      <vt:lpstr>Obramowanie (table-bordered)</vt:lpstr>
      <vt:lpstr>Hover (table-hover)</vt:lpstr>
      <vt:lpstr>Skoncertowana (.table-condensed)</vt:lpstr>
      <vt:lpstr>Kolory</vt:lpstr>
      <vt:lpstr>Tabela responsywna (table-responsive)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 tabele i siatki</dc:title>
  <dc:creator>Damian Radzik</dc:creator>
  <cp:lastModifiedBy>Damian Radzik</cp:lastModifiedBy>
  <cp:revision>4</cp:revision>
  <dcterms:created xsi:type="dcterms:W3CDTF">2018-04-08T17:31:39Z</dcterms:created>
  <dcterms:modified xsi:type="dcterms:W3CDTF">2018-04-08T18:10:25Z</dcterms:modified>
</cp:coreProperties>
</file>