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2" r:id="rId27"/>
    <p:sldId id="283" r:id="rId28"/>
    <p:sldId id="281" r:id="rId29"/>
    <p:sldId id="284" r:id="rId30"/>
    <p:sldId id="285"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mian Radzik" userId="9b6437a5cc3fe03b" providerId="LiveId" clId="{29B902CC-18A0-4898-9233-8F515C6361DC}"/>
    <pc:docChg chg="custSel modSld">
      <pc:chgData name="Damian Radzik" userId="9b6437a5cc3fe03b" providerId="LiveId" clId="{29B902CC-18A0-4898-9233-8F515C6361DC}" dt="2019-09-21T07:32:24.812" v="9" actId="27636"/>
      <pc:docMkLst>
        <pc:docMk/>
      </pc:docMkLst>
      <pc:sldChg chg="modSp">
        <pc:chgData name="Damian Radzik" userId="9b6437a5cc3fe03b" providerId="LiveId" clId="{29B902CC-18A0-4898-9233-8F515C6361DC}" dt="2019-09-21T07:32:24.712" v="0" actId="27636"/>
        <pc:sldMkLst>
          <pc:docMk/>
          <pc:sldMk cId="3431189321" sldId="257"/>
        </pc:sldMkLst>
        <pc:spChg chg="mod">
          <ac:chgData name="Damian Radzik" userId="9b6437a5cc3fe03b" providerId="LiveId" clId="{29B902CC-18A0-4898-9233-8F515C6361DC}" dt="2019-09-21T07:32:24.712" v="0" actId="27636"/>
          <ac:spMkLst>
            <pc:docMk/>
            <pc:sldMk cId="3431189321" sldId="257"/>
            <ac:spMk id="3" creationId="{E0D45216-4A5E-46D9-86A4-701B5A71EDB6}"/>
          </ac:spMkLst>
        </pc:spChg>
      </pc:sldChg>
      <pc:sldChg chg="modSp">
        <pc:chgData name="Damian Radzik" userId="9b6437a5cc3fe03b" providerId="LiveId" clId="{29B902CC-18A0-4898-9233-8F515C6361DC}" dt="2019-09-21T07:32:24.727" v="1" actId="27636"/>
        <pc:sldMkLst>
          <pc:docMk/>
          <pc:sldMk cId="4092716120" sldId="260"/>
        </pc:sldMkLst>
        <pc:spChg chg="mod">
          <ac:chgData name="Damian Radzik" userId="9b6437a5cc3fe03b" providerId="LiveId" clId="{29B902CC-18A0-4898-9233-8F515C6361DC}" dt="2019-09-21T07:32:24.727" v="1" actId="27636"/>
          <ac:spMkLst>
            <pc:docMk/>
            <pc:sldMk cId="4092716120" sldId="260"/>
            <ac:spMk id="3" creationId="{26227697-35FB-4E20-B706-A28F345060F4}"/>
          </ac:spMkLst>
        </pc:spChg>
      </pc:sldChg>
      <pc:sldChg chg="modSp">
        <pc:chgData name="Damian Radzik" userId="9b6437a5cc3fe03b" providerId="LiveId" clId="{29B902CC-18A0-4898-9233-8F515C6361DC}" dt="2019-09-21T07:32:24.737" v="2" actId="27636"/>
        <pc:sldMkLst>
          <pc:docMk/>
          <pc:sldMk cId="1478811856" sldId="261"/>
        </pc:sldMkLst>
        <pc:spChg chg="mod">
          <ac:chgData name="Damian Radzik" userId="9b6437a5cc3fe03b" providerId="LiveId" clId="{29B902CC-18A0-4898-9233-8F515C6361DC}" dt="2019-09-21T07:32:24.737" v="2" actId="27636"/>
          <ac:spMkLst>
            <pc:docMk/>
            <pc:sldMk cId="1478811856" sldId="261"/>
            <ac:spMk id="3" creationId="{AAE3739F-D7C5-4809-89B7-39F9F4A69B8B}"/>
          </ac:spMkLst>
        </pc:spChg>
      </pc:sldChg>
      <pc:sldChg chg="modSp">
        <pc:chgData name="Damian Radzik" userId="9b6437a5cc3fe03b" providerId="LiveId" clId="{29B902CC-18A0-4898-9233-8F515C6361DC}" dt="2019-09-21T07:32:24.752" v="3" actId="27636"/>
        <pc:sldMkLst>
          <pc:docMk/>
          <pc:sldMk cId="2859814313" sldId="266"/>
        </pc:sldMkLst>
        <pc:spChg chg="mod">
          <ac:chgData name="Damian Radzik" userId="9b6437a5cc3fe03b" providerId="LiveId" clId="{29B902CC-18A0-4898-9233-8F515C6361DC}" dt="2019-09-21T07:32:24.752" v="3" actId="27636"/>
          <ac:spMkLst>
            <pc:docMk/>
            <pc:sldMk cId="2859814313" sldId="266"/>
            <ac:spMk id="3" creationId="{D7E9B985-2214-4905-9D5B-9CF78F1AACDD}"/>
          </ac:spMkLst>
        </pc:spChg>
      </pc:sldChg>
      <pc:sldChg chg="modSp">
        <pc:chgData name="Damian Radzik" userId="9b6437a5cc3fe03b" providerId="LiveId" clId="{29B902CC-18A0-4898-9233-8F515C6361DC}" dt="2019-09-21T07:32:24.760" v="4" actId="27636"/>
        <pc:sldMkLst>
          <pc:docMk/>
          <pc:sldMk cId="2949992427" sldId="268"/>
        </pc:sldMkLst>
        <pc:spChg chg="mod">
          <ac:chgData name="Damian Radzik" userId="9b6437a5cc3fe03b" providerId="LiveId" clId="{29B902CC-18A0-4898-9233-8F515C6361DC}" dt="2019-09-21T07:32:24.760" v="4" actId="27636"/>
          <ac:spMkLst>
            <pc:docMk/>
            <pc:sldMk cId="2949992427" sldId="268"/>
            <ac:spMk id="3" creationId="{1859D04B-BA3F-4078-8A1C-396EF83545F2}"/>
          </ac:spMkLst>
        </pc:spChg>
      </pc:sldChg>
      <pc:sldChg chg="modSp">
        <pc:chgData name="Damian Radzik" userId="9b6437a5cc3fe03b" providerId="LiveId" clId="{29B902CC-18A0-4898-9233-8F515C6361DC}" dt="2019-09-21T07:32:24.772" v="5" actId="27636"/>
        <pc:sldMkLst>
          <pc:docMk/>
          <pc:sldMk cId="3501808563" sldId="273"/>
        </pc:sldMkLst>
        <pc:spChg chg="mod">
          <ac:chgData name="Damian Radzik" userId="9b6437a5cc3fe03b" providerId="LiveId" clId="{29B902CC-18A0-4898-9233-8F515C6361DC}" dt="2019-09-21T07:32:24.772" v="5" actId="27636"/>
          <ac:spMkLst>
            <pc:docMk/>
            <pc:sldMk cId="3501808563" sldId="273"/>
            <ac:spMk id="3" creationId="{F7825598-80B0-4FD9-8E3C-A832C086E2A8}"/>
          </ac:spMkLst>
        </pc:spChg>
      </pc:sldChg>
      <pc:sldChg chg="modSp">
        <pc:chgData name="Damian Radzik" userId="9b6437a5cc3fe03b" providerId="LiveId" clId="{29B902CC-18A0-4898-9233-8F515C6361DC}" dt="2019-09-21T07:32:24.781" v="6" actId="27636"/>
        <pc:sldMkLst>
          <pc:docMk/>
          <pc:sldMk cId="1942847413" sldId="274"/>
        </pc:sldMkLst>
        <pc:spChg chg="mod">
          <ac:chgData name="Damian Radzik" userId="9b6437a5cc3fe03b" providerId="LiveId" clId="{29B902CC-18A0-4898-9233-8F515C6361DC}" dt="2019-09-21T07:32:24.781" v="6" actId="27636"/>
          <ac:spMkLst>
            <pc:docMk/>
            <pc:sldMk cId="1942847413" sldId="274"/>
            <ac:spMk id="3" creationId="{F0D97639-4B5B-4D44-AA8E-36C8A14431EE}"/>
          </ac:spMkLst>
        </pc:spChg>
      </pc:sldChg>
      <pc:sldChg chg="modSp">
        <pc:chgData name="Damian Radzik" userId="9b6437a5cc3fe03b" providerId="LiveId" clId="{29B902CC-18A0-4898-9233-8F515C6361DC}" dt="2019-09-21T07:32:24.791" v="7" actId="27636"/>
        <pc:sldMkLst>
          <pc:docMk/>
          <pc:sldMk cId="272800669" sldId="278"/>
        </pc:sldMkLst>
        <pc:spChg chg="mod">
          <ac:chgData name="Damian Radzik" userId="9b6437a5cc3fe03b" providerId="LiveId" clId="{29B902CC-18A0-4898-9233-8F515C6361DC}" dt="2019-09-21T07:32:24.791" v="7" actId="27636"/>
          <ac:spMkLst>
            <pc:docMk/>
            <pc:sldMk cId="272800669" sldId="278"/>
            <ac:spMk id="3" creationId="{7783F306-5421-4610-87FB-C7D4EC68B044}"/>
          </ac:spMkLst>
        </pc:spChg>
      </pc:sldChg>
      <pc:sldChg chg="modSp">
        <pc:chgData name="Damian Radzik" userId="9b6437a5cc3fe03b" providerId="LiveId" clId="{29B902CC-18A0-4898-9233-8F515C6361DC}" dt="2019-09-21T07:32:24.797" v="8" actId="27636"/>
        <pc:sldMkLst>
          <pc:docMk/>
          <pc:sldMk cId="413595093" sldId="280"/>
        </pc:sldMkLst>
        <pc:spChg chg="mod">
          <ac:chgData name="Damian Radzik" userId="9b6437a5cc3fe03b" providerId="LiveId" clId="{29B902CC-18A0-4898-9233-8F515C6361DC}" dt="2019-09-21T07:32:24.797" v="8" actId="27636"/>
          <ac:spMkLst>
            <pc:docMk/>
            <pc:sldMk cId="413595093" sldId="280"/>
            <ac:spMk id="5" creationId="{7E4617E7-074F-46EC-973F-AE94EB0E90A6}"/>
          </ac:spMkLst>
        </pc:spChg>
      </pc:sldChg>
      <pc:sldChg chg="modSp">
        <pc:chgData name="Damian Radzik" userId="9b6437a5cc3fe03b" providerId="LiveId" clId="{29B902CC-18A0-4898-9233-8F515C6361DC}" dt="2019-09-21T07:32:24.812" v="9" actId="27636"/>
        <pc:sldMkLst>
          <pc:docMk/>
          <pc:sldMk cId="2285485625" sldId="285"/>
        </pc:sldMkLst>
        <pc:spChg chg="mod">
          <ac:chgData name="Damian Radzik" userId="9b6437a5cc3fe03b" providerId="LiveId" clId="{29B902CC-18A0-4898-9233-8F515C6361DC}" dt="2019-09-21T07:32:24.812" v="9" actId="27636"/>
          <ac:spMkLst>
            <pc:docMk/>
            <pc:sldMk cId="2285485625" sldId="285"/>
            <ac:spMk id="8" creationId="{B0A46659-107C-4B84-A9B9-3964BA6DE93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1874A4F1-F0B2-4CEF-B54C-732EAD3A0624}" type="datetimeFigureOut">
              <a:rPr lang="pl-PL" smtClean="0"/>
              <a:t>21.09.2019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DC5D479-8751-4A6F-B81C-1D0AA8A90C2B}"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398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874A4F1-F0B2-4CEF-B54C-732EAD3A0624}" type="datetimeFigureOut">
              <a:rPr lang="pl-PL" smtClean="0"/>
              <a:t>21.09.2019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DC5D479-8751-4A6F-B81C-1D0AA8A90C2B}" type="slidenum">
              <a:rPr lang="pl-PL" smtClean="0"/>
              <a:t>‹#›</a:t>
            </a:fld>
            <a:endParaRPr lang="pl-PL"/>
          </a:p>
        </p:txBody>
      </p:sp>
    </p:spTree>
    <p:extLst>
      <p:ext uri="{BB962C8B-B14F-4D97-AF65-F5344CB8AC3E}">
        <p14:creationId xmlns:p14="http://schemas.microsoft.com/office/powerpoint/2010/main" val="3454388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874A4F1-F0B2-4CEF-B54C-732EAD3A0624}" type="datetimeFigureOut">
              <a:rPr lang="pl-PL" smtClean="0"/>
              <a:t>21.09.2019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DC5D479-8751-4A6F-B81C-1D0AA8A90C2B}" type="slidenum">
              <a:rPr lang="pl-PL" smtClean="0"/>
              <a:t>‹#›</a:t>
            </a:fld>
            <a:endParaRPr lang="pl-P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4645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874A4F1-F0B2-4CEF-B54C-732EAD3A0624}" type="datetimeFigureOut">
              <a:rPr lang="pl-PL" smtClean="0"/>
              <a:t>21.09.2019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DC5D479-8751-4A6F-B81C-1D0AA8A90C2B}" type="slidenum">
              <a:rPr lang="pl-PL" smtClean="0"/>
              <a:t>‹#›</a:t>
            </a:fld>
            <a:endParaRPr lang="pl-PL"/>
          </a:p>
        </p:txBody>
      </p:sp>
    </p:spTree>
    <p:extLst>
      <p:ext uri="{BB962C8B-B14F-4D97-AF65-F5344CB8AC3E}">
        <p14:creationId xmlns:p14="http://schemas.microsoft.com/office/powerpoint/2010/main" val="350289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1874A4F1-F0B2-4CEF-B54C-732EAD3A0624}" type="datetimeFigureOut">
              <a:rPr lang="pl-PL" smtClean="0"/>
              <a:t>21.09.2019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DC5D479-8751-4A6F-B81C-1D0AA8A90C2B}"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5661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1874A4F1-F0B2-4CEF-B54C-732EAD3A0624}" type="datetimeFigureOut">
              <a:rPr lang="pl-PL" smtClean="0"/>
              <a:t>21.09.2019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9DC5D479-8751-4A6F-B81C-1D0AA8A90C2B}" type="slidenum">
              <a:rPr lang="pl-PL" smtClean="0"/>
              <a:t>‹#›</a:t>
            </a:fld>
            <a:endParaRPr lang="pl-PL"/>
          </a:p>
        </p:txBody>
      </p:sp>
    </p:spTree>
    <p:extLst>
      <p:ext uri="{BB962C8B-B14F-4D97-AF65-F5344CB8AC3E}">
        <p14:creationId xmlns:p14="http://schemas.microsoft.com/office/powerpoint/2010/main" val="2657429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Kliknij, aby edytować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1874A4F1-F0B2-4CEF-B54C-732EAD3A0624}" type="datetimeFigureOut">
              <a:rPr lang="pl-PL" smtClean="0"/>
              <a:t>21.09.2019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9DC5D479-8751-4A6F-B81C-1D0AA8A90C2B}" type="slidenum">
              <a:rPr lang="pl-PL" smtClean="0"/>
              <a:t>‹#›</a:t>
            </a:fld>
            <a:endParaRPr lang="pl-PL"/>
          </a:p>
        </p:txBody>
      </p:sp>
    </p:spTree>
    <p:extLst>
      <p:ext uri="{BB962C8B-B14F-4D97-AF65-F5344CB8AC3E}">
        <p14:creationId xmlns:p14="http://schemas.microsoft.com/office/powerpoint/2010/main" val="2961123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1874A4F1-F0B2-4CEF-B54C-732EAD3A0624}" type="datetimeFigureOut">
              <a:rPr lang="pl-PL" smtClean="0"/>
              <a:t>21.09.2019</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9DC5D479-8751-4A6F-B81C-1D0AA8A90C2B}" type="slidenum">
              <a:rPr lang="pl-PL" smtClean="0"/>
              <a:t>‹#›</a:t>
            </a:fld>
            <a:endParaRPr lang="pl-PL"/>
          </a:p>
        </p:txBody>
      </p:sp>
    </p:spTree>
    <p:extLst>
      <p:ext uri="{BB962C8B-B14F-4D97-AF65-F5344CB8AC3E}">
        <p14:creationId xmlns:p14="http://schemas.microsoft.com/office/powerpoint/2010/main" val="583139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74A4F1-F0B2-4CEF-B54C-732EAD3A0624}" type="datetimeFigureOut">
              <a:rPr lang="pl-PL" smtClean="0"/>
              <a:t>21.09.2019</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9DC5D479-8751-4A6F-B81C-1D0AA8A90C2B}" type="slidenum">
              <a:rPr lang="pl-PL" smtClean="0"/>
              <a:t>‹#›</a:t>
            </a:fld>
            <a:endParaRPr lang="pl-PL"/>
          </a:p>
        </p:txBody>
      </p:sp>
    </p:spTree>
    <p:extLst>
      <p:ext uri="{BB962C8B-B14F-4D97-AF65-F5344CB8AC3E}">
        <p14:creationId xmlns:p14="http://schemas.microsoft.com/office/powerpoint/2010/main" val="2239876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1874A4F1-F0B2-4CEF-B54C-732EAD3A0624}" type="datetimeFigureOut">
              <a:rPr lang="pl-PL" smtClean="0"/>
              <a:t>21.09.2019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9DC5D479-8751-4A6F-B81C-1D0AA8A90C2B}" type="slidenum">
              <a:rPr lang="pl-PL" smtClean="0"/>
              <a:t>‹#›</a:t>
            </a:fld>
            <a:endParaRPr lang="pl-PL"/>
          </a:p>
        </p:txBody>
      </p:sp>
    </p:spTree>
    <p:extLst>
      <p:ext uri="{BB962C8B-B14F-4D97-AF65-F5344CB8AC3E}">
        <p14:creationId xmlns:p14="http://schemas.microsoft.com/office/powerpoint/2010/main" val="2837392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1874A4F1-F0B2-4CEF-B54C-732EAD3A0624}" type="datetimeFigureOut">
              <a:rPr lang="pl-PL" smtClean="0"/>
              <a:t>21.09.2019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9DC5D479-8751-4A6F-B81C-1D0AA8A90C2B}"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6231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1874A4F1-F0B2-4CEF-B54C-732EAD3A0624}" type="datetimeFigureOut">
              <a:rPr lang="pl-PL" smtClean="0"/>
              <a:t>21.09.2019</a:t>
            </a:fld>
            <a:endParaRPr lang="pl-P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pl-P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DC5D479-8751-4A6F-B81C-1D0AA8A90C2B}" type="slidenum">
              <a:rPr lang="pl-PL" smtClean="0"/>
              <a:t>‹#›</a:t>
            </a:fld>
            <a:endParaRPr lang="pl-P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810186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C3B82DF-B84D-4FC4-8FED-2D674EED272B}"/>
              </a:ext>
            </a:extLst>
          </p:cNvPr>
          <p:cNvSpPr>
            <a:spLocks noGrp="1"/>
          </p:cNvSpPr>
          <p:nvPr>
            <p:ph type="ctrTitle"/>
          </p:nvPr>
        </p:nvSpPr>
        <p:spPr/>
        <p:txBody>
          <a:bodyPr/>
          <a:lstStyle/>
          <a:p>
            <a:r>
              <a:rPr lang="pl-PL" dirty="0"/>
              <a:t>CSS</a:t>
            </a:r>
          </a:p>
        </p:txBody>
      </p:sp>
      <p:sp>
        <p:nvSpPr>
          <p:cNvPr id="3" name="Podtytuł 2">
            <a:extLst>
              <a:ext uri="{FF2B5EF4-FFF2-40B4-BE49-F238E27FC236}">
                <a16:creationId xmlns:a16="http://schemas.microsoft.com/office/drawing/2014/main" id="{516EE715-665C-4E3C-A19C-78242E862C3C}"/>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6468033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75D32BB-0C2E-4CF3-819C-4BAF31E7D1C4}"/>
              </a:ext>
            </a:extLst>
          </p:cNvPr>
          <p:cNvSpPr>
            <a:spLocks noGrp="1"/>
          </p:cNvSpPr>
          <p:nvPr>
            <p:ph type="title"/>
          </p:nvPr>
        </p:nvSpPr>
        <p:spPr/>
        <p:txBody>
          <a:bodyPr/>
          <a:lstStyle/>
          <a:p>
            <a:r>
              <a:rPr lang="pl-PL" dirty="0"/>
              <a:t>Wady</a:t>
            </a:r>
          </a:p>
        </p:txBody>
      </p:sp>
      <p:sp>
        <p:nvSpPr>
          <p:cNvPr id="3" name="Symbol zastępczy zawartości 2">
            <a:extLst>
              <a:ext uri="{FF2B5EF4-FFF2-40B4-BE49-F238E27FC236}">
                <a16:creationId xmlns:a16="http://schemas.microsoft.com/office/drawing/2014/main" id="{3E33E9E8-0DE2-4735-85A7-B53EA9087C98}"/>
              </a:ext>
            </a:extLst>
          </p:cNvPr>
          <p:cNvSpPr>
            <a:spLocks noGrp="1"/>
          </p:cNvSpPr>
          <p:nvPr>
            <p:ph idx="1"/>
          </p:nvPr>
        </p:nvSpPr>
        <p:spPr/>
        <p:txBody>
          <a:bodyPr/>
          <a:lstStyle/>
          <a:p>
            <a:pPr marL="0" indent="0">
              <a:buNone/>
            </a:pPr>
            <a:r>
              <a:rPr lang="pl-PL" dirty="0"/>
              <a:t>Z drugiej jednak strony podczas gdy poziome rozmieszczenie jest relatywnie łatwe do wykonania to pionowe rozmieszczenie jest często mało intuicyjne. Proste czynności jak centrowanie elementu pionowo często wymaga skomplikowanych operacji. Oprócz tego CSS uniemożliwia definiowanie nowych zakresów bez względu na aktualną pozycję. Jak również kierunkowanie stylu dla określonej części tekstu (oprócz :</a:t>
            </a:r>
            <a:r>
              <a:rPr lang="pl-PL" dirty="0" err="1"/>
              <a:t>first-letter</a:t>
            </a:r>
            <a:r>
              <a:rPr lang="pl-PL" dirty="0"/>
              <a:t>) jest zawiłym zadaniem.</a:t>
            </a:r>
          </a:p>
          <a:p>
            <a:pPr marL="0" indent="0">
              <a:buNone/>
            </a:pPr>
            <a:endParaRPr lang="pl-PL" dirty="0"/>
          </a:p>
        </p:txBody>
      </p:sp>
    </p:spTree>
    <p:extLst>
      <p:ext uri="{BB962C8B-B14F-4D97-AF65-F5344CB8AC3E}">
        <p14:creationId xmlns:p14="http://schemas.microsoft.com/office/powerpoint/2010/main" val="5140462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C5EE990-5252-4996-B80D-F8C110C16F71}"/>
              </a:ext>
            </a:extLst>
          </p:cNvPr>
          <p:cNvSpPr>
            <a:spLocks noGrp="1"/>
          </p:cNvSpPr>
          <p:nvPr>
            <p:ph type="title"/>
          </p:nvPr>
        </p:nvSpPr>
        <p:spPr/>
        <p:txBody>
          <a:bodyPr/>
          <a:lstStyle/>
          <a:p>
            <a:r>
              <a:rPr lang="pl-PL" dirty="0"/>
              <a:t>Model Kaskadowy</a:t>
            </a:r>
          </a:p>
        </p:txBody>
      </p:sp>
      <p:sp>
        <p:nvSpPr>
          <p:cNvPr id="3" name="Symbol zastępczy zawartości 2">
            <a:extLst>
              <a:ext uri="{FF2B5EF4-FFF2-40B4-BE49-F238E27FC236}">
                <a16:creationId xmlns:a16="http://schemas.microsoft.com/office/drawing/2014/main" id="{D7E9B985-2214-4905-9D5B-9CF78F1AACDD}"/>
              </a:ext>
            </a:extLst>
          </p:cNvPr>
          <p:cNvSpPr>
            <a:spLocks noGrp="1"/>
          </p:cNvSpPr>
          <p:nvPr>
            <p:ph idx="1"/>
          </p:nvPr>
        </p:nvSpPr>
        <p:spPr/>
        <p:txBody>
          <a:bodyPr>
            <a:normAutofit fontScale="92500" lnSpcReduction="10000"/>
          </a:bodyPr>
          <a:lstStyle/>
          <a:p>
            <a:pPr marL="0" indent="0">
              <a:buNone/>
            </a:pPr>
            <a:r>
              <a:rPr lang="pl-PL" dirty="0"/>
              <a:t>Nazwa „kaskadowe arkusze stylów” wynika z faktu, iż gdy reguły CSS wykluczają się wzajemnie w arkuszu zewnętrznym, arkuszu wewnętrznym oraz na poziomie elementów HTML, priorytet stylów ustalany jest hierarchicznie. Pierwszeństwo mają zatem style zdefiniowane „bliżej” formatowanego elementu. Kolejność interpretacji reguł formatujących dany element przez przeglądarkę przedstawia się następująco:</a:t>
            </a:r>
          </a:p>
          <a:p>
            <a:r>
              <a:rPr lang="pl-PL" dirty="0"/>
              <a:t>Domyślny arkusz przeglądarki WWW (niezależny od autora strony)</a:t>
            </a:r>
          </a:p>
          <a:p>
            <a:r>
              <a:rPr lang="pl-PL" dirty="0"/>
              <a:t>Domyślny arkusz użytkownika przeglądarki (jak wyżej)</a:t>
            </a:r>
          </a:p>
          <a:p>
            <a:r>
              <a:rPr lang="pl-PL" dirty="0"/>
              <a:t>Zewnętrzne arkusze stylów i definicje stylów w nagłówku dokumentu</a:t>
            </a:r>
          </a:p>
          <a:p>
            <a:r>
              <a:rPr lang="pl-PL" dirty="0"/>
              <a:t>Definicje stylów w atrybucie style elementu</a:t>
            </a:r>
          </a:p>
          <a:p>
            <a:pPr marL="0" indent="0">
              <a:buNone/>
            </a:pPr>
            <a:r>
              <a:rPr lang="pl-PL" dirty="0"/>
              <a:t>Ten model działania pokazuje, w jaki sposób działa kaskada stylów. Między stylami z różnych źródeł nie muszą zresztą wcale występować żadne konflikty – wszystkie style uzupełnią się, tworząc jeden wielki „wirtualny” styl.</a:t>
            </a:r>
          </a:p>
        </p:txBody>
      </p:sp>
    </p:spTree>
    <p:extLst>
      <p:ext uri="{BB962C8B-B14F-4D97-AF65-F5344CB8AC3E}">
        <p14:creationId xmlns:p14="http://schemas.microsoft.com/office/powerpoint/2010/main" val="2859814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52D3C8F-287A-43C1-8C56-B5F738E5F73D}"/>
              </a:ext>
            </a:extLst>
          </p:cNvPr>
          <p:cNvSpPr>
            <a:spLocks noGrp="1"/>
          </p:cNvSpPr>
          <p:nvPr>
            <p:ph type="title"/>
          </p:nvPr>
        </p:nvSpPr>
        <p:spPr/>
        <p:txBody>
          <a:bodyPr/>
          <a:lstStyle/>
          <a:p>
            <a:r>
              <a:rPr lang="pl-PL" dirty="0"/>
              <a:t>Definiowanie</a:t>
            </a:r>
          </a:p>
        </p:txBody>
      </p:sp>
      <p:sp>
        <p:nvSpPr>
          <p:cNvPr id="3" name="Symbol zastępczy zawartości 2">
            <a:extLst>
              <a:ext uri="{FF2B5EF4-FFF2-40B4-BE49-F238E27FC236}">
                <a16:creationId xmlns:a16="http://schemas.microsoft.com/office/drawing/2014/main" id="{AA85CC0D-B502-4F69-931A-7EB6318E3309}"/>
              </a:ext>
            </a:extLst>
          </p:cNvPr>
          <p:cNvSpPr>
            <a:spLocks noGrp="1"/>
          </p:cNvSpPr>
          <p:nvPr>
            <p:ph idx="1"/>
          </p:nvPr>
        </p:nvSpPr>
        <p:spPr/>
        <p:txBody>
          <a:bodyPr/>
          <a:lstStyle/>
          <a:p>
            <a:pPr marL="0" indent="0">
              <a:buNone/>
            </a:pPr>
            <a:r>
              <a:rPr lang="pl-PL" dirty="0"/>
              <a:t>Reguły CSS to inaczej zbiory zasad służące do formatowania treści. Zbudowane są one z własności (ang. </a:t>
            </a:r>
            <a:r>
              <a:rPr lang="pl-PL" dirty="0" err="1"/>
              <a:t>property</a:t>
            </a:r>
            <a:r>
              <a:rPr lang="pl-PL" dirty="0"/>
              <a:t>) oraz jej wartości (ang. </a:t>
            </a:r>
            <a:r>
              <a:rPr lang="pl-PL" dirty="0" err="1"/>
              <a:t>value</a:t>
            </a:r>
            <a:r>
              <a:rPr lang="pl-PL" dirty="0"/>
              <a:t>).</a:t>
            </a:r>
          </a:p>
        </p:txBody>
      </p:sp>
      <p:pic>
        <p:nvPicPr>
          <p:cNvPr id="2050" name="Picture 2" descr="css wlasnosc wartosc zasada kurs html">
            <a:extLst>
              <a:ext uri="{FF2B5EF4-FFF2-40B4-BE49-F238E27FC236}">
                <a16:creationId xmlns:a16="http://schemas.microsoft.com/office/drawing/2014/main" id="{12A70A26-B8CD-49D5-9F95-15613CEDFA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7737" y="3107121"/>
            <a:ext cx="3869348" cy="2632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40922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4C7AE4-3463-4407-BE7D-15405D722B8D}"/>
              </a:ext>
            </a:extLst>
          </p:cNvPr>
          <p:cNvSpPr>
            <a:spLocks noGrp="1"/>
          </p:cNvSpPr>
          <p:nvPr>
            <p:ph type="title"/>
          </p:nvPr>
        </p:nvSpPr>
        <p:spPr/>
        <p:txBody>
          <a:bodyPr/>
          <a:lstStyle/>
          <a:p>
            <a:r>
              <a:rPr lang="pl-PL" dirty="0"/>
              <a:t>Definiowanie</a:t>
            </a:r>
          </a:p>
        </p:txBody>
      </p:sp>
      <p:sp>
        <p:nvSpPr>
          <p:cNvPr id="3" name="Symbol zastępczy zawartości 2">
            <a:extLst>
              <a:ext uri="{FF2B5EF4-FFF2-40B4-BE49-F238E27FC236}">
                <a16:creationId xmlns:a16="http://schemas.microsoft.com/office/drawing/2014/main" id="{1859D04B-BA3F-4078-8A1C-396EF83545F2}"/>
              </a:ext>
            </a:extLst>
          </p:cNvPr>
          <p:cNvSpPr>
            <a:spLocks noGrp="1"/>
          </p:cNvSpPr>
          <p:nvPr>
            <p:ph idx="1"/>
          </p:nvPr>
        </p:nvSpPr>
        <p:spPr/>
        <p:txBody>
          <a:bodyPr>
            <a:normAutofit fontScale="70000" lnSpcReduction="20000"/>
          </a:bodyPr>
          <a:lstStyle/>
          <a:p>
            <a:pPr marL="0" indent="0">
              <a:buNone/>
            </a:pPr>
            <a:r>
              <a:rPr lang="pl-PL" dirty="0"/>
              <a:t>Nazwa wartości musi być zawsze poprzedzona dwukropkiem : , a cała reguła zakończona średnikiem ; .</a:t>
            </a:r>
          </a:p>
          <a:p>
            <a:pPr marL="0" indent="0">
              <a:buNone/>
            </a:pPr>
            <a:r>
              <a:rPr lang="pl-PL" dirty="0"/>
              <a:t>własność: wartość;</a:t>
            </a:r>
          </a:p>
          <a:p>
            <a:pPr marL="0" indent="0">
              <a:buNone/>
            </a:pPr>
            <a:endParaRPr lang="pl-PL" dirty="0"/>
          </a:p>
          <a:p>
            <a:pPr marL="0" indent="0">
              <a:buNone/>
            </a:pPr>
            <a:r>
              <a:rPr lang="pl-PL" dirty="0"/>
              <a:t>Jeśli nazwa własności jest kilkuczłonowa, zazwyczaj kolejne wyrazy oddzielane są myślnikiem -, tak jak </a:t>
            </a:r>
            <a:r>
              <a:rPr lang="pl-PL" dirty="0" err="1"/>
              <a:t>background-color</a:t>
            </a:r>
            <a:r>
              <a:rPr lang="pl-PL" dirty="0"/>
              <a:t>.</a:t>
            </a:r>
          </a:p>
          <a:p>
            <a:pPr marL="0" indent="0">
              <a:buNone/>
            </a:pPr>
            <a:endParaRPr lang="pl-PL" dirty="0"/>
          </a:p>
          <a:p>
            <a:pPr marL="0" indent="0">
              <a:buNone/>
            </a:pPr>
            <a:r>
              <a:rPr lang="pl-PL" dirty="0"/>
              <a:t>Własność </a:t>
            </a:r>
            <a:r>
              <a:rPr lang="pl-PL" dirty="0" err="1"/>
              <a:t>background-color</a:t>
            </a:r>
            <a:r>
              <a:rPr lang="pl-PL" dirty="0"/>
              <a:t> używana jest do dodania koloru tła do elementu. Wartość </a:t>
            </a:r>
            <a:r>
              <a:rPr lang="pl-PL" dirty="0" err="1"/>
              <a:t>blue</a:t>
            </a:r>
            <a:r>
              <a:rPr lang="pl-PL" dirty="0"/>
              <a:t> to kolor niebieski.</a:t>
            </a:r>
          </a:p>
          <a:p>
            <a:pPr marL="0" indent="0">
              <a:buNone/>
            </a:pPr>
            <a:r>
              <a:rPr lang="pl-PL" dirty="0" err="1"/>
              <a:t>background-color</a:t>
            </a:r>
            <a:r>
              <a:rPr lang="pl-PL" dirty="0"/>
              <a:t>: </a:t>
            </a:r>
            <a:r>
              <a:rPr lang="pl-PL" dirty="0" err="1"/>
              <a:t>blue</a:t>
            </a:r>
            <a:r>
              <a:rPr lang="pl-PL" dirty="0"/>
              <a:t>;</a:t>
            </a:r>
          </a:p>
          <a:p>
            <a:pPr marL="0" indent="0">
              <a:buNone/>
            </a:pPr>
            <a:endParaRPr lang="pl-PL" dirty="0"/>
          </a:p>
          <a:p>
            <a:pPr marL="0" indent="0">
              <a:buNone/>
            </a:pPr>
            <a:r>
              <a:rPr lang="pl-PL" dirty="0"/>
              <a:t>Jeśli do własności dodamy więcej niż jedną wartość, wówczas oddzielamy je zwykłą spacją.</a:t>
            </a:r>
          </a:p>
          <a:p>
            <a:pPr marL="0" indent="0">
              <a:buNone/>
            </a:pPr>
            <a:r>
              <a:rPr lang="pl-PL" dirty="0" err="1"/>
              <a:t>font</a:t>
            </a:r>
            <a:r>
              <a:rPr lang="pl-PL" dirty="0"/>
              <a:t>: 16px Arial;</a:t>
            </a:r>
          </a:p>
          <a:p>
            <a:pPr marL="0" indent="0">
              <a:buNone/>
            </a:pPr>
            <a:endParaRPr lang="pl-PL" dirty="0"/>
          </a:p>
          <a:p>
            <a:pPr marL="0" indent="0">
              <a:buNone/>
            </a:pPr>
            <a:r>
              <a:rPr lang="pl-PL" dirty="0"/>
              <a:t>Przy pomocy reguły </a:t>
            </a:r>
            <a:r>
              <a:rPr lang="pl-PL" dirty="0" err="1"/>
              <a:t>font</a:t>
            </a:r>
            <a:r>
              <a:rPr lang="pl-PL" dirty="0"/>
              <a:t> (ang. czcionka) możemy modyfikować m.in. rozmiar czcionki i jej rodzaj (rodzinę).</a:t>
            </a:r>
          </a:p>
        </p:txBody>
      </p:sp>
    </p:spTree>
    <p:extLst>
      <p:ext uri="{BB962C8B-B14F-4D97-AF65-F5344CB8AC3E}">
        <p14:creationId xmlns:p14="http://schemas.microsoft.com/office/powerpoint/2010/main" val="2949992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5EDB86E-04C2-48B0-B40E-FBF47DFCE474}"/>
              </a:ext>
            </a:extLst>
          </p:cNvPr>
          <p:cNvSpPr>
            <a:spLocks noGrp="1"/>
          </p:cNvSpPr>
          <p:nvPr>
            <p:ph type="title"/>
          </p:nvPr>
        </p:nvSpPr>
        <p:spPr/>
        <p:txBody>
          <a:bodyPr/>
          <a:lstStyle/>
          <a:p>
            <a:r>
              <a:rPr lang="pl-PL" dirty="0"/>
              <a:t>Selektor CSS</a:t>
            </a:r>
          </a:p>
        </p:txBody>
      </p:sp>
      <p:sp>
        <p:nvSpPr>
          <p:cNvPr id="3" name="Symbol zastępczy zawartości 2">
            <a:extLst>
              <a:ext uri="{FF2B5EF4-FFF2-40B4-BE49-F238E27FC236}">
                <a16:creationId xmlns:a16="http://schemas.microsoft.com/office/drawing/2014/main" id="{6A36377C-434C-4453-8343-5DAB246221B7}"/>
              </a:ext>
            </a:extLst>
          </p:cNvPr>
          <p:cNvSpPr>
            <a:spLocks noGrp="1"/>
          </p:cNvSpPr>
          <p:nvPr>
            <p:ph idx="1"/>
          </p:nvPr>
        </p:nvSpPr>
        <p:spPr/>
        <p:txBody>
          <a:bodyPr/>
          <a:lstStyle/>
          <a:p>
            <a:pPr marL="0" indent="0">
              <a:buNone/>
            </a:pPr>
            <a:r>
              <a:rPr lang="pl-PL" dirty="0"/>
              <a:t>Reguły CSS nie zadziałają dopóki nie przypiszemy ich do określonych elementów </a:t>
            </a:r>
            <a:r>
              <a:rPr lang="pl-PL" dirty="0" err="1"/>
              <a:t>html</a:t>
            </a:r>
            <a:r>
              <a:rPr lang="pl-PL" dirty="0"/>
              <a:t>, które aktualnie chcemy sformatować. Za powiązanie reguł CSS z elementami języka </a:t>
            </a:r>
            <a:r>
              <a:rPr lang="pl-PL" dirty="0" err="1"/>
              <a:t>Html</a:t>
            </a:r>
            <a:r>
              <a:rPr lang="pl-PL" dirty="0"/>
              <a:t> odpowiedzialne są tzw. selektory (ang. </a:t>
            </a:r>
            <a:r>
              <a:rPr lang="pl-PL" dirty="0" err="1"/>
              <a:t>selector</a:t>
            </a:r>
            <a:r>
              <a:rPr lang="pl-PL" dirty="0"/>
              <a:t> od </a:t>
            </a:r>
            <a:r>
              <a:rPr lang="pl-PL" dirty="0" err="1"/>
              <a:t>select</a:t>
            </a:r>
            <a:r>
              <a:rPr lang="pl-PL" dirty="0"/>
              <a:t> – wybierać). Jest wiele sposobów tworzenia selektorów w języku CSS. Posłużą do tego m.in same elementy </a:t>
            </a:r>
            <a:r>
              <a:rPr lang="pl-PL" dirty="0" err="1"/>
              <a:t>html</a:t>
            </a:r>
            <a:r>
              <a:rPr lang="pl-PL" dirty="0"/>
              <a:t> oraz atrybuty id i </a:t>
            </a:r>
            <a:r>
              <a:rPr lang="pl-PL" dirty="0" err="1"/>
              <a:t>class</a:t>
            </a:r>
            <a:r>
              <a:rPr lang="pl-PL" dirty="0"/>
              <a:t>.</a:t>
            </a:r>
          </a:p>
        </p:txBody>
      </p:sp>
    </p:spTree>
    <p:extLst>
      <p:ext uri="{BB962C8B-B14F-4D97-AF65-F5344CB8AC3E}">
        <p14:creationId xmlns:p14="http://schemas.microsoft.com/office/powerpoint/2010/main" val="34564627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4AAA11-13A0-4FE1-9AF3-71EA0153A134}"/>
              </a:ext>
            </a:extLst>
          </p:cNvPr>
          <p:cNvSpPr>
            <a:spLocks noGrp="1"/>
          </p:cNvSpPr>
          <p:nvPr>
            <p:ph type="title"/>
          </p:nvPr>
        </p:nvSpPr>
        <p:spPr/>
        <p:txBody>
          <a:bodyPr/>
          <a:lstStyle/>
          <a:p>
            <a:r>
              <a:rPr lang="pl-PL" dirty="0"/>
              <a:t>Selektor CSS</a:t>
            </a:r>
          </a:p>
        </p:txBody>
      </p:sp>
      <p:sp>
        <p:nvSpPr>
          <p:cNvPr id="3" name="Symbol zastępczy zawartości 2">
            <a:extLst>
              <a:ext uri="{FF2B5EF4-FFF2-40B4-BE49-F238E27FC236}">
                <a16:creationId xmlns:a16="http://schemas.microsoft.com/office/drawing/2014/main" id="{1A0AF2EC-5D60-409A-BA9A-52CB81BCAD2C}"/>
              </a:ext>
            </a:extLst>
          </p:cNvPr>
          <p:cNvSpPr>
            <a:spLocks noGrp="1"/>
          </p:cNvSpPr>
          <p:nvPr>
            <p:ph idx="1"/>
          </p:nvPr>
        </p:nvSpPr>
        <p:spPr/>
        <p:txBody>
          <a:bodyPr/>
          <a:lstStyle/>
          <a:p>
            <a:pPr marL="0" indent="0">
              <a:buNone/>
            </a:pPr>
            <a:r>
              <a:rPr lang="pl-PL" dirty="0"/>
              <a:t>Selektorem może być:</a:t>
            </a:r>
          </a:p>
          <a:p>
            <a:r>
              <a:rPr lang="pl-PL" dirty="0"/>
              <a:t>element </a:t>
            </a:r>
            <a:r>
              <a:rPr lang="pl-PL" dirty="0" err="1"/>
              <a:t>html</a:t>
            </a:r>
            <a:r>
              <a:rPr lang="pl-PL" dirty="0"/>
              <a:t> np.   p</a:t>
            </a:r>
          </a:p>
          <a:p>
            <a:r>
              <a:rPr lang="pl-PL" dirty="0"/>
              <a:t>id elementu </a:t>
            </a:r>
            <a:r>
              <a:rPr lang="pl-PL" dirty="0" err="1"/>
              <a:t>html</a:t>
            </a:r>
            <a:r>
              <a:rPr lang="pl-PL" dirty="0"/>
              <a:t>, np.   #</a:t>
            </a:r>
            <a:r>
              <a:rPr lang="pl-PL" dirty="0" err="1"/>
              <a:t>header</a:t>
            </a:r>
            <a:endParaRPr lang="pl-PL" dirty="0"/>
          </a:p>
          <a:p>
            <a:r>
              <a:rPr lang="pl-PL" dirty="0"/>
              <a:t>klasa elementu </a:t>
            </a:r>
            <a:r>
              <a:rPr lang="pl-PL" dirty="0" err="1"/>
              <a:t>html</a:t>
            </a:r>
            <a:r>
              <a:rPr lang="pl-PL" dirty="0"/>
              <a:t>, np.    .klasa</a:t>
            </a:r>
          </a:p>
        </p:txBody>
      </p:sp>
    </p:spTree>
    <p:extLst>
      <p:ext uri="{BB962C8B-B14F-4D97-AF65-F5344CB8AC3E}">
        <p14:creationId xmlns:p14="http://schemas.microsoft.com/office/powerpoint/2010/main" val="24692324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1C8647E-EE6F-4911-8A95-E44B7A5F64E2}"/>
              </a:ext>
            </a:extLst>
          </p:cNvPr>
          <p:cNvSpPr>
            <a:spLocks noGrp="1"/>
          </p:cNvSpPr>
          <p:nvPr>
            <p:ph type="title"/>
          </p:nvPr>
        </p:nvSpPr>
        <p:spPr/>
        <p:txBody>
          <a:bodyPr/>
          <a:lstStyle/>
          <a:p>
            <a:r>
              <a:rPr lang="pl-PL" dirty="0"/>
              <a:t>Selektor CSS</a:t>
            </a:r>
          </a:p>
        </p:txBody>
      </p:sp>
      <p:sp>
        <p:nvSpPr>
          <p:cNvPr id="3" name="Symbol zastępczy zawartości 2">
            <a:extLst>
              <a:ext uri="{FF2B5EF4-FFF2-40B4-BE49-F238E27FC236}">
                <a16:creationId xmlns:a16="http://schemas.microsoft.com/office/drawing/2014/main" id="{83517B91-138A-41C7-A330-D9E7479C5BA9}"/>
              </a:ext>
            </a:extLst>
          </p:cNvPr>
          <p:cNvSpPr>
            <a:spLocks noGrp="1"/>
          </p:cNvSpPr>
          <p:nvPr>
            <p:ph idx="1"/>
          </p:nvPr>
        </p:nvSpPr>
        <p:spPr/>
        <p:txBody>
          <a:bodyPr/>
          <a:lstStyle/>
          <a:p>
            <a:pPr marL="0" indent="0">
              <a:buNone/>
            </a:pPr>
            <a:r>
              <a:rPr lang="pl-PL" dirty="0"/>
              <a:t>Zapis selektora będzie kompletny, gdy dodamy do niego nawiasy klamrowe {}. W nawiasach klamrowych będziemy dodawać reguły CSS.</a:t>
            </a:r>
          </a:p>
          <a:p>
            <a:pPr marL="0" indent="0">
              <a:buNone/>
            </a:pPr>
            <a:endParaRPr lang="pl-PL" dirty="0"/>
          </a:p>
          <a:p>
            <a:pPr marL="0" indent="0">
              <a:buNone/>
            </a:pPr>
            <a:r>
              <a:rPr lang="pl-PL" dirty="0"/>
              <a:t>p {}</a:t>
            </a:r>
          </a:p>
          <a:p>
            <a:pPr marL="0" indent="0">
              <a:buNone/>
            </a:pPr>
            <a:r>
              <a:rPr lang="pl-PL" dirty="0"/>
              <a:t>#</a:t>
            </a:r>
            <a:r>
              <a:rPr lang="pl-PL" dirty="0" err="1"/>
              <a:t>header</a:t>
            </a:r>
            <a:r>
              <a:rPr lang="pl-PL" dirty="0"/>
              <a:t> {}</a:t>
            </a:r>
          </a:p>
          <a:p>
            <a:pPr marL="0" indent="0">
              <a:buNone/>
            </a:pPr>
            <a:r>
              <a:rPr lang="pl-PL" dirty="0"/>
              <a:t>.klasa {}</a:t>
            </a:r>
          </a:p>
        </p:txBody>
      </p:sp>
    </p:spTree>
    <p:extLst>
      <p:ext uri="{BB962C8B-B14F-4D97-AF65-F5344CB8AC3E}">
        <p14:creationId xmlns:p14="http://schemas.microsoft.com/office/powerpoint/2010/main" val="2814281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14B9C2A-A345-4C16-A88B-A11DF53E22AA}"/>
              </a:ext>
            </a:extLst>
          </p:cNvPr>
          <p:cNvSpPr>
            <a:spLocks noGrp="1"/>
          </p:cNvSpPr>
          <p:nvPr>
            <p:ph type="title"/>
          </p:nvPr>
        </p:nvSpPr>
        <p:spPr/>
        <p:txBody>
          <a:bodyPr/>
          <a:lstStyle/>
          <a:p>
            <a:r>
              <a:rPr lang="pl-PL" dirty="0"/>
              <a:t>Selektor CSS</a:t>
            </a:r>
          </a:p>
        </p:txBody>
      </p:sp>
      <p:sp>
        <p:nvSpPr>
          <p:cNvPr id="3" name="Symbol zastępczy zawartości 2">
            <a:extLst>
              <a:ext uri="{FF2B5EF4-FFF2-40B4-BE49-F238E27FC236}">
                <a16:creationId xmlns:a16="http://schemas.microsoft.com/office/drawing/2014/main" id="{49B6ADB2-83A8-4241-9F8A-6F068733FD73}"/>
              </a:ext>
            </a:extLst>
          </p:cNvPr>
          <p:cNvSpPr>
            <a:spLocks noGrp="1"/>
          </p:cNvSpPr>
          <p:nvPr>
            <p:ph idx="1"/>
          </p:nvPr>
        </p:nvSpPr>
        <p:spPr/>
        <p:txBody>
          <a:bodyPr/>
          <a:lstStyle/>
          <a:p>
            <a:pPr marL="0" indent="0">
              <a:buNone/>
            </a:pPr>
            <a:r>
              <a:rPr lang="pl-PL" dirty="0"/>
              <a:t>Dodaliśmy na razie same selektory bez reguł CSS. Zapis ten jest poprawny, jednak nic on nie spowoduje. Musimy pomiędzy nawiasami klamrowym dodać jeszcze reguły CSS.</a:t>
            </a:r>
          </a:p>
          <a:p>
            <a:pPr marL="0" indent="0">
              <a:buNone/>
            </a:pPr>
            <a:endParaRPr lang="pl-PL" dirty="0"/>
          </a:p>
          <a:p>
            <a:pPr marL="0" indent="0">
              <a:buNone/>
            </a:pPr>
            <a:r>
              <a:rPr lang="pl-PL" dirty="0"/>
              <a:t>p {</a:t>
            </a:r>
            <a:r>
              <a:rPr lang="pl-PL" dirty="0" err="1"/>
              <a:t>background-color</a:t>
            </a:r>
            <a:r>
              <a:rPr lang="pl-PL" dirty="0"/>
              <a:t>: </a:t>
            </a:r>
            <a:r>
              <a:rPr lang="pl-PL" dirty="0" err="1"/>
              <a:t>blue</a:t>
            </a:r>
            <a:r>
              <a:rPr lang="pl-PL" dirty="0"/>
              <a:t>;}</a:t>
            </a:r>
          </a:p>
          <a:p>
            <a:pPr marL="0" indent="0">
              <a:buNone/>
            </a:pPr>
            <a:r>
              <a:rPr lang="pl-PL" dirty="0"/>
              <a:t>#</a:t>
            </a:r>
            <a:r>
              <a:rPr lang="pl-PL" dirty="0" err="1"/>
              <a:t>header</a:t>
            </a:r>
            <a:r>
              <a:rPr lang="pl-PL" dirty="0"/>
              <a:t> {</a:t>
            </a:r>
            <a:r>
              <a:rPr lang="pl-PL" dirty="0" err="1"/>
              <a:t>background-color</a:t>
            </a:r>
            <a:r>
              <a:rPr lang="pl-PL" dirty="0"/>
              <a:t>: </a:t>
            </a:r>
            <a:r>
              <a:rPr lang="pl-PL" dirty="0" err="1"/>
              <a:t>blue</a:t>
            </a:r>
            <a:r>
              <a:rPr lang="pl-PL" dirty="0"/>
              <a:t>;}</a:t>
            </a:r>
          </a:p>
          <a:p>
            <a:pPr marL="0" indent="0">
              <a:buNone/>
            </a:pPr>
            <a:r>
              <a:rPr lang="pl-PL" dirty="0"/>
              <a:t>.klasa {</a:t>
            </a:r>
            <a:r>
              <a:rPr lang="pl-PL" dirty="0" err="1"/>
              <a:t>background-color</a:t>
            </a:r>
            <a:r>
              <a:rPr lang="pl-PL" dirty="0"/>
              <a:t>: </a:t>
            </a:r>
            <a:r>
              <a:rPr lang="pl-PL" dirty="0" err="1"/>
              <a:t>blue</a:t>
            </a:r>
            <a:r>
              <a:rPr lang="pl-PL" dirty="0"/>
              <a:t>;}</a:t>
            </a:r>
          </a:p>
        </p:txBody>
      </p:sp>
    </p:spTree>
    <p:extLst>
      <p:ext uri="{BB962C8B-B14F-4D97-AF65-F5344CB8AC3E}">
        <p14:creationId xmlns:p14="http://schemas.microsoft.com/office/powerpoint/2010/main" val="11047071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00270D2-52D0-4D04-B2D6-BAC9882A463E}"/>
              </a:ext>
            </a:extLst>
          </p:cNvPr>
          <p:cNvSpPr>
            <a:spLocks noGrp="1"/>
          </p:cNvSpPr>
          <p:nvPr>
            <p:ph type="title"/>
          </p:nvPr>
        </p:nvSpPr>
        <p:spPr/>
        <p:txBody>
          <a:bodyPr/>
          <a:lstStyle/>
          <a:p>
            <a:r>
              <a:rPr lang="pl-PL" dirty="0"/>
              <a:t>Selektor CSS</a:t>
            </a:r>
          </a:p>
        </p:txBody>
      </p:sp>
      <p:sp>
        <p:nvSpPr>
          <p:cNvPr id="3" name="Symbol zastępczy zawartości 2">
            <a:extLst>
              <a:ext uri="{FF2B5EF4-FFF2-40B4-BE49-F238E27FC236}">
                <a16:creationId xmlns:a16="http://schemas.microsoft.com/office/drawing/2014/main" id="{F7825598-80B0-4FD9-8E3C-A832C086E2A8}"/>
              </a:ext>
            </a:extLst>
          </p:cNvPr>
          <p:cNvSpPr>
            <a:spLocks noGrp="1"/>
          </p:cNvSpPr>
          <p:nvPr>
            <p:ph idx="1"/>
          </p:nvPr>
        </p:nvSpPr>
        <p:spPr/>
        <p:txBody>
          <a:bodyPr>
            <a:normAutofit fontScale="92500" lnSpcReduction="10000"/>
          </a:bodyPr>
          <a:lstStyle/>
          <a:p>
            <a:pPr marL="0" indent="0">
              <a:buNone/>
            </a:pPr>
            <a:r>
              <a:rPr lang="pl-PL" dirty="0"/>
              <a:t>Sam sposób zapisu selektorów i reguł CSS jest dowolny jeśli chodzi o używanie białych znaków, czyli spacji i enterów. Natomiast dobrą praktyką jest taki zapis.</a:t>
            </a:r>
          </a:p>
          <a:p>
            <a:pPr marL="0" indent="0">
              <a:buNone/>
            </a:pPr>
            <a:endParaRPr lang="pl-PL" dirty="0"/>
          </a:p>
          <a:p>
            <a:pPr marL="0" indent="0">
              <a:buNone/>
            </a:pPr>
            <a:r>
              <a:rPr lang="pl-PL" dirty="0"/>
              <a:t>p {</a:t>
            </a:r>
          </a:p>
          <a:p>
            <a:pPr marL="0" indent="0">
              <a:buNone/>
            </a:pPr>
            <a:r>
              <a:rPr lang="pl-PL" dirty="0"/>
              <a:t>  	</a:t>
            </a:r>
            <a:r>
              <a:rPr lang="pl-PL" dirty="0" err="1"/>
              <a:t>background-color</a:t>
            </a:r>
            <a:r>
              <a:rPr lang="pl-PL" dirty="0"/>
              <a:t>: </a:t>
            </a:r>
            <a:r>
              <a:rPr lang="pl-PL" dirty="0" err="1"/>
              <a:t>blue</a:t>
            </a:r>
            <a:r>
              <a:rPr lang="pl-PL" dirty="0"/>
              <a:t>;</a:t>
            </a:r>
          </a:p>
          <a:p>
            <a:pPr marL="0" indent="0">
              <a:buNone/>
            </a:pPr>
            <a:r>
              <a:rPr lang="pl-PL" dirty="0"/>
              <a:t>}</a:t>
            </a:r>
          </a:p>
          <a:p>
            <a:pPr marL="0" indent="0">
              <a:buNone/>
            </a:pPr>
            <a:r>
              <a:rPr lang="pl-PL" dirty="0"/>
              <a:t>selektor (spacja) {</a:t>
            </a:r>
          </a:p>
          <a:p>
            <a:pPr marL="0" indent="0">
              <a:buNone/>
            </a:pPr>
            <a:r>
              <a:rPr lang="pl-PL" dirty="0"/>
              <a:t>	reguła CSS</a:t>
            </a:r>
          </a:p>
          <a:p>
            <a:pPr marL="0" indent="0">
              <a:buNone/>
            </a:pPr>
            <a:r>
              <a:rPr lang="pl-PL" dirty="0"/>
              <a:t>	reguła CSS</a:t>
            </a:r>
          </a:p>
          <a:p>
            <a:pPr marL="0" indent="0">
              <a:buNone/>
            </a:pPr>
            <a:r>
              <a:rPr lang="pl-PL" dirty="0"/>
              <a:t>}</a:t>
            </a:r>
          </a:p>
        </p:txBody>
      </p:sp>
    </p:spTree>
    <p:extLst>
      <p:ext uri="{BB962C8B-B14F-4D97-AF65-F5344CB8AC3E}">
        <p14:creationId xmlns:p14="http://schemas.microsoft.com/office/powerpoint/2010/main" val="35018085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136E018-E23C-4A0F-89F1-C90CE177E749}"/>
              </a:ext>
            </a:extLst>
          </p:cNvPr>
          <p:cNvSpPr>
            <a:spLocks noGrp="1"/>
          </p:cNvSpPr>
          <p:nvPr>
            <p:ph type="title"/>
          </p:nvPr>
        </p:nvSpPr>
        <p:spPr/>
        <p:txBody>
          <a:bodyPr/>
          <a:lstStyle/>
          <a:p>
            <a:r>
              <a:rPr lang="pl-PL" dirty="0"/>
              <a:t>Dodawanie CSS na stronę</a:t>
            </a:r>
          </a:p>
        </p:txBody>
      </p:sp>
      <p:sp>
        <p:nvSpPr>
          <p:cNvPr id="3" name="Symbol zastępczy zawartości 2">
            <a:extLst>
              <a:ext uri="{FF2B5EF4-FFF2-40B4-BE49-F238E27FC236}">
                <a16:creationId xmlns:a16="http://schemas.microsoft.com/office/drawing/2014/main" id="{F0D97639-4B5B-4D44-AA8E-36C8A14431EE}"/>
              </a:ext>
            </a:extLst>
          </p:cNvPr>
          <p:cNvSpPr>
            <a:spLocks noGrp="1"/>
          </p:cNvSpPr>
          <p:nvPr>
            <p:ph idx="1"/>
          </p:nvPr>
        </p:nvSpPr>
        <p:spPr/>
        <p:txBody>
          <a:bodyPr>
            <a:normAutofit/>
          </a:bodyPr>
          <a:lstStyle/>
          <a:p>
            <a:pPr marL="0" indent="0">
              <a:buNone/>
            </a:pPr>
            <a:r>
              <a:rPr lang="pl-PL" dirty="0"/>
              <a:t>Styl zapisany w języku CSS możemy dodać do strony na kilka sposobów. Style możemy dodawać bezpośrednio do elementu używając atrybutu style="". CSS możemy również zamieścić w specjalnie do tego przeznaczonym elemencie </a:t>
            </a:r>
            <a:r>
              <a:rPr lang="pl-PL" dirty="0" err="1"/>
              <a:t>html</a:t>
            </a:r>
            <a:r>
              <a:rPr lang="pl-PL" dirty="0"/>
              <a:t> &lt;style&gt;. Trzecim sposobem jest utworzenie oddzielnego pliku, w którym będziemy przetrzymywać wszystkie nasze reguły CSS.</a:t>
            </a:r>
          </a:p>
          <a:p>
            <a:pPr marL="0" indent="0">
              <a:buNone/>
            </a:pPr>
            <a:endParaRPr lang="pl-PL" dirty="0"/>
          </a:p>
          <a:p>
            <a:pPr marL="0" indent="0">
              <a:buNone/>
            </a:pPr>
            <a:r>
              <a:rPr lang="pl-PL" dirty="0"/>
              <a:t>Sposoby dodawania CSS:</a:t>
            </a:r>
          </a:p>
          <a:p>
            <a:r>
              <a:rPr lang="pl-PL" dirty="0"/>
              <a:t>atrybut style=""</a:t>
            </a:r>
          </a:p>
          <a:p>
            <a:r>
              <a:rPr lang="pl-PL" dirty="0"/>
              <a:t>elementy &lt;style&gt;</a:t>
            </a:r>
          </a:p>
          <a:p>
            <a:r>
              <a:rPr lang="pl-PL" dirty="0"/>
              <a:t>zewnętrzny plik CSS</a:t>
            </a:r>
          </a:p>
        </p:txBody>
      </p:sp>
    </p:spTree>
    <p:extLst>
      <p:ext uri="{BB962C8B-B14F-4D97-AF65-F5344CB8AC3E}">
        <p14:creationId xmlns:p14="http://schemas.microsoft.com/office/powerpoint/2010/main" val="1942847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FECDD7B-D5BB-4CD5-901C-304CE89FCD32}"/>
              </a:ext>
            </a:extLst>
          </p:cNvPr>
          <p:cNvSpPr>
            <a:spLocks noGrp="1"/>
          </p:cNvSpPr>
          <p:nvPr>
            <p:ph type="title"/>
          </p:nvPr>
        </p:nvSpPr>
        <p:spPr/>
        <p:txBody>
          <a:bodyPr/>
          <a:lstStyle/>
          <a:p>
            <a:r>
              <a:rPr lang="pl-PL" dirty="0"/>
              <a:t>Kaskadowe arkusze stylów</a:t>
            </a:r>
          </a:p>
        </p:txBody>
      </p:sp>
      <p:sp>
        <p:nvSpPr>
          <p:cNvPr id="3" name="Symbol zastępczy zawartości 2">
            <a:extLst>
              <a:ext uri="{FF2B5EF4-FFF2-40B4-BE49-F238E27FC236}">
                <a16:creationId xmlns:a16="http://schemas.microsoft.com/office/drawing/2014/main" id="{E0D45216-4A5E-46D9-86A4-701B5A71EDB6}"/>
              </a:ext>
            </a:extLst>
          </p:cNvPr>
          <p:cNvSpPr>
            <a:spLocks noGrp="1"/>
          </p:cNvSpPr>
          <p:nvPr>
            <p:ph idx="1"/>
          </p:nvPr>
        </p:nvSpPr>
        <p:spPr/>
        <p:txBody>
          <a:bodyPr>
            <a:normAutofit/>
          </a:bodyPr>
          <a:lstStyle/>
          <a:p>
            <a:pPr marL="0" indent="0">
              <a:buNone/>
            </a:pPr>
            <a:r>
              <a:rPr lang="pl-PL" dirty="0"/>
              <a:t>ang. </a:t>
            </a:r>
            <a:r>
              <a:rPr lang="pl-PL" dirty="0" err="1"/>
              <a:t>Cascading</a:t>
            </a:r>
            <a:r>
              <a:rPr lang="pl-PL" dirty="0"/>
              <a:t> Style </a:t>
            </a:r>
            <a:r>
              <a:rPr lang="pl-PL" dirty="0" err="1"/>
              <a:t>Sheets</a:t>
            </a:r>
            <a:r>
              <a:rPr lang="pl-PL" dirty="0"/>
              <a:t>, w skrócie CSS to język służący do opisu formy prezentacji (wyświetlania) stron WWW. CSS został opracowany przez organizację W3C w 1996 r. jako potomek języka DSSSL przeznaczony do używania w połączeniu z SGML-em. </a:t>
            </a:r>
          </a:p>
          <a:p>
            <a:pPr marL="0" indent="0">
              <a:buNone/>
            </a:pPr>
            <a:r>
              <a:rPr lang="pl-PL" dirty="0"/>
              <a:t>CSS został stworzony w celu odseparowania struktury dokumentu od formy jego prezentacji. Separacja ta zwiększa zakres dostępności witryny, zmniejsza zawiłość dokumentu, ułatwia wprowadzanie zmian w strukturze dokumentu. CSS ułatwia także zmiany w </a:t>
            </a:r>
            <a:r>
              <a:rPr lang="pl-PL" dirty="0" err="1"/>
              <a:t>renderowaniu</a:t>
            </a:r>
            <a:r>
              <a:rPr lang="pl-PL" dirty="0"/>
              <a:t> strony w zależności od obsługiwanego medium (ekran, palmtop, dokument w druku, czytnik ekranowy). Stosowanie zewnętrznych arkuszy CSS daje możliwość zmiany wyglądu wielu stron naraz bez ingerowania w sam kod (X)HTML, ponieważ arkusze mogą być wspólne dla wielu dokumentów.</a:t>
            </a:r>
          </a:p>
        </p:txBody>
      </p:sp>
    </p:spTree>
    <p:extLst>
      <p:ext uri="{BB962C8B-B14F-4D97-AF65-F5344CB8AC3E}">
        <p14:creationId xmlns:p14="http://schemas.microsoft.com/office/powerpoint/2010/main" val="34311893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C6EBCC-D22B-4619-9001-91680BDA29BD}"/>
              </a:ext>
            </a:extLst>
          </p:cNvPr>
          <p:cNvSpPr>
            <a:spLocks noGrp="1"/>
          </p:cNvSpPr>
          <p:nvPr>
            <p:ph type="title"/>
          </p:nvPr>
        </p:nvSpPr>
        <p:spPr/>
        <p:txBody>
          <a:bodyPr/>
          <a:lstStyle/>
          <a:p>
            <a:r>
              <a:rPr lang="pl-PL" dirty="0"/>
              <a:t>&lt;style=„”&gt;</a:t>
            </a:r>
          </a:p>
        </p:txBody>
      </p:sp>
      <p:sp>
        <p:nvSpPr>
          <p:cNvPr id="3" name="Symbol zastępczy zawartości 2">
            <a:extLst>
              <a:ext uri="{FF2B5EF4-FFF2-40B4-BE49-F238E27FC236}">
                <a16:creationId xmlns:a16="http://schemas.microsoft.com/office/drawing/2014/main" id="{276C965C-A2D8-49A7-8E19-975C9EDC0CAD}"/>
              </a:ext>
            </a:extLst>
          </p:cNvPr>
          <p:cNvSpPr>
            <a:spLocks noGrp="1"/>
          </p:cNvSpPr>
          <p:nvPr>
            <p:ph idx="1"/>
          </p:nvPr>
        </p:nvSpPr>
        <p:spPr/>
        <p:txBody>
          <a:bodyPr/>
          <a:lstStyle/>
          <a:p>
            <a:pPr marL="0" indent="0">
              <a:buNone/>
            </a:pPr>
            <a:r>
              <a:rPr lang="pl-PL" dirty="0"/>
              <a:t>Pierwszym sposobem dodania CSS na stronę, jest dodanie stylu do konkretnego elementu </a:t>
            </a:r>
            <a:r>
              <a:rPr lang="pl-PL" dirty="0" err="1"/>
              <a:t>html</a:t>
            </a:r>
            <a:r>
              <a:rPr lang="pl-PL" dirty="0"/>
              <a:t>, stosując atrybut style. Style dodane w ten sposób nazywane są liniowymi stylami (ang. </a:t>
            </a:r>
            <a:r>
              <a:rPr lang="pl-PL" dirty="0" err="1"/>
              <a:t>inline</a:t>
            </a:r>
            <a:r>
              <a:rPr lang="pl-PL" dirty="0"/>
              <a:t> style), z tego względu, że dodajemy je bezpośrednio do elementu, czyli liniowo.</a:t>
            </a:r>
          </a:p>
        </p:txBody>
      </p:sp>
    </p:spTree>
    <p:extLst>
      <p:ext uri="{BB962C8B-B14F-4D97-AF65-F5344CB8AC3E}">
        <p14:creationId xmlns:p14="http://schemas.microsoft.com/office/powerpoint/2010/main" val="2088638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DBFA3B7-0ADB-43B2-8733-CCC99E18AED7}"/>
              </a:ext>
            </a:extLst>
          </p:cNvPr>
          <p:cNvSpPr>
            <a:spLocks noGrp="1"/>
          </p:cNvSpPr>
          <p:nvPr>
            <p:ph type="title"/>
          </p:nvPr>
        </p:nvSpPr>
        <p:spPr/>
        <p:txBody>
          <a:bodyPr/>
          <a:lstStyle/>
          <a:p>
            <a:r>
              <a:rPr lang="pl-PL" dirty="0"/>
              <a:t>Przykład</a:t>
            </a:r>
          </a:p>
        </p:txBody>
      </p:sp>
      <p:sp>
        <p:nvSpPr>
          <p:cNvPr id="3" name="Symbol zastępczy zawartości 2">
            <a:extLst>
              <a:ext uri="{FF2B5EF4-FFF2-40B4-BE49-F238E27FC236}">
                <a16:creationId xmlns:a16="http://schemas.microsoft.com/office/drawing/2014/main" id="{56E9A6C5-9DE5-4F0A-B905-47C2FCA5CAF7}"/>
              </a:ext>
            </a:extLst>
          </p:cNvPr>
          <p:cNvSpPr>
            <a:spLocks noGrp="1"/>
          </p:cNvSpPr>
          <p:nvPr>
            <p:ph idx="1"/>
          </p:nvPr>
        </p:nvSpPr>
        <p:spPr/>
        <p:txBody>
          <a:bodyPr/>
          <a:lstStyle/>
          <a:p>
            <a:pPr marL="0" indent="0">
              <a:buNone/>
            </a:pPr>
            <a:r>
              <a:rPr lang="en-US" dirty="0"/>
              <a:t>&lt;p style="</a:t>
            </a:r>
            <a:r>
              <a:rPr lang="en-US" dirty="0" err="1"/>
              <a:t>color:DodgerBlue</a:t>
            </a:r>
            <a:r>
              <a:rPr lang="en-US" dirty="0"/>
              <a:t>;"&gt;Lorem ipsum...&lt;/p&gt;</a:t>
            </a:r>
            <a:endParaRPr lang="pl-PL" dirty="0"/>
          </a:p>
        </p:txBody>
      </p:sp>
    </p:spTree>
    <p:extLst>
      <p:ext uri="{BB962C8B-B14F-4D97-AF65-F5344CB8AC3E}">
        <p14:creationId xmlns:p14="http://schemas.microsoft.com/office/powerpoint/2010/main" val="2147556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A64C62-D6CB-444D-82FB-79DF0E30D175}"/>
              </a:ext>
            </a:extLst>
          </p:cNvPr>
          <p:cNvSpPr>
            <a:spLocks noGrp="1"/>
          </p:cNvSpPr>
          <p:nvPr>
            <p:ph type="title"/>
          </p:nvPr>
        </p:nvSpPr>
        <p:spPr/>
        <p:txBody>
          <a:bodyPr/>
          <a:lstStyle/>
          <a:p>
            <a:r>
              <a:rPr lang="pl-PL" dirty="0"/>
              <a:t>&lt;style&gt;</a:t>
            </a:r>
          </a:p>
        </p:txBody>
      </p:sp>
      <p:sp>
        <p:nvSpPr>
          <p:cNvPr id="3" name="Symbol zastępczy zawartości 2">
            <a:extLst>
              <a:ext uri="{FF2B5EF4-FFF2-40B4-BE49-F238E27FC236}">
                <a16:creationId xmlns:a16="http://schemas.microsoft.com/office/drawing/2014/main" id="{3BBB9CD4-6AA8-48AF-9FF2-C936BD8E351A}"/>
              </a:ext>
            </a:extLst>
          </p:cNvPr>
          <p:cNvSpPr>
            <a:spLocks noGrp="1"/>
          </p:cNvSpPr>
          <p:nvPr>
            <p:ph idx="1"/>
          </p:nvPr>
        </p:nvSpPr>
        <p:spPr/>
        <p:txBody>
          <a:bodyPr/>
          <a:lstStyle/>
          <a:p>
            <a:pPr marL="0" indent="0">
              <a:buNone/>
            </a:pPr>
            <a:r>
              <a:rPr lang="pl-PL" dirty="0"/>
              <a:t>Drugim sposobem (bardziej cywilizowanym), dodania CSS do strony, jest zamieszczenie wszystkich reguł CSS w specjalnie do tego przeznaczonym elemencie </a:t>
            </a:r>
            <a:r>
              <a:rPr lang="pl-PL" dirty="0" err="1"/>
              <a:t>html</a:t>
            </a:r>
            <a:r>
              <a:rPr lang="pl-PL" dirty="0"/>
              <a:t> &lt;style&gt;.</a:t>
            </a:r>
          </a:p>
          <a:p>
            <a:pPr marL="0" indent="0">
              <a:buNone/>
            </a:pPr>
            <a:endParaRPr lang="pl-PL" dirty="0"/>
          </a:p>
          <a:p>
            <a:pPr marL="0" indent="0">
              <a:buNone/>
            </a:pPr>
            <a:r>
              <a:rPr lang="pl-PL" dirty="0"/>
              <a:t>&lt;style&gt;</a:t>
            </a:r>
          </a:p>
          <a:p>
            <a:pPr marL="0" indent="0">
              <a:buNone/>
            </a:pPr>
            <a:endParaRPr lang="pl-PL" dirty="0"/>
          </a:p>
          <a:p>
            <a:pPr marL="0" indent="0">
              <a:buNone/>
            </a:pPr>
            <a:r>
              <a:rPr lang="pl-PL" dirty="0"/>
              <a:t>&lt;/style&gt;</a:t>
            </a:r>
          </a:p>
        </p:txBody>
      </p:sp>
    </p:spTree>
    <p:extLst>
      <p:ext uri="{BB962C8B-B14F-4D97-AF65-F5344CB8AC3E}">
        <p14:creationId xmlns:p14="http://schemas.microsoft.com/office/powerpoint/2010/main" val="14529887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C9BAB1-87D6-4F37-8B5A-7C2DA5D2F37A}"/>
              </a:ext>
            </a:extLst>
          </p:cNvPr>
          <p:cNvSpPr>
            <a:spLocks noGrp="1"/>
          </p:cNvSpPr>
          <p:nvPr>
            <p:ph type="title"/>
          </p:nvPr>
        </p:nvSpPr>
        <p:spPr/>
        <p:txBody>
          <a:bodyPr/>
          <a:lstStyle/>
          <a:p>
            <a:r>
              <a:rPr lang="pl-PL" dirty="0"/>
              <a:t>&lt;style&gt;</a:t>
            </a:r>
          </a:p>
        </p:txBody>
      </p:sp>
      <p:sp>
        <p:nvSpPr>
          <p:cNvPr id="3" name="Symbol zastępczy zawartości 2">
            <a:extLst>
              <a:ext uri="{FF2B5EF4-FFF2-40B4-BE49-F238E27FC236}">
                <a16:creationId xmlns:a16="http://schemas.microsoft.com/office/drawing/2014/main" id="{7783F306-5421-4610-87FB-C7D4EC68B044}"/>
              </a:ext>
            </a:extLst>
          </p:cNvPr>
          <p:cNvSpPr>
            <a:spLocks noGrp="1"/>
          </p:cNvSpPr>
          <p:nvPr>
            <p:ph idx="1"/>
          </p:nvPr>
        </p:nvSpPr>
        <p:spPr/>
        <p:txBody>
          <a:bodyPr>
            <a:normAutofit fontScale="70000" lnSpcReduction="20000"/>
          </a:bodyPr>
          <a:lstStyle/>
          <a:p>
            <a:pPr marL="0" indent="0">
              <a:buNone/>
            </a:pPr>
            <a:r>
              <a:rPr lang="pl-PL" dirty="0"/>
              <a:t>Element &lt;style&gt; wskazuje przeglądarce miejsce, w którym będziemy używać języka CSS i wszystko co się znajdzie w tym elemencie musi być przez nią interpretowane jako język styli, a nie </a:t>
            </a:r>
            <a:r>
              <a:rPr lang="pl-PL" dirty="0" err="1"/>
              <a:t>html</a:t>
            </a:r>
            <a:r>
              <a:rPr lang="pl-PL" dirty="0"/>
              <a:t>.</a:t>
            </a:r>
          </a:p>
          <a:p>
            <a:pPr marL="0" indent="0">
              <a:buNone/>
            </a:pPr>
            <a:r>
              <a:rPr lang="pl-PL" dirty="0"/>
              <a:t>&lt;style&gt; w zasadzie można umieścić w całym dokumencie </a:t>
            </a:r>
            <a:r>
              <a:rPr lang="pl-PL" dirty="0" err="1"/>
              <a:t>html</a:t>
            </a:r>
            <a:r>
              <a:rPr lang="pl-PL" dirty="0"/>
              <a:t>, zarówno w sekcji &lt;body&gt; jak i &lt;</a:t>
            </a:r>
            <a:r>
              <a:rPr lang="pl-PL" dirty="0" err="1"/>
              <a:t>head</a:t>
            </a:r>
            <a:r>
              <a:rPr lang="pl-PL" dirty="0"/>
              <a:t>&gt;, z jednym warunkiem, zawsze powyżej elementu, którego formatowanie dotyczy</a:t>
            </a:r>
          </a:p>
          <a:p>
            <a:pPr marL="0" indent="0">
              <a:buNone/>
            </a:pPr>
            <a:r>
              <a:rPr lang="pl-PL" dirty="0"/>
              <a:t>&lt;body&gt;</a:t>
            </a:r>
          </a:p>
          <a:p>
            <a:pPr marL="0" indent="0">
              <a:buNone/>
            </a:pPr>
            <a:r>
              <a:rPr lang="pl-PL" dirty="0"/>
              <a:t>  &lt;style&gt;</a:t>
            </a:r>
          </a:p>
          <a:p>
            <a:pPr marL="0" indent="0">
              <a:buNone/>
            </a:pPr>
            <a:r>
              <a:rPr lang="pl-PL" dirty="0"/>
              <a:t>    p {</a:t>
            </a:r>
            <a:r>
              <a:rPr lang="pl-PL" dirty="0" err="1"/>
              <a:t>font</a:t>
            </a:r>
            <a:r>
              <a:rPr lang="pl-PL" dirty="0"/>
              <a:t>: 16px Arial;}</a:t>
            </a:r>
          </a:p>
          <a:p>
            <a:pPr marL="0" indent="0">
              <a:buNone/>
            </a:pPr>
            <a:r>
              <a:rPr lang="pl-PL" dirty="0"/>
              <a:t>   &lt;/style&gt;</a:t>
            </a:r>
          </a:p>
          <a:p>
            <a:pPr marL="0" indent="0">
              <a:buNone/>
            </a:pPr>
            <a:r>
              <a:rPr lang="pl-PL" dirty="0"/>
              <a:t>  &lt;p&gt;Paragraf&lt;/p&gt;</a:t>
            </a:r>
          </a:p>
          <a:p>
            <a:pPr marL="0" indent="0">
              <a:buNone/>
            </a:pPr>
            <a:r>
              <a:rPr lang="pl-PL" dirty="0"/>
              <a:t>&lt;/body&gt;</a:t>
            </a:r>
          </a:p>
          <a:p>
            <a:pPr marL="0" indent="0">
              <a:buNone/>
            </a:pPr>
            <a:endParaRPr lang="pl-PL" dirty="0"/>
          </a:p>
          <a:p>
            <a:pPr marL="0" indent="0">
              <a:buNone/>
            </a:pPr>
            <a:r>
              <a:rPr lang="pl-PL" dirty="0"/>
              <a:t>Jednak dobrą praktyką jest umieszczanie elementu &lt;style&gt; na samym dole sekcji &lt;</a:t>
            </a:r>
            <a:r>
              <a:rPr lang="pl-PL" dirty="0" err="1"/>
              <a:t>head</a:t>
            </a:r>
            <a:r>
              <a:rPr lang="pl-PL" dirty="0"/>
              <a:t>&gt;, czyli w tzw. ustawieniach strony</a:t>
            </a:r>
          </a:p>
        </p:txBody>
      </p:sp>
    </p:spTree>
    <p:extLst>
      <p:ext uri="{BB962C8B-B14F-4D97-AF65-F5344CB8AC3E}">
        <p14:creationId xmlns:p14="http://schemas.microsoft.com/office/powerpoint/2010/main" val="2728006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B2D138E-0E3F-4292-A6C2-CDBF184F591B}"/>
              </a:ext>
            </a:extLst>
          </p:cNvPr>
          <p:cNvSpPr>
            <a:spLocks noGrp="1"/>
          </p:cNvSpPr>
          <p:nvPr>
            <p:ph type="title"/>
          </p:nvPr>
        </p:nvSpPr>
        <p:spPr/>
        <p:txBody>
          <a:bodyPr/>
          <a:lstStyle/>
          <a:p>
            <a:r>
              <a:rPr lang="pl-PL" dirty="0"/>
              <a:t>Przykład</a:t>
            </a:r>
          </a:p>
        </p:txBody>
      </p:sp>
      <p:sp>
        <p:nvSpPr>
          <p:cNvPr id="3" name="Symbol zastępczy zawartości 2">
            <a:extLst>
              <a:ext uri="{FF2B5EF4-FFF2-40B4-BE49-F238E27FC236}">
                <a16:creationId xmlns:a16="http://schemas.microsoft.com/office/drawing/2014/main" id="{2A3A7FF2-B98E-439D-A550-39CE150ADF15}"/>
              </a:ext>
            </a:extLst>
          </p:cNvPr>
          <p:cNvSpPr>
            <a:spLocks noGrp="1"/>
          </p:cNvSpPr>
          <p:nvPr>
            <p:ph idx="1"/>
          </p:nvPr>
        </p:nvSpPr>
        <p:spPr/>
        <p:txBody>
          <a:bodyPr/>
          <a:lstStyle/>
          <a:p>
            <a:pPr marL="0" indent="0">
              <a:buNone/>
            </a:pPr>
            <a:r>
              <a:rPr lang="pl-PL" dirty="0"/>
              <a:t>&lt;style&gt;</a:t>
            </a:r>
          </a:p>
          <a:p>
            <a:pPr marL="0" indent="0">
              <a:buNone/>
            </a:pPr>
            <a:r>
              <a:rPr lang="pl-PL" dirty="0"/>
              <a:t>  p {</a:t>
            </a:r>
          </a:p>
          <a:p>
            <a:pPr marL="0" indent="0">
              <a:buNone/>
            </a:pPr>
            <a:r>
              <a:rPr lang="pl-PL" dirty="0"/>
              <a:t>    </a:t>
            </a:r>
            <a:r>
              <a:rPr lang="pl-PL" dirty="0" err="1"/>
              <a:t>font</a:t>
            </a:r>
            <a:r>
              <a:rPr lang="pl-PL" dirty="0"/>
              <a:t>: 28px Arial;</a:t>
            </a:r>
          </a:p>
          <a:p>
            <a:pPr marL="0" indent="0">
              <a:buNone/>
            </a:pPr>
            <a:r>
              <a:rPr lang="pl-PL" dirty="0"/>
              <a:t>    </a:t>
            </a:r>
            <a:r>
              <a:rPr lang="pl-PL" dirty="0" err="1"/>
              <a:t>background-color</a:t>
            </a:r>
            <a:r>
              <a:rPr lang="pl-PL" dirty="0"/>
              <a:t>: </a:t>
            </a:r>
            <a:r>
              <a:rPr lang="pl-PL" dirty="0" err="1"/>
              <a:t>yellow</a:t>
            </a:r>
            <a:r>
              <a:rPr lang="pl-PL" dirty="0"/>
              <a:t>;</a:t>
            </a:r>
          </a:p>
          <a:p>
            <a:pPr marL="0" indent="0">
              <a:buNone/>
            </a:pPr>
            <a:r>
              <a:rPr lang="pl-PL" dirty="0"/>
              <a:t>  }</a:t>
            </a:r>
          </a:p>
          <a:p>
            <a:pPr marL="0" indent="0">
              <a:buNone/>
            </a:pPr>
            <a:r>
              <a:rPr lang="pl-PL" dirty="0"/>
              <a:t>&lt;/style&gt;</a:t>
            </a:r>
          </a:p>
          <a:p>
            <a:pPr marL="0" indent="0">
              <a:buNone/>
            </a:pPr>
            <a:r>
              <a:rPr lang="pl-PL" dirty="0"/>
              <a:t>&lt;p&gt;Paragraf do sformatowania.&lt;/p&gt;</a:t>
            </a:r>
          </a:p>
        </p:txBody>
      </p:sp>
    </p:spTree>
    <p:extLst>
      <p:ext uri="{BB962C8B-B14F-4D97-AF65-F5344CB8AC3E}">
        <p14:creationId xmlns:p14="http://schemas.microsoft.com/office/powerpoint/2010/main" val="16830192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1B00455-676E-46BE-ACA5-FB34BECB56CD}"/>
              </a:ext>
            </a:extLst>
          </p:cNvPr>
          <p:cNvSpPr>
            <a:spLocks noGrp="1"/>
          </p:cNvSpPr>
          <p:nvPr>
            <p:ph type="title"/>
          </p:nvPr>
        </p:nvSpPr>
        <p:spPr/>
        <p:txBody>
          <a:bodyPr/>
          <a:lstStyle/>
          <a:p>
            <a:r>
              <a:rPr lang="pl-PL" dirty="0"/>
              <a:t>ID i </a:t>
            </a:r>
            <a:r>
              <a:rPr lang="pl-PL" dirty="0" err="1"/>
              <a:t>class</a:t>
            </a:r>
            <a:endParaRPr lang="pl-PL" dirty="0"/>
          </a:p>
        </p:txBody>
      </p:sp>
      <p:sp>
        <p:nvSpPr>
          <p:cNvPr id="3" name="Symbol zastępczy zawartości 2">
            <a:extLst>
              <a:ext uri="{FF2B5EF4-FFF2-40B4-BE49-F238E27FC236}">
                <a16:creationId xmlns:a16="http://schemas.microsoft.com/office/drawing/2014/main" id="{9B51BDFC-9CC7-478C-BD61-BAE3AE899839}"/>
              </a:ext>
            </a:extLst>
          </p:cNvPr>
          <p:cNvSpPr>
            <a:spLocks noGrp="1"/>
          </p:cNvSpPr>
          <p:nvPr>
            <p:ph sz="half" idx="1"/>
          </p:nvPr>
        </p:nvSpPr>
        <p:spPr/>
        <p:txBody>
          <a:bodyPr/>
          <a:lstStyle/>
          <a:p>
            <a:pPr marL="0" indent="0">
              <a:buNone/>
            </a:pPr>
            <a:r>
              <a:rPr lang="pl-PL" dirty="0"/>
              <a:t>&lt;p id="</a:t>
            </a:r>
            <a:r>
              <a:rPr lang="pl-PL" dirty="0" err="1"/>
              <a:t>first</a:t>
            </a:r>
            <a:r>
              <a:rPr lang="pl-PL" dirty="0"/>
              <a:t>"&gt;Paragraf z unikalnym id.&lt;/p&gt;</a:t>
            </a:r>
          </a:p>
          <a:p>
            <a:pPr marL="0" indent="0">
              <a:buNone/>
            </a:pPr>
            <a:r>
              <a:rPr lang="pl-PL" dirty="0"/>
              <a:t>&lt;p </a:t>
            </a:r>
            <a:r>
              <a:rPr lang="pl-PL" dirty="0" err="1"/>
              <a:t>class</a:t>
            </a:r>
            <a:r>
              <a:rPr lang="pl-PL" dirty="0"/>
              <a:t>="</a:t>
            </a:r>
            <a:r>
              <a:rPr lang="pl-PL" dirty="0" err="1"/>
              <a:t>yellow</a:t>
            </a:r>
            <a:r>
              <a:rPr lang="pl-PL" dirty="0"/>
              <a:t>"&gt;Paragraf z klasą.&lt;/p&gt;</a:t>
            </a:r>
          </a:p>
          <a:p>
            <a:pPr marL="0" indent="0">
              <a:buNone/>
            </a:pPr>
            <a:r>
              <a:rPr lang="pl-PL" dirty="0"/>
              <a:t>&lt;p </a:t>
            </a:r>
            <a:r>
              <a:rPr lang="pl-PL" dirty="0" err="1"/>
              <a:t>class</a:t>
            </a:r>
            <a:r>
              <a:rPr lang="pl-PL" dirty="0"/>
              <a:t>="</a:t>
            </a:r>
            <a:r>
              <a:rPr lang="pl-PL" dirty="0" err="1"/>
              <a:t>yellow</a:t>
            </a:r>
            <a:r>
              <a:rPr lang="pl-PL" dirty="0"/>
              <a:t>"&gt;Paragraf z klasą&lt;/p&gt;</a:t>
            </a:r>
          </a:p>
        </p:txBody>
      </p:sp>
      <p:sp>
        <p:nvSpPr>
          <p:cNvPr id="5" name="Symbol zastępczy zawartości 4">
            <a:extLst>
              <a:ext uri="{FF2B5EF4-FFF2-40B4-BE49-F238E27FC236}">
                <a16:creationId xmlns:a16="http://schemas.microsoft.com/office/drawing/2014/main" id="{7E4617E7-074F-46EC-973F-AE94EB0E90A6}"/>
              </a:ext>
            </a:extLst>
          </p:cNvPr>
          <p:cNvSpPr>
            <a:spLocks noGrp="1"/>
          </p:cNvSpPr>
          <p:nvPr>
            <p:ph sz="half" idx="2"/>
          </p:nvPr>
        </p:nvSpPr>
        <p:spPr/>
        <p:txBody>
          <a:bodyPr>
            <a:normAutofit/>
          </a:bodyPr>
          <a:lstStyle/>
          <a:p>
            <a:pPr marL="0" indent="0">
              <a:buNone/>
            </a:pPr>
            <a:r>
              <a:rPr lang="en-US" dirty="0"/>
              <a:t>&lt;style&gt;</a:t>
            </a:r>
          </a:p>
          <a:p>
            <a:pPr marL="0" indent="0">
              <a:buNone/>
            </a:pPr>
            <a:r>
              <a:rPr lang="en-US" dirty="0"/>
              <a:t>  #first {</a:t>
            </a:r>
          </a:p>
          <a:p>
            <a:pPr marL="0" indent="0">
              <a:buNone/>
            </a:pPr>
            <a:r>
              <a:rPr lang="en-US" dirty="0"/>
              <a:t>    background-color: blue;</a:t>
            </a:r>
          </a:p>
          <a:p>
            <a:pPr marL="0" indent="0">
              <a:buNone/>
            </a:pPr>
            <a:r>
              <a:rPr lang="en-US" dirty="0"/>
              <a:t>  }</a:t>
            </a:r>
          </a:p>
          <a:p>
            <a:pPr marL="0" indent="0">
              <a:buNone/>
            </a:pPr>
            <a:r>
              <a:rPr lang="en-US" dirty="0"/>
              <a:t>  .yellow {</a:t>
            </a:r>
          </a:p>
          <a:p>
            <a:pPr marL="0" indent="0">
              <a:buNone/>
            </a:pPr>
            <a:r>
              <a:rPr lang="en-US" dirty="0"/>
              <a:t>    background-color: yellow;</a:t>
            </a:r>
          </a:p>
          <a:p>
            <a:pPr marL="0" indent="0">
              <a:buNone/>
            </a:pPr>
            <a:r>
              <a:rPr lang="en-US" dirty="0"/>
              <a:t>  }</a:t>
            </a:r>
          </a:p>
          <a:p>
            <a:pPr marL="0" indent="0">
              <a:buNone/>
            </a:pPr>
            <a:r>
              <a:rPr lang="en-US" dirty="0"/>
              <a:t>&lt;/style&gt;</a:t>
            </a:r>
            <a:endParaRPr lang="pl-PL" dirty="0"/>
          </a:p>
        </p:txBody>
      </p:sp>
    </p:spTree>
    <p:extLst>
      <p:ext uri="{BB962C8B-B14F-4D97-AF65-F5344CB8AC3E}">
        <p14:creationId xmlns:p14="http://schemas.microsoft.com/office/powerpoint/2010/main" val="4135950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B22DD0D8-C01E-4E84-A943-D6776BD798CA}"/>
              </a:ext>
            </a:extLst>
          </p:cNvPr>
          <p:cNvSpPr>
            <a:spLocks noGrp="1"/>
          </p:cNvSpPr>
          <p:nvPr>
            <p:ph type="title"/>
          </p:nvPr>
        </p:nvSpPr>
        <p:spPr/>
        <p:txBody>
          <a:bodyPr/>
          <a:lstStyle/>
          <a:p>
            <a:r>
              <a:rPr lang="pl-PL" dirty="0"/>
              <a:t>CSS w osobnym pliku</a:t>
            </a:r>
          </a:p>
        </p:txBody>
      </p:sp>
      <p:sp>
        <p:nvSpPr>
          <p:cNvPr id="6" name="Symbol zastępczy zawartości 5">
            <a:extLst>
              <a:ext uri="{FF2B5EF4-FFF2-40B4-BE49-F238E27FC236}">
                <a16:creationId xmlns:a16="http://schemas.microsoft.com/office/drawing/2014/main" id="{936D005E-83D4-4533-845A-940863F5D1BE}"/>
              </a:ext>
            </a:extLst>
          </p:cNvPr>
          <p:cNvSpPr>
            <a:spLocks noGrp="1"/>
          </p:cNvSpPr>
          <p:nvPr>
            <p:ph idx="1"/>
          </p:nvPr>
        </p:nvSpPr>
        <p:spPr/>
        <p:txBody>
          <a:bodyPr/>
          <a:lstStyle/>
          <a:p>
            <a:pPr marL="0" indent="0">
              <a:buNone/>
            </a:pPr>
            <a:r>
              <a:rPr lang="pl-PL" dirty="0"/>
              <a:t>Najlepszym sposobem dodawania styli do strony, jest dołączenie ich w oddzielnym pliku ze stylami. Plik taki tworzymy podobnie jak dokument </a:t>
            </a:r>
            <a:r>
              <a:rPr lang="pl-PL" dirty="0" err="1"/>
              <a:t>html</a:t>
            </a:r>
            <a:r>
              <a:rPr lang="pl-PL" dirty="0"/>
              <a:t>, tylko rozszerzenie pliku zmieniamy na .</a:t>
            </a:r>
            <a:r>
              <a:rPr lang="pl-PL" dirty="0" err="1"/>
              <a:t>css</a:t>
            </a:r>
            <a:r>
              <a:rPr lang="pl-PL" dirty="0"/>
              <a:t>. Najczęstszymi nazwami dla plików </a:t>
            </a:r>
            <a:r>
              <a:rPr lang="pl-PL" dirty="0" err="1"/>
              <a:t>css</a:t>
            </a:r>
            <a:r>
              <a:rPr lang="pl-PL" dirty="0"/>
              <a:t> są </a:t>
            </a:r>
            <a:r>
              <a:rPr lang="pl-PL" dirty="0" err="1"/>
              <a:t>main</a:t>
            </a:r>
            <a:r>
              <a:rPr lang="pl-PL" dirty="0"/>
              <a:t> albo style, nazwa ta może być dowolna jednak dobrą praktyką jest stosowanie nazw ogólnie stosowanych. </a:t>
            </a:r>
          </a:p>
        </p:txBody>
      </p:sp>
    </p:spTree>
    <p:extLst>
      <p:ext uri="{BB962C8B-B14F-4D97-AF65-F5344CB8AC3E}">
        <p14:creationId xmlns:p14="http://schemas.microsoft.com/office/powerpoint/2010/main" val="41672400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A738FB3-A914-4868-95DC-723DE456F66F}"/>
              </a:ext>
            </a:extLst>
          </p:cNvPr>
          <p:cNvSpPr>
            <a:spLocks noGrp="1"/>
          </p:cNvSpPr>
          <p:nvPr>
            <p:ph type="title"/>
          </p:nvPr>
        </p:nvSpPr>
        <p:spPr/>
        <p:txBody>
          <a:bodyPr/>
          <a:lstStyle/>
          <a:p>
            <a:r>
              <a:rPr lang="pl-PL" dirty="0"/>
              <a:t>CSS w osobnym pliku</a:t>
            </a:r>
          </a:p>
        </p:txBody>
      </p:sp>
      <p:sp>
        <p:nvSpPr>
          <p:cNvPr id="3" name="Symbol zastępczy zawartości 2">
            <a:extLst>
              <a:ext uri="{FF2B5EF4-FFF2-40B4-BE49-F238E27FC236}">
                <a16:creationId xmlns:a16="http://schemas.microsoft.com/office/drawing/2014/main" id="{04C29F41-D34D-4D04-945A-158D89429F33}"/>
              </a:ext>
            </a:extLst>
          </p:cNvPr>
          <p:cNvSpPr>
            <a:spLocks noGrp="1"/>
          </p:cNvSpPr>
          <p:nvPr>
            <p:ph idx="1"/>
          </p:nvPr>
        </p:nvSpPr>
        <p:spPr/>
        <p:txBody>
          <a:bodyPr/>
          <a:lstStyle/>
          <a:p>
            <a:pPr marL="0" indent="0">
              <a:buNone/>
            </a:pPr>
            <a:r>
              <a:rPr lang="pl-PL" dirty="0"/>
              <a:t>Dobrą praktyką jest trzymanie wszystkich plików ze stylami w jednym folderze. Najczęściej folder tan nazywamy po prostu </a:t>
            </a:r>
            <a:r>
              <a:rPr lang="pl-PL" dirty="0" err="1"/>
              <a:t>css</a:t>
            </a:r>
            <a:r>
              <a:rPr lang="pl-PL" dirty="0"/>
              <a:t> i umiejscawiamy tam wszystkie nasze </a:t>
            </a:r>
            <a:r>
              <a:rPr lang="pl-PL" dirty="0" err="1"/>
              <a:t>css’owe</a:t>
            </a:r>
            <a:r>
              <a:rPr lang="pl-PL" dirty="0"/>
              <a:t> pliki. Dodajmy do naszego głównego katalogu ten folder i umieśćmy tam nasz plik </a:t>
            </a:r>
            <a:r>
              <a:rPr lang="pl-PL" dirty="0" err="1"/>
              <a:t>css</a:t>
            </a:r>
            <a:r>
              <a:rPr lang="pl-PL" dirty="0"/>
              <a:t>. Jednak to nie wystarczy, aby style nam zadziałały musimy do nich stworzyć odwołanie ze strony internetowej, przy pomocy elementu &lt;link&gt;.</a:t>
            </a:r>
          </a:p>
        </p:txBody>
      </p:sp>
    </p:spTree>
    <p:extLst>
      <p:ext uri="{BB962C8B-B14F-4D97-AF65-F5344CB8AC3E}">
        <p14:creationId xmlns:p14="http://schemas.microsoft.com/office/powerpoint/2010/main" val="11304040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C244AE8-4DC4-40BA-B9E2-882519F0133C}"/>
              </a:ext>
            </a:extLst>
          </p:cNvPr>
          <p:cNvSpPr>
            <a:spLocks noGrp="1"/>
          </p:cNvSpPr>
          <p:nvPr>
            <p:ph type="title"/>
          </p:nvPr>
        </p:nvSpPr>
        <p:spPr/>
        <p:txBody>
          <a:bodyPr/>
          <a:lstStyle/>
          <a:p>
            <a:r>
              <a:rPr lang="pl-PL" dirty="0"/>
              <a:t>&lt;link&gt;</a:t>
            </a:r>
          </a:p>
        </p:txBody>
      </p:sp>
      <p:sp>
        <p:nvSpPr>
          <p:cNvPr id="3" name="Symbol zastępczy zawartości 2">
            <a:extLst>
              <a:ext uri="{FF2B5EF4-FFF2-40B4-BE49-F238E27FC236}">
                <a16:creationId xmlns:a16="http://schemas.microsoft.com/office/drawing/2014/main" id="{8715BF97-F7C0-42D7-9CF6-8CA973258305}"/>
              </a:ext>
            </a:extLst>
          </p:cNvPr>
          <p:cNvSpPr>
            <a:spLocks noGrp="1"/>
          </p:cNvSpPr>
          <p:nvPr>
            <p:ph idx="1"/>
          </p:nvPr>
        </p:nvSpPr>
        <p:spPr/>
        <p:txBody>
          <a:bodyPr/>
          <a:lstStyle/>
          <a:p>
            <a:pPr marL="0" indent="0">
              <a:buNone/>
            </a:pPr>
            <a:r>
              <a:rPr lang="pl-PL" dirty="0"/>
              <a:t>Element &lt;link&gt; (ang. połączenie), pozwala nam na import zewnętrznych plików (np. tych ze stylami) do naszej strony internetowej.</a:t>
            </a:r>
          </a:p>
          <a:p>
            <a:pPr marL="0" indent="0">
              <a:buNone/>
            </a:pPr>
            <a:endParaRPr lang="pl-PL" dirty="0"/>
          </a:p>
          <a:p>
            <a:pPr marL="0" indent="0">
              <a:buNone/>
            </a:pPr>
            <a:r>
              <a:rPr lang="pl-PL" dirty="0"/>
              <a:t>Pamiętajmy, żeby nie mylić elementu &lt;link&gt; z elementem &lt;a&gt;, który zwyczajowo nazywany jest linkiem, jednak z poprzednim elementem nie ma nic wspólnego.</a:t>
            </a:r>
          </a:p>
          <a:p>
            <a:pPr marL="0" indent="0">
              <a:buNone/>
            </a:pPr>
            <a:endParaRPr lang="pl-PL" dirty="0"/>
          </a:p>
          <a:p>
            <a:pPr marL="0" indent="0">
              <a:buNone/>
            </a:pPr>
            <a:r>
              <a:rPr lang="pl-PL" dirty="0"/>
              <a:t>Element &lt;link&gt; umieszczamy zawsze w sekcji &lt;</a:t>
            </a:r>
            <a:r>
              <a:rPr lang="pl-PL" dirty="0" err="1"/>
              <a:t>head</a:t>
            </a:r>
            <a:r>
              <a:rPr lang="pl-PL" dirty="0"/>
              <a:t>&gt;.</a:t>
            </a:r>
          </a:p>
        </p:txBody>
      </p:sp>
    </p:spTree>
    <p:extLst>
      <p:ext uri="{BB962C8B-B14F-4D97-AF65-F5344CB8AC3E}">
        <p14:creationId xmlns:p14="http://schemas.microsoft.com/office/powerpoint/2010/main" val="18660826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4CFA6E1-A387-4CF8-A569-E58B17225F9F}"/>
              </a:ext>
            </a:extLst>
          </p:cNvPr>
          <p:cNvSpPr>
            <a:spLocks noGrp="1"/>
          </p:cNvSpPr>
          <p:nvPr>
            <p:ph type="title"/>
          </p:nvPr>
        </p:nvSpPr>
        <p:spPr/>
        <p:txBody>
          <a:bodyPr/>
          <a:lstStyle/>
          <a:p>
            <a:r>
              <a:rPr lang="pl-PL" dirty="0"/>
              <a:t>Przykład</a:t>
            </a:r>
          </a:p>
        </p:txBody>
      </p:sp>
      <p:sp>
        <p:nvSpPr>
          <p:cNvPr id="6" name="Symbol zastępczy tekstu 5">
            <a:extLst>
              <a:ext uri="{FF2B5EF4-FFF2-40B4-BE49-F238E27FC236}">
                <a16:creationId xmlns:a16="http://schemas.microsoft.com/office/drawing/2014/main" id="{741D6160-AC2A-4FD1-927D-A2B15F82B7D6}"/>
              </a:ext>
            </a:extLst>
          </p:cNvPr>
          <p:cNvSpPr>
            <a:spLocks noGrp="1"/>
          </p:cNvSpPr>
          <p:nvPr>
            <p:ph type="body" idx="1"/>
          </p:nvPr>
        </p:nvSpPr>
        <p:spPr/>
        <p:txBody>
          <a:bodyPr/>
          <a:lstStyle/>
          <a:p>
            <a:r>
              <a:rPr lang="pl-PL" dirty="0"/>
              <a:t>index.html</a:t>
            </a:r>
          </a:p>
        </p:txBody>
      </p:sp>
      <p:sp>
        <p:nvSpPr>
          <p:cNvPr id="3" name="Symbol zastępczy zawartości 2">
            <a:extLst>
              <a:ext uri="{FF2B5EF4-FFF2-40B4-BE49-F238E27FC236}">
                <a16:creationId xmlns:a16="http://schemas.microsoft.com/office/drawing/2014/main" id="{E7940FF7-7FE3-44CA-9EE3-2F1C0CBC2AFD}"/>
              </a:ext>
            </a:extLst>
          </p:cNvPr>
          <p:cNvSpPr>
            <a:spLocks noGrp="1"/>
          </p:cNvSpPr>
          <p:nvPr>
            <p:ph sz="half" idx="2"/>
          </p:nvPr>
        </p:nvSpPr>
        <p:spPr/>
        <p:txBody>
          <a:bodyPr/>
          <a:lstStyle/>
          <a:p>
            <a:pPr marL="0" indent="0">
              <a:buNone/>
            </a:pPr>
            <a:r>
              <a:rPr lang="pl-PL" dirty="0"/>
              <a:t>&lt;</a:t>
            </a:r>
            <a:r>
              <a:rPr lang="pl-PL" dirty="0" err="1"/>
              <a:t>head</a:t>
            </a:r>
            <a:r>
              <a:rPr lang="pl-PL" dirty="0"/>
              <a:t>&gt;</a:t>
            </a:r>
          </a:p>
          <a:p>
            <a:pPr marL="0" indent="0">
              <a:buNone/>
            </a:pPr>
            <a:r>
              <a:rPr lang="pl-PL" dirty="0"/>
              <a:t>  &lt;link </a:t>
            </a:r>
            <a:r>
              <a:rPr lang="pl-PL" dirty="0" err="1"/>
              <a:t>rel</a:t>
            </a:r>
            <a:r>
              <a:rPr lang="pl-PL" dirty="0"/>
              <a:t>="</a:t>
            </a:r>
            <a:r>
              <a:rPr lang="pl-PL" dirty="0" err="1"/>
              <a:t>stylesheet</a:t>
            </a:r>
            <a:r>
              <a:rPr lang="pl-PL" dirty="0"/>
              <a:t>" </a:t>
            </a:r>
            <a:r>
              <a:rPr lang="pl-PL" dirty="0" err="1"/>
              <a:t>href</a:t>
            </a:r>
            <a:r>
              <a:rPr lang="pl-PL" dirty="0"/>
              <a:t>="</a:t>
            </a:r>
            <a:r>
              <a:rPr lang="pl-PL" dirty="0" err="1"/>
              <a:t>css</a:t>
            </a:r>
            <a:r>
              <a:rPr lang="pl-PL" dirty="0"/>
              <a:t>/main.css"&gt;</a:t>
            </a:r>
          </a:p>
          <a:p>
            <a:pPr marL="0" indent="0">
              <a:buNone/>
            </a:pPr>
            <a:r>
              <a:rPr lang="pl-PL" dirty="0"/>
              <a:t>&lt;/</a:t>
            </a:r>
            <a:r>
              <a:rPr lang="pl-PL" dirty="0" err="1"/>
              <a:t>head</a:t>
            </a:r>
            <a:r>
              <a:rPr lang="pl-PL" dirty="0"/>
              <a:t>&gt;</a:t>
            </a:r>
          </a:p>
          <a:p>
            <a:pPr marL="0" indent="0">
              <a:buNone/>
            </a:pPr>
            <a:r>
              <a:rPr lang="pl-PL" dirty="0"/>
              <a:t>&lt;body&gt;</a:t>
            </a:r>
          </a:p>
          <a:p>
            <a:pPr marL="0" indent="0">
              <a:buNone/>
            </a:pPr>
            <a:r>
              <a:rPr lang="pl-PL" dirty="0"/>
              <a:t>  &lt;p&gt;Paragraf formatowany plikiem zewnętrznym.&lt;/p&gt;</a:t>
            </a:r>
          </a:p>
        </p:txBody>
      </p:sp>
      <p:sp>
        <p:nvSpPr>
          <p:cNvPr id="7" name="Symbol zastępczy tekstu 6">
            <a:extLst>
              <a:ext uri="{FF2B5EF4-FFF2-40B4-BE49-F238E27FC236}">
                <a16:creationId xmlns:a16="http://schemas.microsoft.com/office/drawing/2014/main" id="{D994CF96-D0EA-4F4D-B6AF-56F7E2D09422}"/>
              </a:ext>
            </a:extLst>
          </p:cNvPr>
          <p:cNvSpPr>
            <a:spLocks noGrp="1"/>
          </p:cNvSpPr>
          <p:nvPr>
            <p:ph type="body" sz="quarter" idx="3"/>
          </p:nvPr>
        </p:nvSpPr>
        <p:spPr/>
        <p:txBody>
          <a:bodyPr/>
          <a:lstStyle/>
          <a:p>
            <a:r>
              <a:rPr lang="pl-PL" dirty="0"/>
              <a:t>main.css</a:t>
            </a:r>
          </a:p>
        </p:txBody>
      </p:sp>
      <p:sp>
        <p:nvSpPr>
          <p:cNvPr id="8" name="Symbol zastępczy zawartości 7">
            <a:extLst>
              <a:ext uri="{FF2B5EF4-FFF2-40B4-BE49-F238E27FC236}">
                <a16:creationId xmlns:a16="http://schemas.microsoft.com/office/drawing/2014/main" id="{2B945697-0D1F-4E41-AEDB-DE850EA6F47E}"/>
              </a:ext>
            </a:extLst>
          </p:cNvPr>
          <p:cNvSpPr>
            <a:spLocks noGrp="1"/>
          </p:cNvSpPr>
          <p:nvPr>
            <p:ph sz="quarter" idx="4"/>
          </p:nvPr>
        </p:nvSpPr>
        <p:spPr/>
        <p:txBody>
          <a:bodyPr/>
          <a:lstStyle/>
          <a:p>
            <a:pPr marL="0" indent="0">
              <a:buNone/>
            </a:pPr>
            <a:r>
              <a:rPr lang="en-US" dirty="0"/>
              <a:t>p {</a:t>
            </a:r>
          </a:p>
          <a:p>
            <a:pPr marL="0" indent="0">
              <a:buNone/>
            </a:pPr>
            <a:r>
              <a:rPr lang="en-US" dirty="0"/>
              <a:t>    font: 28px Arial;</a:t>
            </a:r>
          </a:p>
          <a:p>
            <a:pPr marL="0" indent="0">
              <a:buNone/>
            </a:pPr>
            <a:r>
              <a:rPr lang="en-US" dirty="0"/>
              <a:t>    background-color: yellow;</a:t>
            </a:r>
          </a:p>
          <a:p>
            <a:pPr marL="0" indent="0">
              <a:buNone/>
            </a:pPr>
            <a:r>
              <a:rPr lang="en-US" dirty="0"/>
              <a:t>  }</a:t>
            </a:r>
            <a:endParaRPr lang="pl-PL" dirty="0"/>
          </a:p>
        </p:txBody>
      </p:sp>
    </p:spTree>
    <p:extLst>
      <p:ext uri="{BB962C8B-B14F-4D97-AF65-F5344CB8AC3E}">
        <p14:creationId xmlns:p14="http://schemas.microsoft.com/office/powerpoint/2010/main" val="804312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32CE5A9-DF22-4BA1-8156-1A5D0D402D9F}"/>
              </a:ext>
            </a:extLst>
          </p:cNvPr>
          <p:cNvSpPr>
            <a:spLocks noGrp="1"/>
          </p:cNvSpPr>
          <p:nvPr>
            <p:ph type="title"/>
          </p:nvPr>
        </p:nvSpPr>
        <p:spPr/>
        <p:txBody>
          <a:bodyPr/>
          <a:lstStyle/>
          <a:p>
            <a:r>
              <a:rPr lang="pl-PL" dirty="0"/>
              <a:t>Kaskadowe arkusze stylów</a:t>
            </a:r>
          </a:p>
        </p:txBody>
      </p:sp>
      <p:sp>
        <p:nvSpPr>
          <p:cNvPr id="3" name="Symbol zastępczy zawartości 2">
            <a:extLst>
              <a:ext uri="{FF2B5EF4-FFF2-40B4-BE49-F238E27FC236}">
                <a16:creationId xmlns:a16="http://schemas.microsoft.com/office/drawing/2014/main" id="{1AD581FC-1643-4694-8DCD-15BFEAC67259}"/>
              </a:ext>
            </a:extLst>
          </p:cNvPr>
          <p:cNvSpPr>
            <a:spLocks noGrp="1"/>
          </p:cNvSpPr>
          <p:nvPr>
            <p:ph idx="1"/>
          </p:nvPr>
        </p:nvSpPr>
        <p:spPr/>
        <p:txBody>
          <a:bodyPr/>
          <a:lstStyle/>
          <a:p>
            <a:pPr marL="0" indent="0">
              <a:buNone/>
            </a:pPr>
            <a:r>
              <a:rPr lang="pl-PL" dirty="0"/>
              <a:t>Arkusz stylów CSS to lista dyrektyw (tzw. reguł) ustalających w jaki sposób ma zostać wyświetlana przez przeglądarkę internetową zawartość wybranego elementu (lub elementów) (X)HTML lub XML. Można w ten sposób opisać wszystkie pojęcia odpowiedzialne za prezentację elementów dokumentów internetowych, takie jak rodzina czcionek, kolor tekstu, marginesy, odstęp międzywierszowy lub nawet pozycja danego elementu względem innych elementów bądź okna przeglądarki. Wykorzystanie arkuszy stylów daje znacznie większe możliwości pozycjonowania elementów na stronie, niż oferuje sam (X)HTML.</a:t>
            </a:r>
          </a:p>
          <a:p>
            <a:pPr marL="0" indent="0">
              <a:buNone/>
            </a:pPr>
            <a:endParaRPr lang="pl-PL" dirty="0"/>
          </a:p>
        </p:txBody>
      </p:sp>
    </p:spTree>
    <p:extLst>
      <p:ext uri="{BB962C8B-B14F-4D97-AF65-F5344CB8AC3E}">
        <p14:creationId xmlns:p14="http://schemas.microsoft.com/office/powerpoint/2010/main" val="13095936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1591DE06-E9BD-42D4-850E-8DE7D9E7EA85}"/>
              </a:ext>
            </a:extLst>
          </p:cNvPr>
          <p:cNvSpPr>
            <a:spLocks noGrp="1"/>
          </p:cNvSpPr>
          <p:nvPr>
            <p:ph type="title"/>
          </p:nvPr>
        </p:nvSpPr>
        <p:spPr/>
        <p:txBody>
          <a:bodyPr/>
          <a:lstStyle/>
          <a:p>
            <a:r>
              <a:rPr lang="pl-PL" dirty="0"/>
              <a:t>Podsumowanie</a:t>
            </a:r>
          </a:p>
        </p:txBody>
      </p:sp>
      <p:sp>
        <p:nvSpPr>
          <p:cNvPr id="8" name="Symbol zastępczy zawartości 7">
            <a:extLst>
              <a:ext uri="{FF2B5EF4-FFF2-40B4-BE49-F238E27FC236}">
                <a16:creationId xmlns:a16="http://schemas.microsoft.com/office/drawing/2014/main" id="{B0A46659-107C-4B84-A9B9-3964BA6DE931}"/>
              </a:ext>
            </a:extLst>
          </p:cNvPr>
          <p:cNvSpPr>
            <a:spLocks noGrp="1"/>
          </p:cNvSpPr>
          <p:nvPr>
            <p:ph idx="1"/>
          </p:nvPr>
        </p:nvSpPr>
        <p:spPr/>
        <p:txBody>
          <a:bodyPr>
            <a:normAutofit fontScale="92500"/>
          </a:bodyPr>
          <a:lstStyle/>
          <a:p>
            <a:pPr marL="0" indent="0">
              <a:buNone/>
            </a:pPr>
            <a:r>
              <a:rPr lang="pl-PL" dirty="0"/>
              <a:t>Niezależnie, który sposób dołączenia CSS wybierzemy, formatowanie będzie zupełnie takie samo, sposoby od siebie różnią się wygodą dodawania, utrzymaniem kodu oraz tzw. czystością kodu. Dobrą praktyką jest rozdzielanie kodu HTML od CSS, dlatego najbardziej preferowanym sposobem dodawania CSS na stronę jest zamieszczanie CSS w oddzielnych plikach.</a:t>
            </a:r>
          </a:p>
          <a:p>
            <a:pPr marL="0" indent="0">
              <a:buNone/>
            </a:pPr>
            <a:endParaRPr lang="pl-PL" dirty="0"/>
          </a:p>
          <a:p>
            <a:pPr marL="0" indent="0">
              <a:buNone/>
            </a:pPr>
            <a:r>
              <a:rPr lang="pl-PL" dirty="0"/>
              <a:t>atrybut style (style liniowe) – niepolecany, używany w ostateczności</a:t>
            </a:r>
          </a:p>
          <a:p>
            <a:pPr marL="0" indent="0">
              <a:buNone/>
            </a:pPr>
            <a:r>
              <a:rPr lang="pl-PL" dirty="0"/>
              <a:t>element &lt;style&gt; – używany zazwyczaj do tzw. projektów na szybko, albo szkoleniowych, chcemy dodać formatowania, jednak nie chcemy, albo nie możemy mnożyć plików</a:t>
            </a:r>
          </a:p>
          <a:p>
            <a:pPr marL="0" indent="0">
              <a:buNone/>
            </a:pPr>
            <a:r>
              <a:rPr lang="pl-PL" dirty="0"/>
              <a:t>zewnętrzny plik CSS – polecany, dobra praktyka, tak na prawdę jedyny właściwy sposób</a:t>
            </a:r>
          </a:p>
        </p:txBody>
      </p:sp>
    </p:spTree>
    <p:extLst>
      <p:ext uri="{BB962C8B-B14F-4D97-AF65-F5344CB8AC3E}">
        <p14:creationId xmlns:p14="http://schemas.microsoft.com/office/powerpoint/2010/main" val="2285485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8AC7526-536B-44A2-AEDA-1468853069A7}"/>
              </a:ext>
            </a:extLst>
          </p:cNvPr>
          <p:cNvSpPr>
            <a:spLocks noGrp="1"/>
          </p:cNvSpPr>
          <p:nvPr>
            <p:ph type="title"/>
          </p:nvPr>
        </p:nvSpPr>
        <p:spPr/>
        <p:txBody>
          <a:bodyPr/>
          <a:lstStyle/>
          <a:p>
            <a:r>
              <a:rPr lang="pl-PL" dirty="0"/>
              <a:t>Kaskadowe arkusze stylów</a:t>
            </a:r>
          </a:p>
        </p:txBody>
      </p:sp>
      <p:sp>
        <p:nvSpPr>
          <p:cNvPr id="3" name="Symbol zastępczy zawartości 2">
            <a:extLst>
              <a:ext uri="{FF2B5EF4-FFF2-40B4-BE49-F238E27FC236}">
                <a16:creationId xmlns:a16="http://schemas.microsoft.com/office/drawing/2014/main" id="{07D30DA3-AB7A-49CA-AAE5-3D5C4A0DE3E7}"/>
              </a:ext>
            </a:extLst>
          </p:cNvPr>
          <p:cNvSpPr>
            <a:spLocks noGrp="1"/>
          </p:cNvSpPr>
          <p:nvPr>
            <p:ph idx="1"/>
          </p:nvPr>
        </p:nvSpPr>
        <p:spPr/>
        <p:txBody>
          <a:bodyPr/>
          <a:lstStyle/>
          <a:p>
            <a:pPr marL="0" indent="0">
              <a:buNone/>
            </a:pPr>
            <a:r>
              <a:rPr lang="pl-PL" dirty="0"/>
              <a:t>CSS został stworzony w celu odseparowania struktury dokumentu od formy jego prezentacji. Separacja ta zwiększa zakres dostępności witryny, zmniejsza zawiłość dokumentu, ułatwia wprowadzanie zmian w strukturze dokumentu. CSS ułatwia także zmiany w </a:t>
            </a:r>
            <a:r>
              <a:rPr lang="pl-PL" dirty="0" err="1"/>
              <a:t>renderowaniu</a:t>
            </a:r>
            <a:r>
              <a:rPr lang="pl-PL" dirty="0"/>
              <a:t> strony w zależności od obsługiwanego medium (ekran, palmtop, dokument w druku, czytnik ekranowy). Stosowanie zewnętrznych arkuszy CSS daje możliwość zmiany wyglądu wielu stron naraz bez ingerowania w sam kod (X)HTML, ponieważ arkusze mogą być wspólne dla wielu dokumentów</a:t>
            </a:r>
          </a:p>
        </p:txBody>
      </p:sp>
    </p:spTree>
    <p:extLst>
      <p:ext uri="{BB962C8B-B14F-4D97-AF65-F5344CB8AC3E}">
        <p14:creationId xmlns:p14="http://schemas.microsoft.com/office/powerpoint/2010/main" val="746725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BD9A96-C480-4E1A-A94F-94A84AFCEC8B}"/>
              </a:ext>
            </a:extLst>
          </p:cNvPr>
          <p:cNvSpPr>
            <a:spLocks noGrp="1"/>
          </p:cNvSpPr>
          <p:nvPr>
            <p:ph type="title"/>
          </p:nvPr>
        </p:nvSpPr>
        <p:spPr/>
        <p:txBody>
          <a:bodyPr/>
          <a:lstStyle/>
          <a:p>
            <a:r>
              <a:rPr lang="pl-PL" dirty="0"/>
              <a:t>CSS1</a:t>
            </a:r>
          </a:p>
        </p:txBody>
      </p:sp>
      <p:sp>
        <p:nvSpPr>
          <p:cNvPr id="3" name="Symbol zastępczy zawartości 2">
            <a:extLst>
              <a:ext uri="{FF2B5EF4-FFF2-40B4-BE49-F238E27FC236}">
                <a16:creationId xmlns:a16="http://schemas.microsoft.com/office/drawing/2014/main" id="{26227697-35FB-4E20-B706-A28F345060F4}"/>
              </a:ext>
            </a:extLst>
          </p:cNvPr>
          <p:cNvSpPr>
            <a:spLocks noGrp="1"/>
          </p:cNvSpPr>
          <p:nvPr>
            <p:ph idx="1"/>
          </p:nvPr>
        </p:nvSpPr>
        <p:spPr/>
        <p:txBody>
          <a:bodyPr>
            <a:normAutofit lnSpcReduction="10000"/>
          </a:bodyPr>
          <a:lstStyle/>
          <a:p>
            <a:pPr marL="0" indent="0">
              <a:buNone/>
            </a:pPr>
            <a:r>
              <a:rPr lang="pl-PL" dirty="0"/>
              <a:t>Specyfikacja CSS1 została opublikowana pod koniec 1996. Kilka miesięcy później pojawiła się przeglądarka Internet Explorer 3 zapewniająca podstawową obsługę CSS1. Była to ważna cecha, która w czasach dominacji Netscape </a:t>
            </a:r>
            <a:r>
              <a:rPr lang="pl-PL" dirty="0" err="1"/>
              <a:t>Navigatora</a:t>
            </a:r>
            <a:r>
              <a:rPr lang="pl-PL" dirty="0"/>
              <a:t>, pozwalała przeglądarce Microsoftu wysunąć się na prowadzenie. </a:t>
            </a:r>
          </a:p>
          <a:p>
            <a:pPr marL="0" indent="0">
              <a:buNone/>
            </a:pPr>
            <a:r>
              <a:rPr lang="pl-PL" dirty="0"/>
              <a:t>Obsługa CSS1 była na tyle dobra, że można było porzucić niestandardowy znacznik &lt;</a:t>
            </a:r>
            <a:r>
              <a:rPr lang="pl-PL" dirty="0" err="1"/>
              <a:t>font</a:t>
            </a:r>
            <a:r>
              <a:rPr lang="pl-PL" dirty="0"/>
              <a:t>&gt; i rozpocząć eksperymentowanie z marginesami i innymi elementami układu strony. W praktyce projektanci napotkali liczne problemy związane z niekompletną i pełną błędów implementacją CSS1. </a:t>
            </a:r>
          </a:p>
          <a:p>
            <a:pPr marL="0" indent="0">
              <a:buNone/>
            </a:pPr>
            <a:r>
              <a:rPr lang="pl-PL" dirty="0"/>
              <a:t>Dopiero począwszy od IE4 który ukazał się pod koniec 1997 roku CSS1 działało prawidłowo. Netscape w wersji czwartej zaimplementował CSS1 lecz, jak się okazało, z licznymi błędami. Powszechnie uważano, że sam CSS jest wadliwy, a to skłoniło wielu projektantów do jego zarzucenia. W efekcie powszechne uznanie CSS1 za standard, bardzo się opóźniło</a:t>
            </a:r>
          </a:p>
        </p:txBody>
      </p:sp>
    </p:spTree>
    <p:extLst>
      <p:ext uri="{BB962C8B-B14F-4D97-AF65-F5344CB8AC3E}">
        <p14:creationId xmlns:p14="http://schemas.microsoft.com/office/powerpoint/2010/main" val="4092716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9049CF4-0C7C-4D4E-86E3-513929672C69}"/>
              </a:ext>
            </a:extLst>
          </p:cNvPr>
          <p:cNvSpPr>
            <a:spLocks noGrp="1"/>
          </p:cNvSpPr>
          <p:nvPr>
            <p:ph type="title"/>
          </p:nvPr>
        </p:nvSpPr>
        <p:spPr/>
        <p:txBody>
          <a:bodyPr/>
          <a:lstStyle/>
          <a:p>
            <a:r>
              <a:rPr lang="pl-PL" dirty="0"/>
              <a:t>CSS2</a:t>
            </a:r>
          </a:p>
        </p:txBody>
      </p:sp>
      <p:sp>
        <p:nvSpPr>
          <p:cNvPr id="3" name="Symbol zastępczy zawartości 2">
            <a:extLst>
              <a:ext uri="{FF2B5EF4-FFF2-40B4-BE49-F238E27FC236}">
                <a16:creationId xmlns:a16="http://schemas.microsoft.com/office/drawing/2014/main" id="{AAE3739F-D7C5-4809-89B7-39F9F4A69B8B}"/>
              </a:ext>
            </a:extLst>
          </p:cNvPr>
          <p:cNvSpPr>
            <a:spLocks noGrp="1"/>
          </p:cNvSpPr>
          <p:nvPr>
            <p:ph idx="1"/>
          </p:nvPr>
        </p:nvSpPr>
        <p:spPr/>
        <p:txBody>
          <a:bodyPr>
            <a:normAutofit/>
          </a:bodyPr>
          <a:lstStyle/>
          <a:p>
            <a:pPr marL="0" indent="0">
              <a:buNone/>
            </a:pPr>
            <a:r>
              <a:rPr lang="pl-PL" dirty="0"/>
              <a:t>W CSS 2 rozwiniętym do poziomu 2.1 wprowadzone zostały nowe selektory i właściwości. W nowej wersji właściwościami stylu objęto strukturę dokumentu, oddzielając styl prezentacji dokumentów od ich zawartości. </a:t>
            </a:r>
          </a:p>
          <a:p>
            <a:pPr marL="0" indent="0">
              <a:buNone/>
            </a:pPr>
            <a:r>
              <a:rPr lang="pl-PL" dirty="0"/>
              <a:t>W praktyce użycie wielu z nowych elementów języka przez parę lat uniemożliwiała dominacja IE 6 i późniejszego IE 7, którego wsparcie CSS 2.1 jest słabe. </a:t>
            </a:r>
          </a:p>
          <a:p>
            <a:pPr marL="0" indent="0">
              <a:buNone/>
            </a:pPr>
            <a:r>
              <a:rPr lang="pl-PL" dirty="0"/>
              <a:t>CSS 2.1 obsługuje specyficzne medialne arkusze stylu tak, że autorzy mogą dostosować prezentację swoich dokumentów do wizualnych przeglądarek, urządzeń słuchowych, drukarek, urządzeń Braille’a, urządzeń ręcznych itd. </a:t>
            </a:r>
          </a:p>
          <a:p>
            <a:pPr marL="0" indent="0">
              <a:buNone/>
            </a:pPr>
            <a:r>
              <a:rPr lang="pl-PL" dirty="0"/>
              <a:t>CSS 2.1 wspomaga ustawienie (pozycjonowanie) treści, obsługuje ściągalne czcionki, wspiera układ graficzny tabeli, internalizację, automatyczne liczniki, numerację i niektóre właściwości dotyczące interfejsu użytkownika.</a:t>
            </a:r>
          </a:p>
        </p:txBody>
      </p:sp>
    </p:spTree>
    <p:extLst>
      <p:ext uri="{BB962C8B-B14F-4D97-AF65-F5344CB8AC3E}">
        <p14:creationId xmlns:p14="http://schemas.microsoft.com/office/powerpoint/2010/main" val="1478811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DC663E-5ECE-4B1A-80AB-E7C3DF4D1C06}"/>
              </a:ext>
            </a:extLst>
          </p:cNvPr>
          <p:cNvSpPr>
            <a:spLocks noGrp="1"/>
          </p:cNvSpPr>
          <p:nvPr>
            <p:ph type="title"/>
          </p:nvPr>
        </p:nvSpPr>
        <p:spPr/>
        <p:txBody>
          <a:bodyPr/>
          <a:lstStyle/>
          <a:p>
            <a:r>
              <a:rPr lang="pl-PL" dirty="0"/>
              <a:t>CSS3</a:t>
            </a:r>
          </a:p>
        </p:txBody>
      </p:sp>
      <p:sp>
        <p:nvSpPr>
          <p:cNvPr id="3" name="Symbol zastępczy zawartości 2">
            <a:extLst>
              <a:ext uri="{FF2B5EF4-FFF2-40B4-BE49-F238E27FC236}">
                <a16:creationId xmlns:a16="http://schemas.microsoft.com/office/drawing/2014/main" id="{F981962C-3547-48D7-906B-A1BAE17D0606}"/>
              </a:ext>
            </a:extLst>
          </p:cNvPr>
          <p:cNvSpPr>
            <a:spLocks noGrp="1"/>
          </p:cNvSpPr>
          <p:nvPr>
            <p:ph idx="1"/>
          </p:nvPr>
        </p:nvSpPr>
        <p:spPr/>
        <p:txBody>
          <a:bodyPr/>
          <a:lstStyle/>
          <a:p>
            <a:pPr marL="0" indent="0">
              <a:buNone/>
            </a:pPr>
            <a:r>
              <a:rPr lang="pl-PL" dirty="0"/>
              <a:t>Inaczej niż CSS 2, który jest jedną wielką specyfikacją definiującą różne właściwości, CSS 3 podzielony jest na niezależne dokumenty zwane modułami. Każdy moduł zawiera nowe możliwości i rozszerza elementy zdefiniowane w CSS 2, tak, żeby zachowywały kompatybilność z wersjami wcześniejszymi. Prace nad trzecim poziomem CSS rozpoczęły się krótko po oficjalnej publikacji specyfikacji CSS 2. Najwcześniejsza robocza wersja CSS 3 pojawiła się w czerwcu 1999 roku.</a:t>
            </a:r>
          </a:p>
        </p:txBody>
      </p:sp>
    </p:spTree>
    <p:extLst>
      <p:ext uri="{BB962C8B-B14F-4D97-AF65-F5344CB8AC3E}">
        <p14:creationId xmlns:p14="http://schemas.microsoft.com/office/powerpoint/2010/main" val="3156799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6EBD6C6-2AC4-41E3-95A9-D946E7514306}"/>
              </a:ext>
            </a:extLst>
          </p:cNvPr>
          <p:cNvSpPr>
            <a:spLocks noGrp="1"/>
          </p:cNvSpPr>
          <p:nvPr>
            <p:ph type="title"/>
          </p:nvPr>
        </p:nvSpPr>
        <p:spPr/>
        <p:txBody>
          <a:bodyPr/>
          <a:lstStyle/>
          <a:p>
            <a:r>
              <a:rPr lang="pl-PL" dirty="0"/>
              <a:t>CSS4</a:t>
            </a:r>
          </a:p>
        </p:txBody>
      </p:sp>
      <p:sp>
        <p:nvSpPr>
          <p:cNvPr id="3" name="Symbol zastępczy zawartości 2">
            <a:extLst>
              <a:ext uri="{FF2B5EF4-FFF2-40B4-BE49-F238E27FC236}">
                <a16:creationId xmlns:a16="http://schemas.microsoft.com/office/drawing/2014/main" id="{6BE9E2AC-DE1F-42BC-82F0-4B04882A8C6F}"/>
              </a:ext>
            </a:extLst>
          </p:cNvPr>
          <p:cNvSpPr>
            <a:spLocks noGrp="1"/>
          </p:cNvSpPr>
          <p:nvPr>
            <p:ph idx="1"/>
          </p:nvPr>
        </p:nvSpPr>
        <p:spPr/>
        <p:txBody>
          <a:bodyPr/>
          <a:lstStyle/>
          <a:p>
            <a:pPr marL="0" indent="0">
              <a:buNone/>
            </a:pPr>
            <a:r>
              <a:rPr lang="pl-PL" dirty="0"/>
              <a:t>CSS 4 nie istnieje już jako jedna specyfikacja[. Odkąd CSS 3 został podzielony na moduły, każdy z nich rozwija się niezależnie. Większość z nich jest na poziomie 3, który bazuje na wcześniejszym CSS 2.1. Kilka z nich osiągnęło poziom 4 np. własności grafiki (image </a:t>
            </a:r>
            <a:r>
              <a:rPr lang="pl-PL" dirty="0" err="1"/>
              <a:t>values</a:t>
            </a:r>
            <a:r>
              <a:rPr lang="pl-PL" dirty="0"/>
              <a:t>), tła i obramowania (</a:t>
            </a:r>
            <a:r>
              <a:rPr lang="pl-PL" dirty="0" err="1"/>
              <a:t>backgrounds</a:t>
            </a:r>
            <a:r>
              <a:rPr lang="pl-PL" dirty="0"/>
              <a:t> &amp; </a:t>
            </a:r>
            <a:r>
              <a:rPr lang="pl-PL" dirty="0" err="1"/>
              <a:t>borders</a:t>
            </a:r>
            <a:r>
              <a:rPr lang="pl-PL" dirty="0"/>
              <a:t>) czy selektory, które oparto na sprawdzonych modułach poziomu 3. Są też całkiem nowe elementy, nad którymi dopiero rozpoczęto prace oznaczone jako poziom 1 np. </a:t>
            </a:r>
            <a:r>
              <a:rPr lang="pl-PL" dirty="0" err="1"/>
              <a:t>flexbox</a:t>
            </a:r>
            <a:r>
              <a:rPr lang="pl-PL" dirty="0"/>
              <a:t>[, który jest swego rodzaju „dynamiczną” tabelą (we wrześniu 2012 oznaczony symbolem CR).</a:t>
            </a:r>
          </a:p>
        </p:txBody>
      </p:sp>
    </p:spTree>
    <p:extLst>
      <p:ext uri="{BB962C8B-B14F-4D97-AF65-F5344CB8AC3E}">
        <p14:creationId xmlns:p14="http://schemas.microsoft.com/office/powerpoint/2010/main" val="1834331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9FF4E06-60C3-4C93-AE03-174F3DE10CED}"/>
              </a:ext>
            </a:extLst>
          </p:cNvPr>
          <p:cNvSpPr>
            <a:spLocks noGrp="1"/>
          </p:cNvSpPr>
          <p:nvPr>
            <p:ph type="title"/>
          </p:nvPr>
        </p:nvSpPr>
        <p:spPr/>
        <p:txBody>
          <a:bodyPr/>
          <a:lstStyle/>
          <a:p>
            <a:r>
              <a:rPr lang="pl-PL" dirty="0"/>
              <a:t>Zalety</a:t>
            </a:r>
          </a:p>
        </p:txBody>
      </p:sp>
      <p:sp>
        <p:nvSpPr>
          <p:cNvPr id="3" name="Symbol zastępczy zawartości 2">
            <a:extLst>
              <a:ext uri="{FF2B5EF4-FFF2-40B4-BE49-F238E27FC236}">
                <a16:creationId xmlns:a16="http://schemas.microsoft.com/office/drawing/2014/main" id="{2F1EF1C6-0BC1-4EDB-A545-A97626EC64C9}"/>
              </a:ext>
            </a:extLst>
          </p:cNvPr>
          <p:cNvSpPr>
            <a:spLocks noGrp="1"/>
          </p:cNvSpPr>
          <p:nvPr>
            <p:ph idx="1"/>
          </p:nvPr>
        </p:nvSpPr>
        <p:spPr/>
        <p:txBody>
          <a:bodyPr>
            <a:normAutofit/>
          </a:bodyPr>
          <a:lstStyle/>
          <a:p>
            <a:pPr marL="0" indent="0">
              <a:buNone/>
            </a:pPr>
            <a:r>
              <a:rPr lang="pl-PL" dirty="0"/>
              <a:t>Największą zaletą CSS jest umożliwienie rozdzielenia warstwy prezentacji od warstwy danych. Dzięki temu możliwe jest definiowanie wielu stylów dla tych samych danych, a sam dokument HTML jest bardziej przejrzysty i łatwiejszy do utrzymania i dalszego rozwinięcia. Dodatkowo w przypadku potrzeby wprowadzenia zmian w definicji stylu wykorzystanego dla elementu występującego wielokrotnie w dokumencie HTML w pliku CSS zmiany są wprowadzane raz, a zmiana jest adaptowana przez wszystkie elementy. Skutkuje to oszczędnością czasu i pracy.</a:t>
            </a:r>
          </a:p>
        </p:txBody>
      </p:sp>
    </p:spTree>
    <p:extLst>
      <p:ext uri="{BB962C8B-B14F-4D97-AF65-F5344CB8AC3E}">
        <p14:creationId xmlns:p14="http://schemas.microsoft.com/office/powerpoint/2010/main" val="24274542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177</TotalTime>
  <Words>2107</Words>
  <Application>Microsoft Office PowerPoint</Application>
  <PresentationFormat>Panoramiczny</PresentationFormat>
  <Paragraphs>152</Paragraphs>
  <Slides>30</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30</vt:i4>
      </vt:variant>
    </vt:vector>
  </HeadingPairs>
  <TitlesOfParts>
    <vt:vector size="35" baseType="lpstr">
      <vt:lpstr>Arial</vt:lpstr>
      <vt:lpstr>Tw Cen MT</vt:lpstr>
      <vt:lpstr>Tw Cen MT Condensed</vt:lpstr>
      <vt:lpstr>Wingdings 3</vt:lpstr>
      <vt:lpstr>Integralny</vt:lpstr>
      <vt:lpstr>CSS</vt:lpstr>
      <vt:lpstr>Kaskadowe arkusze stylów</vt:lpstr>
      <vt:lpstr>Kaskadowe arkusze stylów</vt:lpstr>
      <vt:lpstr>Kaskadowe arkusze stylów</vt:lpstr>
      <vt:lpstr>CSS1</vt:lpstr>
      <vt:lpstr>CSS2</vt:lpstr>
      <vt:lpstr>CSS3</vt:lpstr>
      <vt:lpstr>CSS4</vt:lpstr>
      <vt:lpstr>Zalety</vt:lpstr>
      <vt:lpstr>Wady</vt:lpstr>
      <vt:lpstr>Model Kaskadowy</vt:lpstr>
      <vt:lpstr>Definiowanie</vt:lpstr>
      <vt:lpstr>Definiowanie</vt:lpstr>
      <vt:lpstr>Selektor CSS</vt:lpstr>
      <vt:lpstr>Selektor CSS</vt:lpstr>
      <vt:lpstr>Selektor CSS</vt:lpstr>
      <vt:lpstr>Selektor CSS</vt:lpstr>
      <vt:lpstr>Selektor CSS</vt:lpstr>
      <vt:lpstr>Dodawanie CSS na stronę</vt:lpstr>
      <vt:lpstr>&lt;style=„”&gt;</vt:lpstr>
      <vt:lpstr>Przykład</vt:lpstr>
      <vt:lpstr>&lt;style&gt;</vt:lpstr>
      <vt:lpstr>&lt;style&gt;</vt:lpstr>
      <vt:lpstr>Przykład</vt:lpstr>
      <vt:lpstr>ID i class</vt:lpstr>
      <vt:lpstr>CSS w osobnym pliku</vt:lpstr>
      <vt:lpstr>CSS w osobnym pliku</vt:lpstr>
      <vt:lpstr>&lt;link&gt;</vt:lpstr>
      <vt:lpstr>Przykład</vt:lpstr>
      <vt:lpstr>Podsumowanie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CSS</dc:title>
  <dc:creator>Damian Radzik</dc:creator>
  <cp:lastModifiedBy>Damian Radzik</cp:lastModifiedBy>
  <cp:revision>7</cp:revision>
  <dcterms:created xsi:type="dcterms:W3CDTF">2017-11-11T11:27:50Z</dcterms:created>
  <dcterms:modified xsi:type="dcterms:W3CDTF">2019-09-21T08:05:35Z</dcterms:modified>
</cp:coreProperties>
</file>