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60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577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165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082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55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274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33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358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58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097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37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A22E8C7-90C1-4DA0-9DDF-D8C8A92F22BD}" type="datetimeFigureOut">
              <a:rPr lang="pl-PL" smtClean="0"/>
              <a:t>08.11.2018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AB188E-2D53-4EA2-B350-E62FD5A8F71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13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59F258-BBAF-4D3E-BB70-DE3E97F935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Layout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C60C6EA-E247-4750-A820-AB95313575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7497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FD9B57-2C0F-4BCE-B329-9FF0F018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Szerokość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16E95E-A71C-4A09-8EE6-FB4D533F7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Szerokość możemy również wyrażać w procentach do szerokości rodzica, czyli do elementu, w którym danym element się znajduje. Nasz kontener w tym przypadku będzie przyjmował wartości połowy szerokości elementu &lt;body&gt;. Wystarczy, że zmniejszymy okno naszej przeglądarki i wraz ze zmianą okna będzie zmieniała się również szerokość naszego kontenera. Element &lt;body&gt;jest elementem blokowym, czyli elementem , który zajmuje całą szerokość okna przeglądarki. Wraz ze zmianą szerokości okna przeglądarki zmienia się również jego szerokość. </a:t>
            </a:r>
          </a:p>
          <a:p>
            <a:pPr marL="0" indent="0">
              <a:buNone/>
            </a:pPr>
            <a:r>
              <a:rPr lang="pl-PL" dirty="0"/>
              <a:t>Szerokość wyrażana w pikselach jest nazywana ustaloną (</a:t>
            </a:r>
            <a:r>
              <a:rPr lang="pl-PL" dirty="0" err="1"/>
              <a:t>fixed</a:t>
            </a:r>
            <a:r>
              <a:rPr lang="pl-PL" dirty="0"/>
              <a:t>), natomiast szerokość wyrażana w procentach płynną (fluid).</a:t>
            </a:r>
          </a:p>
        </p:txBody>
      </p:sp>
    </p:spTree>
    <p:extLst>
      <p:ext uri="{BB962C8B-B14F-4D97-AF65-F5344CB8AC3E}">
        <p14:creationId xmlns:p14="http://schemas.microsoft.com/office/powerpoint/2010/main" val="3114586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1B3190-948C-4634-A8DB-FA1D5A6B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DIV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BF7081-61E8-4798-9489-39F0A30D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 naszego kontenera dodamy </a:t>
            </a:r>
            <a:r>
              <a:rPr lang="pl-PL" dirty="0" err="1"/>
              <a:t>div‚a</a:t>
            </a:r>
            <a:r>
              <a:rPr lang="pl-PL" dirty="0"/>
              <a:t> o klasie </a:t>
            </a:r>
            <a:r>
              <a:rPr lang="pl-PL" dirty="0" err="1"/>
              <a:t>content</a:t>
            </a:r>
            <a:r>
              <a:rPr lang="pl-PL" dirty="0"/>
              <a:t> (z ang. treść, zawartość) i umieścimy w nim paragraf. Następnie szerokość kontenera ustalimy na stałą wynoszącą 300px, a </a:t>
            </a:r>
            <a:r>
              <a:rPr lang="pl-PL" dirty="0" err="1"/>
              <a:t>kontentu</a:t>
            </a:r>
            <a:r>
              <a:rPr lang="pl-PL" dirty="0"/>
              <a:t> na płynną wynoszącą 50% i dodamy niebieski kolor tła, żeby się wyróżniał.</a:t>
            </a:r>
          </a:p>
          <a:p>
            <a:pPr marL="0" indent="0">
              <a:buNone/>
            </a:pPr>
            <a:r>
              <a:rPr lang="pl-PL" dirty="0"/>
              <a:t>Szerokość elementu o klasie </a:t>
            </a:r>
            <a:r>
              <a:rPr lang="pl-PL" dirty="0" err="1"/>
              <a:t>content</a:t>
            </a:r>
            <a:r>
              <a:rPr lang="pl-PL" dirty="0"/>
              <a:t> będzie zawsze równa połowie szerokości kontenera. W tym przypadku wyniesie 150px.</a:t>
            </a:r>
          </a:p>
        </p:txBody>
      </p:sp>
    </p:spTree>
    <p:extLst>
      <p:ext uri="{BB962C8B-B14F-4D97-AF65-F5344CB8AC3E}">
        <p14:creationId xmlns:p14="http://schemas.microsoft.com/office/powerpoint/2010/main" val="3317388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56A031-1B13-480C-A308-0B70CB217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DIV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21CC40-0FB4-4E6E-B1FA-F802509C4A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&lt;style&gt;</a:t>
            </a:r>
          </a:p>
          <a:p>
            <a:pPr marL="0" indent="0">
              <a:buNone/>
            </a:pPr>
            <a:r>
              <a:rPr lang="pl-PL" dirty="0"/>
              <a:t>  .</a:t>
            </a:r>
            <a:r>
              <a:rPr lang="pl-PL" dirty="0" err="1"/>
              <a:t>container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width</a:t>
            </a:r>
            <a:r>
              <a:rPr lang="pl-PL" dirty="0"/>
              <a:t>: 300px;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green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  .</a:t>
            </a:r>
            <a:r>
              <a:rPr lang="pl-PL" dirty="0" err="1"/>
              <a:t>content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width</a:t>
            </a:r>
            <a:r>
              <a:rPr lang="pl-PL" dirty="0"/>
              <a:t>: 50%;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greenyellow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}</a:t>
            </a:r>
          </a:p>
          <a:p>
            <a:pPr marL="0" indent="0">
              <a:buNone/>
            </a:pPr>
            <a:r>
              <a:rPr lang="pl-PL" dirty="0"/>
              <a:t>&lt;/style&gt;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940CA49-61E3-4EA6-AEBC-E50865793B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content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&lt;p&gt;Jeden krótki paragraf&lt;/p&gt;</a:t>
            </a:r>
          </a:p>
          <a:p>
            <a:pPr marL="0" indent="0">
              <a:buNone/>
            </a:pPr>
            <a:r>
              <a:rPr lang="pl-PL" dirty="0"/>
              <a:t>   &lt;/div&gt;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1695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268D90-2F1D-4F09-B6D7-0E30E6896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Wysokość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B857A1-5AE8-421B-A90E-C6CE4BCAF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Domyślnie wysokość elementu warunkowana, jest jego zawartością, tzn. element jest np. tak wysoki ile znajduje się tekstu w danym elemencie </a:t>
            </a:r>
            <a:r>
              <a:rPr lang="pl-PL" dirty="0" err="1"/>
              <a:t>html</a:t>
            </a:r>
            <a:r>
              <a:rPr lang="pl-PL" dirty="0"/>
              <a:t>. Wysokość również możemy wyrażać w wartościach względnych, czyli w %, oraz w bezwzględnych czyli w </a:t>
            </a:r>
            <a:r>
              <a:rPr lang="pl-PL" dirty="0" err="1"/>
              <a:t>px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8917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D75A72-A8CD-42EA-ABCD-195832724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Wysokość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5E65B7-E953-43C2-8E73-B651E371896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&lt;style&gt;</a:t>
            </a:r>
          </a:p>
          <a:p>
            <a:pPr marL="0" indent="0">
              <a:buNone/>
            </a:pPr>
            <a:r>
              <a:rPr lang="pl-PL" dirty="0"/>
              <a:t>  .</a:t>
            </a:r>
            <a:r>
              <a:rPr lang="pl-PL" dirty="0" err="1"/>
              <a:t>container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width</a:t>
            </a:r>
            <a:r>
              <a:rPr lang="pl-PL" dirty="0"/>
              <a:t>: 300px;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green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  .</a:t>
            </a:r>
            <a:r>
              <a:rPr lang="pl-PL" dirty="0" err="1"/>
              <a:t>content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width</a:t>
            </a:r>
            <a:r>
              <a:rPr lang="pl-PL" dirty="0"/>
              <a:t>: 50%;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greenyellow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height</a:t>
            </a:r>
            <a:r>
              <a:rPr lang="pl-PL" dirty="0"/>
              <a:t>: 200px;</a:t>
            </a:r>
          </a:p>
          <a:p>
            <a:pPr marL="0" indent="0">
              <a:buNone/>
            </a:pPr>
            <a:r>
              <a:rPr lang="pl-PL" dirty="0"/>
              <a:t>   }</a:t>
            </a:r>
          </a:p>
          <a:p>
            <a:pPr marL="0" indent="0">
              <a:buNone/>
            </a:pPr>
            <a:r>
              <a:rPr lang="pl-PL" dirty="0"/>
              <a:t>&lt;/style&gt;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D7E5337-71D7-4317-ACA9-0DF9396908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content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&lt;p&gt;Jeden krótki paragraf&lt;/p&gt;</a:t>
            </a:r>
          </a:p>
          <a:p>
            <a:pPr marL="0" indent="0">
              <a:buNone/>
            </a:pPr>
            <a:r>
              <a:rPr lang="pl-PL" dirty="0"/>
              <a:t>   &lt;/div&gt;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774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532B08DA-5558-4706-BB26-38327BF5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Zagnieżdżanie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BDDB039-FF09-40E0-8C18-88C96360F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Wyobraźmy sobie, że prowadzimy gazetę i chcemy stworzyć taki szablon artykułu z dwoma kolumnami położonymi obok siebie.  Skonstruujemy artykuł o szerokości 400px z dwoma równo podzielonymi kolumnami. Klasę artykułu nazwiemy jak zwykle obcojęzycznie, będzie to </a:t>
            </a:r>
            <a:r>
              <a:rPr lang="pl-PL" dirty="0" err="1"/>
              <a:t>article</a:t>
            </a:r>
            <a:r>
              <a:rPr lang="pl-PL" dirty="0"/>
              <a:t>, a następnie kolumny odpowiednio col-1 oraz col-2. Poszczególnym kolumnom nadamy szerokość po połowie, a wysokość ustawimy na 200px. Na razie nie będziemy dodawać tekstu to do kolumn.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nie dodamy treści do elementu </a:t>
            </a:r>
            <a:r>
              <a:rPr lang="pl-PL" dirty="0" err="1"/>
              <a:t>html</a:t>
            </a:r>
            <a:r>
              <a:rPr lang="pl-PL" dirty="0"/>
              <a:t>, nie zostanie on wyświetlony. Czy zawsze jest to prawdą? W przypadku elementu liniowego tak, jednak w przypadku elementu blokowego nie zawsze. Element blokowy pojawi się na ekranie za każdym razem, gdy będzie miał określoną szerokość oraz wysokość, niezależnie czy jest wypełniony treścią czy nie.</a:t>
            </a:r>
          </a:p>
        </p:txBody>
      </p:sp>
    </p:spTree>
    <p:extLst>
      <p:ext uri="{BB962C8B-B14F-4D97-AF65-F5344CB8AC3E}">
        <p14:creationId xmlns:p14="http://schemas.microsoft.com/office/powerpoint/2010/main" val="195105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AA7888A-049A-48B2-BB2E-B7DF6C1CB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Zagnieżdżanie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18743C3-3DC8-468F-9FFC-EE91ECBF7B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&lt;style&gt;</a:t>
            </a:r>
          </a:p>
          <a:p>
            <a:pPr marL="0" indent="0">
              <a:buNone/>
            </a:pPr>
            <a:r>
              <a:rPr lang="pl-PL" dirty="0"/>
              <a:t>  .</a:t>
            </a:r>
            <a:r>
              <a:rPr lang="pl-PL" dirty="0" err="1"/>
              <a:t>article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width</a:t>
            </a:r>
            <a:r>
              <a:rPr lang="pl-PL" dirty="0"/>
              <a:t>: 400px;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background-color</a:t>
            </a:r>
            <a:r>
              <a:rPr lang="pl-PL" dirty="0"/>
              <a:t>: #d7d7d7;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 .col-1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width</a:t>
            </a:r>
            <a:r>
              <a:rPr lang="pl-PL" dirty="0"/>
              <a:t>: 50%;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#499afa;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height</a:t>
            </a:r>
            <a:r>
              <a:rPr lang="pl-PL" dirty="0"/>
              <a:t>: 200px;</a:t>
            </a:r>
          </a:p>
          <a:p>
            <a:pPr marL="0" indent="0">
              <a:buNone/>
            </a:pPr>
            <a:r>
              <a:rPr lang="pl-PL" dirty="0"/>
              <a:t> }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B31D225-A39B-4315-9E80-07C4A86FF8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.col-2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width</a:t>
            </a:r>
            <a:r>
              <a:rPr lang="pl-PL" dirty="0"/>
              <a:t>: 50%;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#fab949;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height</a:t>
            </a:r>
            <a:r>
              <a:rPr lang="pl-PL" dirty="0"/>
              <a:t>: 200px;</a:t>
            </a:r>
          </a:p>
          <a:p>
            <a:pPr marL="0" indent="0">
              <a:buNone/>
            </a:pPr>
            <a:r>
              <a:rPr lang="pl-PL" dirty="0"/>
              <a:t> }</a:t>
            </a:r>
          </a:p>
          <a:p>
            <a:pPr marL="0" indent="0">
              <a:buNone/>
            </a:pPr>
            <a:r>
              <a:rPr lang="pl-PL" dirty="0"/>
              <a:t>&lt;/style&gt;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article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&lt;div </a:t>
            </a:r>
            <a:r>
              <a:rPr lang="pl-PL" dirty="0" err="1"/>
              <a:t>class</a:t>
            </a:r>
            <a:r>
              <a:rPr lang="pl-PL" dirty="0"/>
              <a:t>="col-1"&gt;&lt;/div&gt;</a:t>
            </a:r>
          </a:p>
          <a:p>
            <a:pPr marL="0" indent="0">
              <a:buNone/>
            </a:pPr>
            <a:r>
              <a:rPr lang="pl-PL" dirty="0"/>
              <a:t>  &lt;div </a:t>
            </a:r>
            <a:r>
              <a:rPr lang="pl-PL" dirty="0" err="1"/>
              <a:t>class</a:t>
            </a:r>
            <a:r>
              <a:rPr lang="pl-PL" dirty="0"/>
              <a:t>="col-2"&gt;&lt;/div&gt;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578354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E6E9B838-E9FC-4926-9379-7B030E5B6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Zagnieżdżanie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329D181-302B-4887-9121-409D147D4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Druga kolumna została wyświetlona pod spodem, pomimo, że jest dość miejsca obok kolumny pierwszej, żeby ta druga się zmieściła. Przecież na papierze dzielą się po połowie miejscem artykułu.</a:t>
            </a:r>
          </a:p>
          <a:p>
            <a:pPr marL="0" indent="0">
              <a:buNone/>
            </a:pPr>
            <a:r>
              <a:rPr lang="pl-PL" dirty="0"/>
              <a:t>Elementy div to elementy blokowe. W celu przeniesienia musimy skorzystać z reguły CSS o nazwie </a:t>
            </a:r>
            <a:r>
              <a:rPr lang="pl-PL" dirty="0" err="1"/>
              <a:t>float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66785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BA7F704-E88D-43B0-817A-8C97E82FF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BFAA9B1-722F-4761-A421-CDFFAC2E98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&lt;style&gt;</a:t>
            </a:r>
          </a:p>
          <a:p>
            <a:pPr marL="0" indent="0">
              <a:buNone/>
            </a:pPr>
            <a:r>
              <a:rPr lang="pl-PL" dirty="0"/>
              <a:t>  .</a:t>
            </a:r>
            <a:r>
              <a:rPr lang="pl-PL" dirty="0" err="1"/>
              <a:t>article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width</a:t>
            </a:r>
            <a:r>
              <a:rPr lang="pl-PL" dirty="0"/>
              <a:t>: 400px;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background-color</a:t>
            </a:r>
            <a:r>
              <a:rPr lang="pl-PL" dirty="0"/>
              <a:t>: #d7d7d7;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 .col-1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float</a:t>
            </a:r>
            <a:r>
              <a:rPr lang="pl-PL" dirty="0"/>
              <a:t>: </a:t>
            </a:r>
            <a:r>
              <a:rPr lang="pl-PL" dirty="0" err="1"/>
              <a:t>left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width</a:t>
            </a:r>
            <a:r>
              <a:rPr lang="pl-PL" dirty="0"/>
              <a:t>: 50%;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#499afa;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height</a:t>
            </a:r>
            <a:r>
              <a:rPr lang="pl-PL" dirty="0"/>
              <a:t>: 200px;</a:t>
            </a:r>
          </a:p>
          <a:p>
            <a:pPr marL="0" indent="0">
              <a:buNone/>
            </a:pPr>
            <a:r>
              <a:rPr lang="pl-PL" dirty="0"/>
              <a:t> }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BEAB22C-061E-41A6-A791-A369B0E3F2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.col-2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float</a:t>
            </a:r>
            <a:r>
              <a:rPr lang="pl-PL" dirty="0"/>
              <a:t>: </a:t>
            </a:r>
            <a:r>
              <a:rPr lang="pl-PL" dirty="0" err="1"/>
              <a:t>left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width</a:t>
            </a:r>
            <a:r>
              <a:rPr lang="pl-PL" dirty="0"/>
              <a:t>: 50%;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#fab949;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height</a:t>
            </a:r>
            <a:r>
              <a:rPr lang="pl-PL" dirty="0"/>
              <a:t>: 200px;</a:t>
            </a:r>
          </a:p>
          <a:p>
            <a:pPr marL="0" indent="0">
              <a:buNone/>
            </a:pPr>
            <a:r>
              <a:rPr lang="pl-PL" dirty="0"/>
              <a:t> }</a:t>
            </a:r>
          </a:p>
          <a:p>
            <a:pPr marL="0" indent="0">
              <a:buNone/>
            </a:pPr>
            <a:r>
              <a:rPr lang="pl-PL" dirty="0"/>
              <a:t>&lt;/style&gt;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article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&lt;div </a:t>
            </a:r>
            <a:r>
              <a:rPr lang="pl-PL" dirty="0" err="1"/>
              <a:t>class</a:t>
            </a:r>
            <a:r>
              <a:rPr lang="pl-PL" dirty="0"/>
              <a:t>="col-1"&gt;&lt;/div&gt;</a:t>
            </a:r>
          </a:p>
          <a:p>
            <a:pPr marL="0" indent="0">
              <a:buNone/>
            </a:pPr>
            <a:r>
              <a:rPr lang="pl-PL" dirty="0"/>
              <a:t>  &lt;div </a:t>
            </a:r>
            <a:r>
              <a:rPr lang="pl-PL" dirty="0" err="1"/>
              <a:t>class</a:t>
            </a:r>
            <a:r>
              <a:rPr lang="pl-PL" dirty="0"/>
              <a:t>="col-2"&gt;&lt;/div&gt;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7095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2E85A1BC-5A37-491C-ADAF-382674608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CE88D99-054F-409F-8044-C0387419A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Reguła </a:t>
            </a:r>
            <a:r>
              <a:rPr lang="pl-PL" dirty="0" err="1"/>
              <a:t>float</a:t>
            </a:r>
            <a:r>
              <a:rPr lang="pl-PL" dirty="0"/>
              <a:t> przypisana do elementu blokowego, zmienia rodzaj jego rozmieszczenia na stronie. Elementy blokowe zawsze zajmują nową linię i domyślnie zajmują całą jej szerokość. Z powyższego przykładu o naszej gazecie możemy wywnioskować, że nawet jak zmniejszymy ich szerokość to nadal okupują całą linię. </a:t>
            </a:r>
          </a:p>
        </p:txBody>
      </p:sp>
    </p:spTree>
    <p:extLst>
      <p:ext uri="{BB962C8B-B14F-4D97-AF65-F5344CB8AC3E}">
        <p14:creationId xmlns:p14="http://schemas.microsoft.com/office/powerpoint/2010/main" val="284691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132CBC-4E38-41A0-B832-2A1BA50DE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DIV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7DD405-CD35-4963-994B-405344C5F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 Dla  początkującego front end developera najtrudniejsze jest zrozumienie łączenia div-ów w jeden spójny layout. Niektórzy powiadają, że zrozumienie tego tematu jest kluczem do opanowania sztuki tworzenia stron internetowych.</a:t>
            </a:r>
          </a:p>
        </p:txBody>
      </p:sp>
    </p:spTree>
    <p:extLst>
      <p:ext uri="{BB962C8B-B14F-4D97-AF65-F5344CB8AC3E}">
        <p14:creationId xmlns:p14="http://schemas.microsoft.com/office/powerpoint/2010/main" val="2835482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1EAEC9-E4CD-427C-9C1C-B6EA9DCAB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Element blokowy</a:t>
            </a:r>
          </a:p>
        </p:txBody>
      </p:sp>
      <p:pic>
        <p:nvPicPr>
          <p:cNvPr id="4098" name="Picture 2" descr="float rezerwacja kurs html">
            <a:extLst>
              <a:ext uri="{FF2B5EF4-FFF2-40B4-BE49-F238E27FC236}">
                <a16:creationId xmlns:a16="http://schemas.microsoft.com/office/drawing/2014/main" id="{26E53CF9-E11C-4E4E-8EA2-3E60C798EC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6569" y="2868612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24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DAC542-2514-4DC6-ACD7-BF5CBAE9C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endParaRPr lang="pl-PL" dirty="0"/>
          </a:p>
        </p:txBody>
      </p:sp>
      <p:pic>
        <p:nvPicPr>
          <p:cNvPr id="5122" name="Picture 2" descr="float left kurs html">
            <a:extLst>
              <a:ext uri="{FF2B5EF4-FFF2-40B4-BE49-F238E27FC236}">
                <a16:creationId xmlns:a16="http://schemas.microsoft.com/office/drawing/2014/main" id="{F95C8EC5-2620-4C10-979D-55C444EFD09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6569" y="3582987"/>
            <a:ext cx="571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559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3A6BF-8D72-4651-9140-18D177C8B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endParaRPr lang="pl-PL" dirty="0"/>
          </a:p>
        </p:txBody>
      </p:sp>
      <p:pic>
        <p:nvPicPr>
          <p:cNvPr id="6146" name="Picture 2" descr="box model float left width relative kurs html">
            <a:extLst>
              <a:ext uri="{FF2B5EF4-FFF2-40B4-BE49-F238E27FC236}">
                <a16:creationId xmlns:a16="http://schemas.microsoft.com/office/drawing/2014/main" id="{9626358C-8DA8-41D2-A5BC-1AC1ED405C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6569" y="2868612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833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86A37F-C849-4280-BFF1-31FD7BC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r>
              <a:rPr lang="pl-PL" dirty="0"/>
              <a:t> </a:t>
            </a:r>
            <a:r>
              <a:rPr lang="pl-PL" dirty="0" err="1"/>
              <a:t>left</a:t>
            </a:r>
            <a:r>
              <a:rPr lang="pl-PL" dirty="0"/>
              <a:t>, </a:t>
            </a:r>
            <a:r>
              <a:rPr lang="pl-PL" dirty="0" err="1"/>
              <a:t>right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9EA29C-C9E1-41F1-A2BD-C33479269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Elementy dryfujące mogą dryfować w lewo, bądź w prawo. Co to znaczy? Oznacza to, że możemy określić, w którą stronę mają zostać wyrównane do lewej czy do prawej. </a:t>
            </a:r>
          </a:p>
        </p:txBody>
      </p:sp>
    </p:spTree>
    <p:extLst>
      <p:ext uri="{BB962C8B-B14F-4D97-AF65-F5344CB8AC3E}">
        <p14:creationId xmlns:p14="http://schemas.microsoft.com/office/powerpoint/2010/main" val="36182905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F4E5C1-916F-45E8-8FCD-606DDA156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Right</a:t>
            </a:r>
          </a:p>
        </p:txBody>
      </p:sp>
      <p:pic>
        <p:nvPicPr>
          <p:cNvPr id="7170" name="Picture 2" descr="float right box model kurs html">
            <a:extLst>
              <a:ext uri="{FF2B5EF4-FFF2-40B4-BE49-F238E27FC236}">
                <a16:creationId xmlns:a16="http://schemas.microsoft.com/office/drawing/2014/main" id="{6365E907-7366-4078-A91D-2BEBED822B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6569" y="2868612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903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7D1EDE-C1AA-4413-B6B2-BDCD20FB1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r>
              <a:rPr lang="pl-PL" dirty="0"/>
              <a:t> </a:t>
            </a:r>
            <a:r>
              <a:rPr lang="pl-PL" dirty="0" err="1"/>
              <a:t>left</a:t>
            </a:r>
            <a:r>
              <a:rPr lang="pl-PL" dirty="0"/>
              <a:t> </a:t>
            </a:r>
            <a:r>
              <a:rPr lang="pl-PL" dirty="0" err="1"/>
              <a:t>right</a:t>
            </a:r>
            <a:endParaRPr lang="pl-PL" dirty="0"/>
          </a:p>
        </p:txBody>
      </p:sp>
      <p:pic>
        <p:nvPicPr>
          <p:cNvPr id="8194" name="Picture 2" descr="box model float left right left kurs html">
            <a:extLst>
              <a:ext uri="{FF2B5EF4-FFF2-40B4-BE49-F238E27FC236}">
                <a16:creationId xmlns:a16="http://schemas.microsoft.com/office/drawing/2014/main" id="{2C4BAA4C-C9B3-4559-88AE-5CC87328BB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6569" y="2868612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022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0631A-E422-4F50-AFDD-9277BB898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Praktyczny przykład</a:t>
            </a:r>
          </a:p>
        </p:txBody>
      </p:sp>
      <p:pic>
        <p:nvPicPr>
          <p:cNvPr id="9218" name="Picture 2" descr="layout float left kurs html css">
            <a:extLst>
              <a:ext uri="{FF2B5EF4-FFF2-40B4-BE49-F238E27FC236}">
                <a16:creationId xmlns:a16="http://schemas.microsoft.com/office/drawing/2014/main" id="{A513AD42-ABD9-46E3-8C68-EEBAC1AE33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6569" y="2392362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366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2300B82-3A78-485B-A43E-E7CBB82F5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930E921-D53F-4696-8B72-95034670FC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 .</a:t>
            </a:r>
            <a:r>
              <a:rPr lang="pl-PL" dirty="0" err="1"/>
              <a:t>blue</a:t>
            </a:r>
            <a:r>
              <a:rPr lang="pl-PL" dirty="0"/>
              <a:t> { </a:t>
            </a:r>
            <a:r>
              <a:rPr lang="pl-PL" dirty="0" err="1"/>
              <a:t>width</a:t>
            </a:r>
            <a:r>
              <a:rPr lang="pl-PL" dirty="0"/>
              <a:t>: 200px; </a:t>
            </a:r>
            <a:r>
              <a:rPr lang="pl-PL" dirty="0" err="1"/>
              <a:t>height</a:t>
            </a:r>
            <a:r>
              <a:rPr lang="pl-PL" dirty="0"/>
              <a:t>: 400px; </a:t>
            </a:r>
            <a:r>
              <a:rPr lang="pl-PL" dirty="0" err="1"/>
              <a:t>float</a:t>
            </a:r>
            <a:r>
              <a:rPr lang="pl-PL" dirty="0"/>
              <a:t>: </a:t>
            </a:r>
            <a:r>
              <a:rPr lang="pl-PL" dirty="0" err="1"/>
              <a:t>left</a:t>
            </a:r>
            <a:r>
              <a:rPr lang="pl-PL" dirty="0"/>
              <a:t>; }</a:t>
            </a:r>
          </a:p>
          <a:p>
            <a:pPr marL="0" indent="0">
              <a:buNone/>
            </a:pPr>
            <a:r>
              <a:rPr lang="pl-PL" dirty="0"/>
              <a:t>  .</a:t>
            </a:r>
            <a:r>
              <a:rPr lang="pl-PL" dirty="0" err="1"/>
              <a:t>orange</a:t>
            </a:r>
            <a:r>
              <a:rPr lang="pl-PL" dirty="0"/>
              <a:t> { </a:t>
            </a:r>
            <a:r>
              <a:rPr lang="pl-PL" dirty="0" err="1"/>
              <a:t>width</a:t>
            </a:r>
            <a:r>
              <a:rPr lang="pl-PL" dirty="0"/>
              <a:t>: 400px; </a:t>
            </a:r>
            <a:r>
              <a:rPr lang="pl-PL" dirty="0" err="1"/>
              <a:t>height</a:t>
            </a:r>
            <a:r>
              <a:rPr lang="pl-PL" dirty="0"/>
              <a:t>: 200px; }</a:t>
            </a:r>
          </a:p>
          <a:p>
            <a:pPr marL="0" indent="0">
              <a:buNone/>
            </a:pPr>
            <a:r>
              <a:rPr lang="pl-PL" dirty="0"/>
              <a:t>  .</a:t>
            </a:r>
            <a:r>
              <a:rPr lang="pl-PL" dirty="0" err="1"/>
              <a:t>yellow</a:t>
            </a:r>
            <a:r>
              <a:rPr lang="pl-PL" dirty="0"/>
              <a:t> { </a:t>
            </a:r>
            <a:r>
              <a:rPr lang="pl-PL" dirty="0" err="1"/>
              <a:t>width</a:t>
            </a:r>
            <a:r>
              <a:rPr lang="pl-PL" dirty="0"/>
              <a:t>: 400px; </a:t>
            </a:r>
            <a:r>
              <a:rPr lang="pl-PL" dirty="0" err="1"/>
              <a:t>height</a:t>
            </a:r>
            <a:r>
              <a:rPr lang="pl-PL" dirty="0"/>
              <a:t>: 200px; }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769EB25-82DF-4B0F-889A-0C443099CE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blue</a:t>
            </a:r>
            <a:r>
              <a:rPr lang="pl-PL" dirty="0"/>
              <a:t>"&gt;&lt;/div&gt;</a:t>
            </a:r>
          </a:p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orange</a:t>
            </a:r>
            <a:r>
              <a:rPr lang="pl-PL" dirty="0"/>
              <a:t>"&gt;&lt;/div&gt;</a:t>
            </a:r>
          </a:p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yellow</a:t>
            </a:r>
            <a:r>
              <a:rPr lang="pl-PL" dirty="0"/>
              <a:t>"&gt;&lt;/div&gt;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82072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96D15D-6763-49AD-9A51-E4969E17E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poprawiony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D04E4D-1B4D-44BA-B750-26B3841A1E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blue</a:t>
            </a:r>
            <a:r>
              <a:rPr lang="pl-PL" dirty="0"/>
              <a:t> { </a:t>
            </a:r>
            <a:r>
              <a:rPr lang="pl-PL" dirty="0" err="1"/>
              <a:t>width</a:t>
            </a:r>
            <a:r>
              <a:rPr lang="pl-PL" dirty="0"/>
              <a:t>: 200px; </a:t>
            </a:r>
            <a:r>
              <a:rPr lang="pl-PL" dirty="0" err="1"/>
              <a:t>height</a:t>
            </a:r>
            <a:r>
              <a:rPr lang="pl-PL" dirty="0"/>
              <a:t>: 400px; </a:t>
            </a:r>
            <a:r>
              <a:rPr lang="pl-PL" dirty="0" err="1"/>
              <a:t>float</a:t>
            </a:r>
            <a:r>
              <a:rPr lang="pl-PL" dirty="0"/>
              <a:t>: </a:t>
            </a:r>
            <a:r>
              <a:rPr lang="pl-PL" dirty="0" err="1"/>
              <a:t>left</a:t>
            </a:r>
            <a:r>
              <a:rPr lang="pl-PL" dirty="0"/>
              <a:t>; }</a:t>
            </a:r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content</a:t>
            </a:r>
            <a:r>
              <a:rPr lang="pl-PL" dirty="0"/>
              <a:t> { </a:t>
            </a:r>
            <a:r>
              <a:rPr lang="pl-PL" dirty="0" err="1"/>
              <a:t>width</a:t>
            </a:r>
            <a:r>
              <a:rPr lang="pl-PL" dirty="0"/>
              <a:t>: 400px; </a:t>
            </a:r>
            <a:r>
              <a:rPr lang="pl-PL" dirty="0" err="1"/>
              <a:t>height</a:t>
            </a:r>
            <a:r>
              <a:rPr lang="pl-PL" dirty="0"/>
              <a:t>: 400px; </a:t>
            </a:r>
            <a:r>
              <a:rPr lang="pl-PL" dirty="0" err="1"/>
              <a:t>float</a:t>
            </a:r>
            <a:r>
              <a:rPr lang="pl-PL" dirty="0"/>
              <a:t>: </a:t>
            </a:r>
            <a:r>
              <a:rPr lang="pl-PL" dirty="0" err="1"/>
              <a:t>left</a:t>
            </a:r>
            <a:r>
              <a:rPr lang="pl-PL" dirty="0"/>
              <a:t>;  }</a:t>
            </a:r>
          </a:p>
          <a:p>
            <a:pPr marL="0" indent="0">
              <a:buNone/>
            </a:pPr>
            <a:r>
              <a:rPr lang="pl-PL" dirty="0"/>
              <a:t> .</a:t>
            </a:r>
            <a:r>
              <a:rPr lang="pl-PL" dirty="0" err="1"/>
              <a:t>orange</a:t>
            </a:r>
            <a:r>
              <a:rPr lang="pl-PL" dirty="0"/>
              <a:t> { </a:t>
            </a:r>
            <a:r>
              <a:rPr lang="pl-PL" dirty="0" err="1"/>
              <a:t>width</a:t>
            </a:r>
            <a:r>
              <a:rPr lang="pl-PL" dirty="0"/>
              <a:t>: 400px; </a:t>
            </a:r>
            <a:r>
              <a:rPr lang="pl-PL" dirty="0" err="1"/>
              <a:t>height</a:t>
            </a:r>
            <a:r>
              <a:rPr lang="pl-PL" dirty="0"/>
              <a:t>: 200px; }</a:t>
            </a:r>
          </a:p>
          <a:p>
            <a:pPr marL="0" indent="0">
              <a:buNone/>
            </a:pPr>
            <a:r>
              <a:rPr lang="pl-PL" dirty="0"/>
              <a:t> .</a:t>
            </a:r>
            <a:r>
              <a:rPr lang="pl-PL" dirty="0" err="1"/>
              <a:t>yellow</a:t>
            </a:r>
            <a:r>
              <a:rPr lang="pl-PL" dirty="0"/>
              <a:t> { </a:t>
            </a:r>
            <a:r>
              <a:rPr lang="pl-PL" dirty="0" err="1"/>
              <a:t>width</a:t>
            </a:r>
            <a:r>
              <a:rPr lang="pl-PL" dirty="0"/>
              <a:t>: 400px; </a:t>
            </a:r>
            <a:r>
              <a:rPr lang="pl-PL" dirty="0" err="1"/>
              <a:t>height</a:t>
            </a:r>
            <a:r>
              <a:rPr lang="pl-PL" dirty="0"/>
              <a:t>: 200px; }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520679E-478B-470B-BAA8-C3E76D6690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 class="blue"&gt;&lt;/div&gt;</a:t>
            </a:r>
          </a:p>
          <a:p>
            <a:pPr marL="0" indent="0">
              <a:buNone/>
            </a:pPr>
            <a:r>
              <a:rPr lang="en-US" dirty="0"/>
              <a:t>&lt;div class="content"&gt;</a:t>
            </a:r>
          </a:p>
          <a:p>
            <a:pPr marL="0" indent="0">
              <a:buNone/>
            </a:pPr>
            <a:r>
              <a:rPr lang="en-US" dirty="0"/>
              <a:t>   &lt;div class="orange"&gt;&lt;/div&gt;</a:t>
            </a:r>
          </a:p>
          <a:p>
            <a:pPr marL="0" indent="0">
              <a:buNone/>
            </a:pPr>
            <a:r>
              <a:rPr lang="en-US" dirty="0"/>
              <a:t>   &lt;div class="yellow"&gt;&lt;/div&gt;</a:t>
            </a:r>
          </a:p>
          <a:p>
            <a:pPr marL="0" indent="0">
              <a:buNone/>
            </a:pP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34725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334F955-A7FB-4DDF-9DA1-09CD75D15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Ćwiczenia</a:t>
            </a:r>
          </a:p>
        </p:txBody>
      </p:sp>
      <p:pic>
        <p:nvPicPr>
          <p:cNvPr id="11266" name="Picture 2" descr="sekcje strony internetowej klocki moduly czesci kurs html">
            <a:extLst>
              <a:ext uri="{FF2B5EF4-FFF2-40B4-BE49-F238E27FC236}">
                <a16:creationId xmlns:a16="http://schemas.microsoft.com/office/drawing/2014/main" id="{C63F7759-25FB-430F-AF53-955FEEEFC9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71910" y="2286000"/>
            <a:ext cx="5224318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12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F55A62-C245-4953-8A3A-E37B8A2A8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DIV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697BB8-A5E1-45B1-A99C-860A191D7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Elementy &lt;div&gt;, to elementy blokowe. Element blokowy to taki, który zajmuje całą szerokość elementu, w którym się znajduje (tzw. rodzica), pod warunkiem, że zostanie wypełniony treścią. Elementy </a:t>
            </a:r>
            <a:r>
              <a:rPr lang="pl-PL" dirty="0" err="1"/>
              <a:t>html</a:t>
            </a:r>
            <a:r>
              <a:rPr lang="pl-PL" dirty="0"/>
              <a:t> nie wypełnione treścią nie zostaną wyświetlone wcale, chyba że określimy ich parametry w CSS.</a:t>
            </a:r>
          </a:p>
        </p:txBody>
      </p:sp>
    </p:spTree>
    <p:extLst>
      <p:ext uri="{BB962C8B-B14F-4D97-AF65-F5344CB8AC3E}">
        <p14:creationId xmlns:p14="http://schemas.microsoft.com/office/powerpoint/2010/main" val="109180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67E720-E623-4BDB-A420-DFFEDAD4B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DIV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30AE63-6C6A-42C9-AB42-4774636D2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Rodzicem wszystkich elementów wyświetlanych na ekranie jest element &lt;body&gt;, tzn. wszystkie elementy </a:t>
            </a:r>
            <a:r>
              <a:rPr lang="pl-PL" dirty="0" err="1"/>
              <a:t>html</a:t>
            </a:r>
            <a:r>
              <a:rPr lang="pl-PL" dirty="0"/>
              <a:t> wyświetlane w przeglądarce są zagnieżdżone w elemencie body. Element body, jeśli nie określimy inaczej, zajmie szerokość całego okna naszej przeglądarki. Jeśli okno naszej przeglądarki będzie liczyło 1200px, to szerokość elementu body będzie również 1200px.</a:t>
            </a:r>
          </a:p>
        </p:txBody>
      </p:sp>
    </p:spTree>
    <p:extLst>
      <p:ext uri="{BB962C8B-B14F-4D97-AF65-F5344CB8AC3E}">
        <p14:creationId xmlns:p14="http://schemas.microsoft.com/office/powerpoint/2010/main" val="388040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10EC05-394E-4D7A-975B-29796D3E4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Szerokość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03B209-90CC-4E55-BE64-57156A57F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Rozdzielczość podawana jest w pikselach w stosunku szerokość na wysokość, czyli np. 1366px na 768px, tzn. że naraz możemy zobaczyć 1366 pikseli wszerz i 768 pikseli wzdłuż. Ważne jest to ze względu na wybór szerokości strony, którą tworzymy. Jeśli ktoś używa monitora o szerokości np. 1200px, a my stworzymy stronę o szerokości 1300px, to żeby zobaczyć te 100px będzie musiał za każdym razem przewijać stronę w bok.</a:t>
            </a:r>
          </a:p>
        </p:txBody>
      </p:sp>
    </p:spTree>
    <p:extLst>
      <p:ext uri="{BB962C8B-B14F-4D97-AF65-F5344CB8AC3E}">
        <p14:creationId xmlns:p14="http://schemas.microsoft.com/office/powerpoint/2010/main" val="3740038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761B15-7659-46CF-88B0-F59A6AD5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Szerokość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245866-73F9-4D9F-BBDC-B41E90036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Takie rozwiązanie byłoby bardzo uciążliwe, dlatego staramy się wybierać taką szerokość, która w danym momencie pasuje do większości monitorów. Obecne standardy to 1920x1080 oraz 1366x768</a:t>
            </a:r>
          </a:p>
        </p:txBody>
      </p:sp>
    </p:spTree>
    <p:extLst>
      <p:ext uri="{BB962C8B-B14F-4D97-AF65-F5344CB8AC3E}">
        <p14:creationId xmlns:p14="http://schemas.microsoft.com/office/powerpoint/2010/main" val="1506590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D79D5E-3428-403D-BFC3-924880D4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Szerokość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B3A4C5-B463-486F-8369-A3EC1B12A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celu ustawienia szerokości stwórzmy sobie prostą stronę z jednym </a:t>
            </a:r>
            <a:r>
              <a:rPr lang="pl-PL" dirty="0" err="1"/>
              <a:t>div’em</a:t>
            </a:r>
            <a:r>
              <a:rPr lang="pl-PL" dirty="0"/>
              <a:t> o klasie </a:t>
            </a:r>
            <a:r>
              <a:rPr lang="pl-PL" dirty="0" err="1"/>
              <a:t>container</a:t>
            </a:r>
            <a:r>
              <a:rPr lang="pl-PL" dirty="0"/>
              <a:t> i przygotujmy element &lt;style&gt; do wypełnienia. Wszystkie elementy niech znajdą się wewnątrz elementu &lt;body&gt;. Element style również zamieścimy w sekcji body w celu zminimalizowania ilości znaczników pojawiających się w przykładach poniżej. Chociaż dobrą praktyką jest stosowanie plików zewnętrznych do styli, bądź umieszczanie ich w sekcji &lt;</a:t>
            </a:r>
            <a:r>
              <a:rPr lang="pl-PL" dirty="0" err="1"/>
              <a:t>head</a:t>
            </a:r>
            <a:r>
              <a:rPr lang="pl-PL" dirty="0"/>
              <a:t>&gt;. </a:t>
            </a:r>
          </a:p>
        </p:txBody>
      </p:sp>
    </p:spTree>
    <p:extLst>
      <p:ext uri="{BB962C8B-B14F-4D97-AF65-F5344CB8AC3E}">
        <p14:creationId xmlns:p14="http://schemas.microsoft.com/office/powerpoint/2010/main" val="2167686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61D17F-8BC4-4FA2-BDD8-9FDB5ADDB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Klasa </a:t>
            </a:r>
            <a:r>
              <a:rPr lang="pl-PL" dirty="0" err="1"/>
              <a:t>container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B47CD7-1BBD-46CE-AD64-6D8953AC1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&lt;style&gt;</a:t>
            </a:r>
          </a:p>
          <a:p>
            <a:pPr marL="0" indent="0">
              <a:buNone/>
            </a:pPr>
            <a:r>
              <a:rPr lang="pl-PL" dirty="0"/>
              <a:t>  .</a:t>
            </a:r>
            <a:r>
              <a:rPr lang="pl-PL" dirty="0" err="1"/>
              <a:t>container</a:t>
            </a:r>
            <a:r>
              <a:rPr lang="pl-PL" dirty="0"/>
              <a:t> {}</a:t>
            </a:r>
          </a:p>
          <a:p>
            <a:pPr marL="0" indent="0">
              <a:buNone/>
            </a:pPr>
            <a:r>
              <a:rPr lang="pl-PL" dirty="0"/>
              <a:t>&lt;/style&gt;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"&gt;Jeden krótki paragraf&lt;/div&gt;</a:t>
            </a:r>
          </a:p>
        </p:txBody>
      </p:sp>
    </p:spTree>
    <p:extLst>
      <p:ext uri="{BB962C8B-B14F-4D97-AF65-F5344CB8AC3E}">
        <p14:creationId xmlns:p14="http://schemas.microsoft.com/office/powerpoint/2010/main" val="574608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6569FE-49A8-4B0F-BAF0-05EF63660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Ustawienia szerokości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CA21D9-21B0-4A59-874E-D6F0BCA75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&lt;style&gt;</a:t>
            </a:r>
          </a:p>
          <a:p>
            <a:pPr marL="0" indent="0">
              <a:buNone/>
            </a:pPr>
            <a:r>
              <a:rPr lang="pl-PL" dirty="0"/>
              <a:t>  .</a:t>
            </a:r>
            <a:r>
              <a:rPr lang="pl-PL" dirty="0" err="1"/>
              <a:t>container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width</a:t>
            </a:r>
            <a:r>
              <a:rPr lang="pl-PL" dirty="0"/>
              <a:t>: 300px;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&lt;/style&gt;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"&gt;Jeden krótki paragraf&lt;/div&gt;</a:t>
            </a:r>
          </a:p>
        </p:txBody>
      </p:sp>
    </p:spTree>
    <p:extLst>
      <p:ext uri="{BB962C8B-B14F-4D97-AF65-F5344CB8AC3E}">
        <p14:creationId xmlns:p14="http://schemas.microsoft.com/office/powerpoint/2010/main" val="320822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55</TotalTime>
  <Words>1386</Words>
  <Application>Microsoft Office PowerPoint</Application>
  <PresentationFormat>Panoramiczny</PresentationFormat>
  <Paragraphs>152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4" baseType="lpstr">
      <vt:lpstr>Arial</vt:lpstr>
      <vt:lpstr>Tw Cen MT</vt:lpstr>
      <vt:lpstr>Tw Cen MT Condensed</vt:lpstr>
      <vt:lpstr>Wingdings 3</vt:lpstr>
      <vt:lpstr>Integralny</vt:lpstr>
      <vt:lpstr>Layout</vt:lpstr>
      <vt:lpstr>DIV</vt:lpstr>
      <vt:lpstr>DIV</vt:lpstr>
      <vt:lpstr>DIV</vt:lpstr>
      <vt:lpstr>Szerokość</vt:lpstr>
      <vt:lpstr>Szerokość</vt:lpstr>
      <vt:lpstr>Szerokość</vt:lpstr>
      <vt:lpstr>Klasa container</vt:lpstr>
      <vt:lpstr>Ustawienia szerokości</vt:lpstr>
      <vt:lpstr>Szerokość</vt:lpstr>
      <vt:lpstr>DIV</vt:lpstr>
      <vt:lpstr>DIV</vt:lpstr>
      <vt:lpstr>Wysokość</vt:lpstr>
      <vt:lpstr>Wysokość</vt:lpstr>
      <vt:lpstr>Zagnieżdżanie</vt:lpstr>
      <vt:lpstr>Zagnieżdżanie</vt:lpstr>
      <vt:lpstr>Zagnieżdżanie</vt:lpstr>
      <vt:lpstr>Float</vt:lpstr>
      <vt:lpstr>Float</vt:lpstr>
      <vt:lpstr>Element blokowy</vt:lpstr>
      <vt:lpstr>Float</vt:lpstr>
      <vt:lpstr>Float</vt:lpstr>
      <vt:lpstr>Float left, right</vt:lpstr>
      <vt:lpstr>Right</vt:lpstr>
      <vt:lpstr>Float left right</vt:lpstr>
      <vt:lpstr>Praktyczny przykład</vt:lpstr>
      <vt:lpstr>Przykład</vt:lpstr>
      <vt:lpstr>Przykład poprawiony</vt:lpstr>
      <vt:lpstr>Ćwiczenia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</dc:title>
  <dc:creator>Damian Radzik</dc:creator>
  <cp:lastModifiedBy>Damian Radzik</cp:lastModifiedBy>
  <cp:revision>6</cp:revision>
  <dcterms:created xsi:type="dcterms:W3CDTF">2017-11-19T09:49:02Z</dcterms:created>
  <dcterms:modified xsi:type="dcterms:W3CDTF">2018-11-08T12:48:25Z</dcterms:modified>
</cp:coreProperties>
</file>