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8" r:id="rId5"/>
    <p:sldId id="259" r:id="rId6"/>
    <p:sldId id="260" r:id="rId7"/>
    <p:sldId id="261" r:id="rId8"/>
    <p:sldId id="262" r:id="rId9"/>
    <p:sldId id="263" r:id="rId10"/>
    <p:sldId id="264" r:id="rId11"/>
    <p:sldId id="265" r:id="rId12"/>
    <p:sldId id="266" r:id="rId13"/>
    <p:sldId id="269"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pl-PL"/>
              <a:t>Kliknij, aby edytować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C13A439-4DD9-4343-866E-EB8D9E7E28C7}" type="datetimeFigureOut">
              <a:rPr lang="pl-PL" smtClean="0"/>
              <a:t>02.10.2017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9255346" y="2750337"/>
            <a:ext cx="1171888" cy="1356442"/>
          </a:xfrm>
        </p:spPr>
        <p:txBody>
          <a:bodyPr/>
          <a:lstStyle/>
          <a:p>
            <a:fld id="{16FAEEFB-7874-4A5B-9A00-BA6DBFCF62DF}" type="slidenum">
              <a:rPr lang="pl-PL" smtClean="0"/>
              <a:t>‹#›</a:t>
            </a:fld>
            <a:endParaRPr lang="pl-PL"/>
          </a:p>
        </p:txBody>
      </p:sp>
    </p:spTree>
    <p:extLst>
      <p:ext uri="{BB962C8B-B14F-4D97-AF65-F5344CB8AC3E}">
        <p14:creationId xmlns:p14="http://schemas.microsoft.com/office/powerpoint/2010/main" val="820328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pl-PL"/>
              <a:t>Kliknij, aby edytować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C13A439-4DD9-4343-866E-EB8D9E7E28C7}" type="datetimeFigureOut">
              <a:rPr lang="pl-PL" smtClean="0"/>
              <a:t>02.10.2017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309"/>
            <a:ext cx="1154151" cy="1090789"/>
          </a:xfrm>
        </p:spPr>
        <p:txBody>
          <a:bodyPr/>
          <a:lstStyle/>
          <a:p>
            <a:fld id="{16FAEEFB-7874-4A5B-9A00-BA6DBFCF62DF}" type="slidenum">
              <a:rPr lang="pl-PL" smtClean="0"/>
              <a:t>‹#›</a:t>
            </a:fld>
            <a:endParaRPr lang="pl-PL"/>
          </a:p>
        </p:txBody>
      </p:sp>
    </p:spTree>
    <p:extLst>
      <p:ext uri="{BB962C8B-B14F-4D97-AF65-F5344CB8AC3E}">
        <p14:creationId xmlns:p14="http://schemas.microsoft.com/office/powerpoint/2010/main" val="2175061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C13A439-4DD9-4343-866E-EB8D9E7E28C7}" type="datetimeFigureOut">
              <a:rPr lang="pl-PL" smtClean="0"/>
              <a:t>02.10.2017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615"/>
            <a:ext cx="1154151" cy="1090789"/>
          </a:xfrm>
        </p:spPr>
        <p:txBody>
          <a:bodyPr/>
          <a:lstStyle/>
          <a:p>
            <a:fld id="{16FAEEFB-7874-4A5B-9A00-BA6DBFCF62DF}" type="slidenum">
              <a:rPr lang="pl-PL" smtClean="0"/>
              <a:t>‹#›</a:t>
            </a:fld>
            <a:endParaRPr lang="pl-PL"/>
          </a:p>
        </p:txBody>
      </p:sp>
    </p:spTree>
    <p:extLst>
      <p:ext uri="{BB962C8B-B14F-4D97-AF65-F5344CB8AC3E}">
        <p14:creationId xmlns:p14="http://schemas.microsoft.com/office/powerpoint/2010/main" val="25398440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pl-PL"/>
              <a:t>Kliknij, aby edytować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C13A439-4DD9-4343-866E-EB8D9E7E28C7}" type="datetimeFigureOut">
              <a:rPr lang="pl-PL" smtClean="0"/>
              <a:t>02.10.2017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16FAEEFB-7874-4A5B-9A00-BA6DBFCF62DF}" type="slidenum">
              <a:rPr lang="pl-PL" smtClean="0"/>
              <a:t>‹#›</a:t>
            </a:fld>
            <a:endParaRPr lang="pl-P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0475789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C13A439-4DD9-4343-866E-EB8D9E7E28C7}" type="datetimeFigureOut">
              <a:rPr lang="pl-PL" smtClean="0"/>
              <a:t>02.10.2017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16FAEEFB-7874-4A5B-9A00-BA6DBFCF62DF}" type="slidenum">
              <a:rPr lang="pl-PL" smtClean="0"/>
              <a:t>‹#›</a:t>
            </a:fld>
            <a:endParaRPr lang="pl-PL"/>
          </a:p>
        </p:txBody>
      </p:sp>
    </p:spTree>
    <p:extLst>
      <p:ext uri="{BB962C8B-B14F-4D97-AF65-F5344CB8AC3E}">
        <p14:creationId xmlns:p14="http://schemas.microsoft.com/office/powerpoint/2010/main" val="1129026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pl-PL"/>
              <a:t>Kliknij, aby edytować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4C13A439-4DD9-4343-866E-EB8D9E7E28C7}" type="datetimeFigureOut">
              <a:rPr lang="pl-PL" smtClean="0"/>
              <a:t>02.10.2017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6FAEEFB-7874-4A5B-9A00-BA6DBFCF62DF}" type="slidenum">
              <a:rPr lang="pl-PL" smtClean="0"/>
              <a:t>‹#›</a:t>
            </a:fld>
            <a:endParaRPr lang="pl-PL"/>
          </a:p>
        </p:txBody>
      </p:sp>
    </p:spTree>
    <p:extLst>
      <p:ext uri="{BB962C8B-B14F-4D97-AF65-F5344CB8AC3E}">
        <p14:creationId xmlns:p14="http://schemas.microsoft.com/office/powerpoint/2010/main" val="3715065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pl-PL"/>
              <a:t>Kliknij, aby edytować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4C13A439-4DD9-4343-866E-EB8D9E7E28C7}" type="datetimeFigureOut">
              <a:rPr lang="pl-PL" smtClean="0"/>
              <a:t>02.10.2017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6FAEEFB-7874-4A5B-9A00-BA6DBFCF62DF}" type="slidenum">
              <a:rPr lang="pl-PL" smtClean="0"/>
              <a:t>‹#›</a:t>
            </a:fld>
            <a:endParaRPr lang="pl-PL"/>
          </a:p>
        </p:txBody>
      </p:sp>
    </p:spTree>
    <p:extLst>
      <p:ext uri="{BB962C8B-B14F-4D97-AF65-F5344CB8AC3E}">
        <p14:creationId xmlns:p14="http://schemas.microsoft.com/office/powerpoint/2010/main" val="4138593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C13A439-4DD9-4343-866E-EB8D9E7E28C7}" type="datetimeFigureOut">
              <a:rPr lang="pl-PL" smtClean="0"/>
              <a:t>02.10.2017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6FAEEFB-7874-4A5B-9A00-BA6DBFCF62DF}" type="slidenum">
              <a:rPr lang="pl-PL" smtClean="0"/>
              <a:t>‹#›</a:t>
            </a:fld>
            <a:endParaRPr lang="pl-PL"/>
          </a:p>
        </p:txBody>
      </p:sp>
    </p:spTree>
    <p:extLst>
      <p:ext uri="{BB962C8B-B14F-4D97-AF65-F5344CB8AC3E}">
        <p14:creationId xmlns:p14="http://schemas.microsoft.com/office/powerpoint/2010/main" val="7779600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C13A439-4DD9-4343-866E-EB8D9E7E28C7}" type="datetimeFigureOut">
              <a:rPr lang="pl-PL" smtClean="0"/>
              <a:t>02.10.2017</a:t>
            </a:fld>
            <a:endParaRPr lang="pl-PL"/>
          </a:p>
        </p:txBody>
      </p:sp>
      <p:sp>
        <p:nvSpPr>
          <p:cNvPr id="5" name="Footer Placeholder 4"/>
          <p:cNvSpPr>
            <a:spLocks noGrp="1"/>
          </p:cNvSpPr>
          <p:nvPr>
            <p:ph type="ftr" sz="quarter" idx="11"/>
          </p:nvPr>
        </p:nvSpPr>
        <p:spPr>
          <a:xfrm>
            <a:off x="680321" y="5936188"/>
            <a:ext cx="6126805" cy="365125"/>
          </a:xfrm>
        </p:spPr>
        <p:txBody>
          <a:bodyPr/>
          <a:lstStyle/>
          <a:p>
            <a:endParaRPr lang="pl-P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16FAEEFB-7874-4A5B-9A00-BA6DBFCF62DF}" type="slidenum">
              <a:rPr lang="pl-PL" smtClean="0"/>
              <a:t>‹#›</a:t>
            </a:fld>
            <a:endParaRPr lang="pl-PL"/>
          </a:p>
        </p:txBody>
      </p:sp>
    </p:spTree>
    <p:extLst>
      <p:ext uri="{BB962C8B-B14F-4D97-AF65-F5344CB8AC3E}">
        <p14:creationId xmlns:p14="http://schemas.microsoft.com/office/powerpoint/2010/main" val="3569797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C13A439-4DD9-4343-866E-EB8D9E7E28C7}" type="datetimeFigureOut">
              <a:rPr lang="pl-PL" smtClean="0"/>
              <a:t>02.10.2017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6FAEEFB-7874-4A5B-9A00-BA6DBFCF62DF}" type="slidenum">
              <a:rPr lang="pl-PL" smtClean="0"/>
              <a:t>‹#›</a:t>
            </a:fld>
            <a:endParaRPr lang="pl-PL"/>
          </a:p>
        </p:txBody>
      </p:sp>
    </p:spTree>
    <p:extLst>
      <p:ext uri="{BB962C8B-B14F-4D97-AF65-F5344CB8AC3E}">
        <p14:creationId xmlns:p14="http://schemas.microsoft.com/office/powerpoint/2010/main" val="2927710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pl-PL"/>
              <a:t>Kliknij, aby edytować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4C13A439-4DD9-4343-866E-EB8D9E7E28C7}" type="datetimeFigureOut">
              <a:rPr lang="pl-PL" smtClean="0"/>
              <a:t>02.10.2017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10729455" y="2869895"/>
            <a:ext cx="1154151" cy="1090789"/>
          </a:xfrm>
        </p:spPr>
        <p:txBody>
          <a:bodyPr/>
          <a:lstStyle/>
          <a:p>
            <a:fld id="{16FAEEFB-7874-4A5B-9A00-BA6DBFCF62DF}" type="slidenum">
              <a:rPr lang="pl-PL" smtClean="0"/>
              <a:t>‹#›</a:t>
            </a:fld>
            <a:endParaRPr lang="pl-PL"/>
          </a:p>
        </p:txBody>
      </p:sp>
    </p:spTree>
    <p:extLst>
      <p:ext uri="{BB962C8B-B14F-4D97-AF65-F5344CB8AC3E}">
        <p14:creationId xmlns:p14="http://schemas.microsoft.com/office/powerpoint/2010/main" val="3652338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C13A439-4DD9-4343-866E-EB8D9E7E28C7}" type="datetimeFigureOut">
              <a:rPr lang="pl-PL" smtClean="0"/>
              <a:t>02.10.2017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6FAEEFB-7874-4A5B-9A00-BA6DBFCF62DF}" type="slidenum">
              <a:rPr lang="pl-PL" smtClean="0"/>
              <a:t>‹#›</a:t>
            </a:fld>
            <a:endParaRPr lang="pl-PL"/>
          </a:p>
        </p:txBody>
      </p:sp>
    </p:spTree>
    <p:extLst>
      <p:ext uri="{BB962C8B-B14F-4D97-AF65-F5344CB8AC3E}">
        <p14:creationId xmlns:p14="http://schemas.microsoft.com/office/powerpoint/2010/main" val="2133573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pl-PL"/>
              <a:t>Kliknij, aby edytować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80322" y="3030008"/>
            <a:ext cx="4698355"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594123" y="3030008"/>
            <a:ext cx="4700059"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C13A439-4DD9-4343-866E-EB8D9E7E28C7}" type="datetimeFigureOut">
              <a:rPr lang="pl-PL" smtClean="0"/>
              <a:t>02.10.2017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6FAEEFB-7874-4A5B-9A00-BA6DBFCF62DF}" type="slidenum">
              <a:rPr lang="pl-PL" smtClean="0"/>
              <a:t>‹#›</a:t>
            </a:fld>
            <a:endParaRPr lang="pl-PL"/>
          </a:p>
        </p:txBody>
      </p:sp>
    </p:spTree>
    <p:extLst>
      <p:ext uri="{BB962C8B-B14F-4D97-AF65-F5344CB8AC3E}">
        <p14:creationId xmlns:p14="http://schemas.microsoft.com/office/powerpoint/2010/main" val="2904312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C13A439-4DD9-4343-866E-EB8D9E7E28C7}" type="datetimeFigureOut">
              <a:rPr lang="pl-PL" smtClean="0"/>
              <a:t>02.10.2017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6FAEEFB-7874-4A5B-9A00-BA6DBFCF62DF}" type="slidenum">
              <a:rPr lang="pl-PL" smtClean="0"/>
              <a:t>‹#›</a:t>
            </a:fld>
            <a:endParaRPr lang="pl-PL"/>
          </a:p>
        </p:txBody>
      </p:sp>
    </p:spTree>
    <p:extLst>
      <p:ext uri="{BB962C8B-B14F-4D97-AF65-F5344CB8AC3E}">
        <p14:creationId xmlns:p14="http://schemas.microsoft.com/office/powerpoint/2010/main" val="2889941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C13A439-4DD9-4343-866E-EB8D9E7E28C7}" type="datetimeFigureOut">
              <a:rPr lang="pl-PL" smtClean="0"/>
              <a:t>02.10.2017</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16FAEEFB-7874-4A5B-9A00-BA6DBFCF62DF}" type="slidenum">
              <a:rPr lang="pl-PL" smtClean="0"/>
              <a:t>‹#›</a:t>
            </a:fld>
            <a:endParaRPr lang="pl-PL"/>
          </a:p>
        </p:txBody>
      </p:sp>
    </p:spTree>
    <p:extLst>
      <p:ext uri="{BB962C8B-B14F-4D97-AF65-F5344CB8AC3E}">
        <p14:creationId xmlns:p14="http://schemas.microsoft.com/office/powerpoint/2010/main" val="2626406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C13A439-4DD9-4343-866E-EB8D9E7E28C7}" type="datetimeFigureOut">
              <a:rPr lang="pl-PL" smtClean="0"/>
              <a:t>02.10.2017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6FAEEFB-7874-4A5B-9A00-BA6DBFCF62DF}" type="slidenum">
              <a:rPr lang="pl-PL" smtClean="0"/>
              <a:t>‹#›</a:t>
            </a:fld>
            <a:endParaRPr lang="pl-PL"/>
          </a:p>
        </p:txBody>
      </p:sp>
    </p:spTree>
    <p:extLst>
      <p:ext uri="{BB962C8B-B14F-4D97-AF65-F5344CB8AC3E}">
        <p14:creationId xmlns:p14="http://schemas.microsoft.com/office/powerpoint/2010/main" val="404623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pl-PL"/>
              <a:t>Kliknij, aby edytować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C13A439-4DD9-4343-866E-EB8D9E7E28C7}" type="datetimeFigureOut">
              <a:rPr lang="pl-PL" smtClean="0"/>
              <a:t>02.10.2017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6FAEEFB-7874-4A5B-9A00-BA6DBFCF62DF}" type="slidenum">
              <a:rPr lang="pl-PL" smtClean="0"/>
              <a:t>‹#›</a:t>
            </a:fld>
            <a:endParaRPr lang="pl-PL"/>
          </a:p>
        </p:txBody>
      </p:sp>
    </p:spTree>
    <p:extLst>
      <p:ext uri="{BB962C8B-B14F-4D97-AF65-F5344CB8AC3E}">
        <p14:creationId xmlns:p14="http://schemas.microsoft.com/office/powerpoint/2010/main" val="3742311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C13A439-4DD9-4343-866E-EB8D9E7E28C7}" type="datetimeFigureOut">
              <a:rPr lang="pl-PL" smtClean="0"/>
              <a:t>02.10.2017</a:t>
            </a:fld>
            <a:endParaRPr lang="pl-P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16FAEEFB-7874-4A5B-9A00-BA6DBFCF62DF}" type="slidenum">
              <a:rPr lang="pl-PL" smtClean="0"/>
              <a:t>‹#›</a:t>
            </a:fld>
            <a:endParaRPr lang="pl-PL"/>
          </a:p>
        </p:txBody>
      </p:sp>
    </p:spTree>
    <p:extLst>
      <p:ext uri="{BB962C8B-B14F-4D97-AF65-F5344CB8AC3E}">
        <p14:creationId xmlns:p14="http://schemas.microsoft.com/office/powerpoint/2010/main" val="269547240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527484-7AF3-45EC-B800-AA71B86F3513}"/>
              </a:ext>
            </a:extLst>
          </p:cNvPr>
          <p:cNvSpPr>
            <a:spLocks noGrp="1"/>
          </p:cNvSpPr>
          <p:nvPr>
            <p:ph type="ctrTitle"/>
          </p:nvPr>
        </p:nvSpPr>
        <p:spPr/>
        <p:txBody>
          <a:bodyPr/>
          <a:lstStyle/>
          <a:p>
            <a:r>
              <a:rPr lang="pl-PL" dirty="0"/>
              <a:t>Audio, Video</a:t>
            </a:r>
          </a:p>
        </p:txBody>
      </p:sp>
      <p:sp>
        <p:nvSpPr>
          <p:cNvPr id="3" name="Podtytuł 2">
            <a:extLst>
              <a:ext uri="{FF2B5EF4-FFF2-40B4-BE49-F238E27FC236}">
                <a16:creationId xmlns:a16="http://schemas.microsoft.com/office/drawing/2014/main" id="{1D4C6B67-68CC-416E-80DD-BD83C60E8676}"/>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392844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DBBD7A-E609-4ABD-BEBF-41F1FA796A15}"/>
              </a:ext>
            </a:extLst>
          </p:cNvPr>
          <p:cNvSpPr>
            <a:spLocks noGrp="1"/>
          </p:cNvSpPr>
          <p:nvPr>
            <p:ph type="title"/>
          </p:nvPr>
        </p:nvSpPr>
        <p:spPr/>
        <p:txBody>
          <a:bodyPr/>
          <a:lstStyle/>
          <a:p>
            <a:r>
              <a:rPr lang="pl-PL" dirty="0"/>
              <a:t>Atrybuty odtwarzacza</a:t>
            </a:r>
          </a:p>
        </p:txBody>
      </p:sp>
      <p:sp>
        <p:nvSpPr>
          <p:cNvPr id="3" name="Symbol zastępczy zawartości 2">
            <a:extLst>
              <a:ext uri="{FF2B5EF4-FFF2-40B4-BE49-F238E27FC236}">
                <a16:creationId xmlns:a16="http://schemas.microsoft.com/office/drawing/2014/main" id="{8456C020-B932-4D5D-BEB3-37124DF8A92B}"/>
              </a:ext>
            </a:extLst>
          </p:cNvPr>
          <p:cNvSpPr>
            <a:spLocks noGrp="1"/>
          </p:cNvSpPr>
          <p:nvPr>
            <p:ph idx="1"/>
          </p:nvPr>
        </p:nvSpPr>
        <p:spPr/>
        <p:txBody>
          <a:bodyPr>
            <a:normAutofit fontScale="62500" lnSpcReduction="20000"/>
          </a:bodyPr>
          <a:lstStyle/>
          <a:p>
            <a:pPr marL="0" indent="0">
              <a:buNone/>
            </a:pPr>
            <a:r>
              <a:rPr lang="pl-PL" dirty="0" err="1"/>
              <a:t>none</a:t>
            </a:r>
            <a:endParaRPr lang="pl-PL" dirty="0"/>
          </a:p>
          <a:p>
            <a:pPr marL="0" indent="0">
              <a:buNone/>
            </a:pPr>
            <a:r>
              <a:rPr lang="pl-PL" dirty="0"/>
              <a:t>Żadna część pliku nie zostanie załadowana, zanim nie rozpocznie się jego odtwarzanie. Opcja przydatna, jeżeli odtwarzacz jest na stronie elementem pobocznym i użytkownik może nigdy go nie użyć albo ewentualnie kiedy zależy nam na zminimalizowaniu transferu.</a:t>
            </a:r>
          </a:p>
          <a:p>
            <a:pPr marL="0" indent="0">
              <a:buNone/>
            </a:pPr>
            <a:r>
              <a:rPr lang="pl-PL" dirty="0" err="1"/>
              <a:t>metadata</a:t>
            </a:r>
            <a:endParaRPr lang="pl-PL" dirty="0"/>
          </a:p>
          <a:p>
            <a:pPr marL="0" indent="0">
              <a:buNone/>
            </a:pPr>
            <a:r>
              <a:rPr lang="pl-PL" dirty="0"/>
              <a:t>Pobiera tylko tzw. metadane zapisane w pliku (wymiary, lista ścieżek, czas trwania itp.) oraz możliwe, że kilka pierwszych klatek filmu.</a:t>
            </a:r>
          </a:p>
          <a:p>
            <a:pPr marL="0" indent="0">
              <a:buNone/>
            </a:pPr>
            <a:r>
              <a:rPr lang="pl-PL" dirty="0"/>
              <a:t>auto</a:t>
            </a:r>
          </a:p>
          <a:p>
            <a:pPr marL="0" indent="0">
              <a:buNone/>
            </a:pPr>
            <a:r>
              <a:rPr lang="pl-PL" dirty="0"/>
              <a:t>Przeglądarka może dowolnie pobierać plik - w szczególności załadować go w całości do pamięci, nawet jeśli nigdy nie zostanie odtworzony.</a:t>
            </a:r>
          </a:p>
          <a:p>
            <a:pPr marL="0" indent="0">
              <a:buNone/>
            </a:pPr>
            <a:r>
              <a:rPr lang="pl-PL" dirty="0" err="1"/>
              <a:t>width</a:t>
            </a:r>
            <a:r>
              <a:rPr lang="pl-PL" dirty="0"/>
              <a:t>, </a:t>
            </a:r>
            <a:r>
              <a:rPr lang="pl-PL" dirty="0" err="1"/>
              <a:t>height</a:t>
            </a:r>
            <a:endParaRPr lang="pl-PL" dirty="0"/>
          </a:p>
          <a:p>
            <a:pPr marL="0" indent="0">
              <a:buNone/>
            </a:pPr>
            <a:r>
              <a:rPr lang="pl-PL" dirty="0"/>
              <a:t>Zanim plik wideo albo jego metadane zostaną załadowane, przeglądarka nie zna właściwych wymiarów filmu. Dlatego najpierw może przyjąć jakieś standardowe rozmiary, by potem zmienić je na właściwe. Może to wywołać efekt "skakania" elementów strony. Dlatego zawsze powinno się od razu określać, jaką szerokość (</a:t>
            </a:r>
            <a:r>
              <a:rPr lang="pl-PL" dirty="0" err="1"/>
              <a:t>width</a:t>
            </a:r>
            <a:r>
              <a:rPr lang="pl-PL" dirty="0"/>
              <a:t>="...") i wysokość (</a:t>
            </a:r>
            <a:r>
              <a:rPr lang="pl-PL" dirty="0" err="1"/>
              <a:t>height</a:t>
            </a:r>
            <a:r>
              <a:rPr lang="pl-PL" dirty="0"/>
              <a:t>="...") ma film, który będzie załadowany do odtwarzacza VIDEO.</a:t>
            </a:r>
          </a:p>
        </p:txBody>
      </p:sp>
    </p:spTree>
    <p:extLst>
      <p:ext uri="{BB962C8B-B14F-4D97-AF65-F5344CB8AC3E}">
        <p14:creationId xmlns:p14="http://schemas.microsoft.com/office/powerpoint/2010/main" val="3277627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E804C0-8513-435F-A70A-B19CCA25ED93}"/>
              </a:ext>
            </a:extLst>
          </p:cNvPr>
          <p:cNvSpPr>
            <a:spLocks noGrp="1"/>
          </p:cNvSpPr>
          <p:nvPr>
            <p:ph type="title"/>
          </p:nvPr>
        </p:nvSpPr>
        <p:spPr/>
        <p:txBody>
          <a:bodyPr/>
          <a:lstStyle/>
          <a:p>
            <a:r>
              <a:rPr lang="pl-PL" dirty="0"/>
              <a:t>Format audio/video</a:t>
            </a:r>
          </a:p>
        </p:txBody>
      </p:sp>
      <p:sp>
        <p:nvSpPr>
          <p:cNvPr id="3" name="Symbol zastępczy zawartości 2">
            <a:extLst>
              <a:ext uri="{FF2B5EF4-FFF2-40B4-BE49-F238E27FC236}">
                <a16:creationId xmlns:a16="http://schemas.microsoft.com/office/drawing/2014/main" id="{26FEF665-B3C7-4DEB-B6BA-9381748259AD}"/>
              </a:ext>
            </a:extLst>
          </p:cNvPr>
          <p:cNvSpPr>
            <a:spLocks noGrp="1"/>
          </p:cNvSpPr>
          <p:nvPr>
            <p:ph idx="1"/>
          </p:nvPr>
        </p:nvSpPr>
        <p:spPr/>
        <p:txBody>
          <a:bodyPr>
            <a:normAutofit fontScale="92500" lnSpcReduction="10000"/>
          </a:bodyPr>
          <a:lstStyle/>
          <a:p>
            <a:pPr marL="0" indent="0">
              <a:buNone/>
            </a:pPr>
            <a:r>
              <a:rPr lang="pl-PL" dirty="0"/>
              <a:t>Wprowadzając w HTML5 nowe znaczniki AUDIO i VIDEO początkowo starano się również rozwiązać problemy z różnorodnością formatów plików muzycznych i filmowych. W samej wielości formatów nie byłoby nic złego, gdyby wszystkie przeglądarki potrafiły je obsłużyć. Niestety tak nie jest. Do tego dochodzą kwestie związane z patentami i licencjonowaniem.</a:t>
            </a:r>
          </a:p>
          <a:p>
            <a:pPr marL="0" indent="0">
              <a:buNone/>
            </a:pPr>
            <a:endParaRPr lang="pl-PL" dirty="0"/>
          </a:p>
          <a:p>
            <a:pPr marL="0" indent="0">
              <a:buNone/>
            </a:pPr>
            <a:r>
              <a:rPr lang="pl-PL" dirty="0"/>
              <a:t>W praktyce aby mieć pewność, że muzyka bądź film zostaną poprawnie wyświetlone w większości popularnych przeglądarek i systemów operacyjnych, konieczne jest konwertowanie plików jednocześnie do wszystkich z niżej wymienionych formatów. Poszczególne skonwertowane pliki w różnych formatach należy wymieć za pomocą kolejnych znaczników SOURCE.</a:t>
            </a:r>
          </a:p>
        </p:txBody>
      </p:sp>
    </p:spTree>
    <p:extLst>
      <p:ext uri="{BB962C8B-B14F-4D97-AF65-F5344CB8AC3E}">
        <p14:creationId xmlns:p14="http://schemas.microsoft.com/office/powerpoint/2010/main" val="1644692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B84F34-5087-4BD6-BE25-12F087DEE234}"/>
              </a:ext>
            </a:extLst>
          </p:cNvPr>
          <p:cNvSpPr>
            <a:spLocks noGrp="1"/>
          </p:cNvSpPr>
          <p:nvPr>
            <p:ph type="title"/>
          </p:nvPr>
        </p:nvSpPr>
        <p:spPr/>
        <p:txBody>
          <a:bodyPr/>
          <a:lstStyle/>
          <a:p>
            <a:r>
              <a:rPr lang="pl-PL" dirty="0"/>
              <a:t>Przykład Video</a:t>
            </a:r>
          </a:p>
        </p:txBody>
      </p:sp>
      <p:sp>
        <p:nvSpPr>
          <p:cNvPr id="3" name="Symbol zastępczy zawartości 2">
            <a:extLst>
              <a:ext uri="{FF2B5EF4-FFF2-40B4-BE49-F238E27FC236}">
                <a16:creationId xmlns:a16="http://schemas.microsoft.com/office/drawing/2014/main" id="{90524FBF-6906-43CE-BDBC-AE55E645F24A}"/>
              </a:ext>
            </a:extLst>
          </p:cNvPr>
          <p:cNvSpPr>
            <a:spLocks noGrp="1"/>
          </p:cNvSpPr>
          <p:nvPr>
            <p:ph idx="1"/>
          </p:nvPr>
        </p:nvSpPr>
        <p:spPr/>
        <p:txBody>
          <a:bodyPr>
            <a:noAutofit/>
          </a:bodyPr>
          <a:lstStyle/>
          <a:p>
            <a:pPr marL="0" indent="0">
              <a:buNone/>
            </a:pPr>
            <a:r>
              <a:rPr lang="pl-PL" dirty="0"/>
              <a:t>&lt;video&gt;</a:t>
            </a:r>
          </a:p>
          <a:p>
            <a:pPr marL="0" indent="0">
              <a:buNone/>
            </a:pPr>
            <a:r>
              <a:rPr lang="pl-PL" dirty="0"/>
              <a:t>	&lt;</a:t>
            </a:r>
            <a:r>
              <a:rPr lang="pl-PL" dirty="0" err="1"/>
              <a:t>source</a:t>
            </a:r>
            <a:r>
              <a:rPr lang="pl-PL" dirty="0"/>
              <a:t> </a:t>
            </a:r>
            <a:r>
              <a:rPr lang="pl-PL" dirty="0" err="1"/>
              <a:t>src</a:t>
            </a:r>
            <a:r>
              <a:rPr lang="pl-PL" dirty="0"/>
              <a:t>="plik.mp4" </a:t>
            </a:r>
            <a:r>
              <a:rPr lang="pl-PL" dirty="0" err="1"/>
              <a:t>type</a:t>
            </a:r>
            <a:r>
              <a:rPr lang="pl-PL" dirty="0"/>
              <a:t>='video/mp4; </a:t>
            </a:r>
            <a:r>
              <a:rPr lang="pl-PL" dirty="0" err="1"/>
              <a:t>codecs</a:t>
            </a:r>
            <a:r>
              <a:rPr lang="pl-PL" dirty="0"/>
              <a:t>="avc1.42E01E, mp4a.40.2"'&gt;</a:t>
            </a:r>
          </a:p>
          <a:p>
            <a:pPr marL="0" indent="0">
              <a:buNone/>
            </a:pPr>
            <a:r>
              <a:rPr lang="pl-PL" dirty="0"/>
              <a:t>	&lt;</a:t>
            </a:r>
            <a:r>
              <a:rPr lang="pl-PL" dirty="0" err="1"/>
              <a:t>source</a:t>
            </a:r>
            <a:r>
              <a:rPr lang="pl-PL" dirty="0"/>
              <a:t> </a:t>
            </a:r>
            <a:r>
              <a:rPr lang="pl-PL" dirty="0" err="1"/>
              <a:t>src</a:t>
            </a:r>
            <a:r>
              <a:rPr lang="pl-PL" dirty="0"/>
              <a:t>="</a:t>
            </a:r>
            <a:r>
              <a:rPr lang="pl-PL" dirty="0" err="1"/>
              <a:t>plik.ogv</a:t>
            </a:r>
            <a:r>
              <a:rPr lang="pl-PL" dirty="0"/>
              <a:t>" </a:t>
            </a:r>
            <a:r>
              <a:rPr lang="pl-PL" dirty="0" err="1"/>
              <a:t>type</a:t>
            </a:r>
            <a:r>
              <a:rPr lang="pl-PL" dirty="0"/>
              <a:t>='video/</a:t>
            </a:r>
            <a:r>
              <a:rPr lang="pl-PL" dirty="0" err="1"/>
              <a:t>ogg</a:t>
            </a:r>
            <a:r>
              <a:rPr lang="pl-PL" dirty="0"/>
              <a:t>; </a:t>
            </a:r>
            <a:r>
              <a:rPr lang="pl-PL" dirty="0" err="1"/>
              <a:t>codecs</a:t>
            </a:r>
            <a:r>
              <a:rPr lang="pl-PL" dirty="0"/>
              <a:t>="</a:t>
            </a:r>
            <a:r>
              <a:rPr lang="pl-PL" dirty="0" err="1"/>
              <a:t>theora</a:t>
            </a:r>
            <a:r>
              <a:rPr lang="pl-PL" dirty="0"/>
              <a:t>, </a:t>
            </a:r>
            <a:r>
              <a:rPr lang="pl-PL" dirty="0" err="1"/>
              <a:t>vorbis</a:t>
            </a:r>
            <a:r>
              <a:rPr lang="pl-PL" dirty="0"/>
              <a:t>"'&gt;</a:t>
            </a:r>
          </a:p>
          <a:p>
            <a:pPr marL="0" indent="0">
              <a:buNone/>
            </a:pPr>
            <a:r>
              <a:rPr lang="pl-PL" dirty="0"/>
              <a:t>	Pobierz plik w formacie: &lt;a </a:t>
            </a:r>
            <a:r>
              <a:rPr lang="pl-PL" dirty="0" err="1"/>
              <a:t>href</a:t>
            </a:r>
            <a:r>
              <a:rPr lang="pl-PL" dirty="0"/>
              <a:t>="plik.mp4"&gt;MP4&lt;/a&gt;, &lt;a </a:t>
            </a:r>
            <a:r>
              <a:rPr lang="pl-PL" dirty="0" err="1"/>
              <a:t>href</a:t>
            </a:r>
            <a:r>
              <a:rPr lang="pl-PL" dirty="0"/>
              <a:t>="</a:t>
            </a:r>
            <a:r>
              <a:rPr lang="pl-PL" dirty="0" err="1"/>
              <a:t>plik.ogv</a:t>
            </a:r>
            <a:r>
              <a:rPr lang="pl-PL" dirty="0"/>
              <a:t>"&gt;OGV&lt;/a&gt;</a:t>
            </a:r>
          </a:p>
          <a:p>
            <a:pPr marL="0" indent="0">
              <a:buNone/>
            </a:pPr>
            <a:r>
              <a:rPr lang="pl-PL" dirty="0"/>
              <a:t>&lt;/video&gt;</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958002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FC9C21-703B-41B8-A0ED-6421FF0DF534}"/>
              </a:ext>
            </a:extLst>
          </p:cNvPr>
          <p:cNvSpPr>
            <a:spLocks noGrp="1"/>
          </p:cNvSpPr>
          <p:nvPr>
            <p:ph type="title"/>
          </p:nvPr>
        </p:nvSpPr>
        <p:spPr/>
        <p:txBody>
          <a:bodyPr/>
          <a:lstStyle/>
          <a:p>
            <a:r>
              <a:rPr lang="pl-PL" dirty="0"/>
              <a:t>Przykład Audio</a:t>
            </a:r>
          </a:p>
        </p:txBody>
      </p:sp>
      <p:sp>
        <p:nvSpPr>
          <p:cNvPr id="3" name="Symbol zastępczy zawartości 2">
            <a:extLst>
              <a:ext uri="{FF2B5EF4-FFF2-40B4-BE49-F238E27FC236}">
                <a16:creationId xmlns:a16="http://schemas.microsoft.com/office/drawing/2014/main" id="{A4CD5622-B1D2-4D96-9E4F-3ED2E36756EB}"/>
              </a:ext>
            </a:extLst>
          </p:cNvPr>
          <p:cNvSpPr>
            <a:spLocks noGrp="1"/>
          </p:cNvSpPr>
          <p:nvPr>
            <p:ph idx="1"/>
          </p:nvPr>
        </p:nvSpPr>
        <p:spPr/>
        <p:txBody>
          <a:bodyPr/>
          <a:lstStyle/>
          <a:p>
            <a:pPr marL="0" indent="0">
              <a:buNone/>
            </a:pPr>
            <a:r>
              <a:rPr lang="pl-PL" dirty="0"/>
              <a:t>&lt;audio&gt;</a:t>
            </a:r>
          </a:p>
          <a:p>
            <a:pPr marL="0" indent="0">
              <a:buNone/>
            </a:pPr>
            <a:r>
              <a:rPr lang="pl-PL" dirty="0"/>
              <a:t>	&lt;</a:t>
            </a:r>
            <a:r>
              <a:rPr lang="pl-PL" dirty="0" err="1"/>
              <a:t>source</a:t>
            </a:r>
            <a:r>
              <a:rPr lang="pl-PL" dirty="0"/>
              <a:t> </a:t>
            </a:r>
            <a:r>
              <a:rPr lang="pl-PL" dirty="0" err="1"/>
              <a:t>src</a:t>
            </a:r>
            <a:r>
              <a:rPr lang="pl-PL" dirty="0"/>
              <a:t>="plik.mp3" </a:t>
            </a:r>
            <a:r>
              <a:rPr lang="pl-PL" dirty="0" err="1"/>
              <a:t>type</a:t>
            </a:r>
            <a:r>
              <a:rPr lang="pl-PL" dirty="0"/>
              <a:t>='audio/</a:t>
            </a:r>
            <a:r>
              <a:rPr lang="pl-PL" dirty="0" err="1"/>
              <a:t>mpeg</a:t>
            </a:r>
            <a:r>
              <a:rPr lang="pl-PL" dirty="0"/>
              <a:t>'&gt;</a:t>
            </a:r>
          </a:p>
          <a:p>
            <a:pPr marL="0" indent="0">
              <a:buNone/>
            </a:pPr>
            <a:r>
              <a:rPr lang="pl-PL" dirty="0"/>
              <a:t>	&lt;</a:t>
            </a:r>
            <a:r>
              <a:rPr lang="pl-PL" dirty="0" err="1"/>
              <a:t>source</a:t>
            </a:r>
            <a:r>
              <a:rPr lang="pl-PL" dirty="0"/>
              <a:t> </a:t>
            </a:r>
            <a:r>
              <a:rPr lang="pl-PL" dirty="0" err="1"/>
              <a:t>src</a:t>
            </a:r>
            <a:r>
              <a:rPr lang="pl-PL" dirty="0"/>
              <a:t>="plik.ogg" </a:t>
            </a:r>
            <a:r>
              <a:rPr lang="pl-PL" dirty="0" err="1"/>
              <a:t>type</a:t>
            </a:r>
            <a:r>
              <a:rPr lang="pl-PL" dirty="0"/>
              <a:t>='audio/</a:t>
            </a:r>
            <a:r>
              <a:rPr lang="pl-PL" dirty="0" err="1"/>
              <a:t>ogg</a:t>
            </a:r>
            <a:r>
              <a:rPr lang="pl-PL" dirty="0"/>
              <a:t>'&gt;</a:t>
            </a:r>
          </a:p>
          <a:p>
            <a:pPr marL="0" indent="0">
              <a:buNone/>
            </a:pPr>
            <a:r>
              <a:rPr lang="pl-PL" dirty="0"/>
              <a:t>	Pobierz plik w formacie: &lt;a </a:t>
            </a:r>
            <a:r>
              <a:rPr lang="pl-PL" dirty="0" err="1"/>
              <a:t>href</a:t>
            </a:r>
            <a:r>
              <a:rPr lang="pl-PL" dirty="0"/>
              <a:t>="plik.mp3"&gt;MP3&lt;/a&gt;, &lt;a </a:t>
            </a:r>
            <a:r>
              <a:rPr lang="pl-PL" dirty="0" err="1"/>
              <a:t>href</a:t>
            </a:r>
            <a:r>
              <a:rPr lang="pl-PL" dirty="0"/>
              <a:t>="plik.ogg"&gt;OGG&lt;/a&gt;</a:t>
            </a:r>
          </a:p>
          <a:p>
            <a:pPr marL="0" indent="0">
              <a:buNone/>
            </a:pPr>
            <a:r>
              <a:rPr lang="pl-PL" dirty="0"/>
              <a:t>&lt;/audio&gt;</a:t>
            </a:r>
          </a:p>
        </p:txBody>
      </p:sp>
    </p:spTree>
    <p:extLst>
      <p:ext uri="{BB962C8B-B14F-4D97-AF65-F5344CB8AC3E}">
        <p14:creationId xmlns:p14="http://schemas.microsoft.com/office/powerpoint/2010/main" val="580093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94213F-F686-40C3-AE0F-6BD66E0DEBCF}"/>
              </a:ext>
            </a:extLst>
          </p:cNvPr>
          <p:cNvSpPr>
            <a:spLocks noGrp="1"/>
          </p:cNvSpPr>
          <p:nvPr>
            <p:ph type="title"/>
          </p:nvPr>
        </p:nvSpPr>
        <p:spPr/>
        <p:txBody>
          <a:bodyPr/>
          <a:lstStyle/>
          <a:p>
            <a:r>
              <a:rPr lang="pl-PL" dirty="0"/>
              <a:t>MP3/MP4 vs OGG/OGV</a:t>
            </a:r>
          </a:p>
        </p:txBody>
      </p:sp>
      <p:sp>
        <p:nvSpPr>
          <p:cNvPr id="3" name="Symbol zastępczy zawartości 2">
            <a:extLst>
              <a:ext uri="{FF2B5EF4-FFF2-40B4-BE49-F238E27FC236}">
                <a16:creationId xmlns:a16="http://schemas.microsoft.com/office/drawing/2014/main" id="{5352F850-F253-4085-BB21-22849E0A8FB5}"/>
              </a:ext>
            </a:extLst>
          </p:cNvPr>
          <p:cNvSpPr>
            <a:spLocks noGrp="1"/>
          </p:cNvSpPr>
          <p:nvPr>
            <p:ph idx="1"/>
          </p:nvPr>
        </p:nvSpPr>
        <p:spPr/>
        <p:txBody>
          <a:bodyPr>
            <a:normAutofit fontScale="85000" lnSpcReduction="20000"/>
          </a:bodyPr>
          <a:lstStyle/>
          <a:p>
            <a:pPr marL="0" indent="0">
              <a:buNone/>
            </a:pPr>
            <a:r>
              <a:rPr lang="pl-PL" dirty="0"/>
              <a:t>MP3/MP4</a:t>
            </a:r>
          </a:p>
          <a:p>
            <a:pPr marL="0" indent="0">
              <a:buNone/>
            </a:pPr>
            <a:r>
              <a:rPr lang="pl-PL" dirty="0"/>
              <a:t>Znane od dawna, komercyjne formaty audio (MP3) i wideo (MP4). Objęte płatnymi licencjami. Na ich upowszechnieniu zależy zwłaszcza posiadaczom patentów do nich - Microsoft i Apple.</a:t>
            </a:r>
          </a:p>
          <a:p>
            <a:pPr marL="0" indent="0">
              <a:buNone/>
            </a:pPr>
            <a:r>
              <a:rPr lang="pl-PL" dirty="0"/>
              <a:t>Z uwagi na możliwe błędy w mobilnej wersji przeglądarki Safari, format MP4 - jeśli jest dostępny - powinien znajdować się na początku listy znacznika VIDEO. Inaczej odtworzenie wideo może być niemożliwe.</a:t>
            </a:r>
          </a:p>
          <a:p>
            <a:pPr marL="0" indent="0">
              <a:buNone/>
            </a:pPr>
            <a:r>
              <a:rPr lang="pl-PL" dirty="0"/>
              <a:t>OGG/OGV</a:t>
            </a:r>
          </a:p>
          <a:p>
            <a:pPr marL="0" indent="0">
              <a:buNone/>
            </a:pPr>
            <a:r>
              <a:rPr lang="pl-PL" dirty="0"/>
              <a:t>Konsorcjum W3C najpierw próbowało forsować jeden uniwersalny i darmowy format - OGG (audio) i OGV (wideo). Nie spodobało się to jednak twórcom komercyjnego formatu MP3/MP4. Poza tym argumentowano, że otwarty format OGG/OGV choć udostępniany za darmo, może w sposób niezamierzony korzystać z jakichś patentów, co przyniosłoby problemy w przyszłości, gdyby się nagle okazało, że jednak trzeba za jego użytkowanie płacić.</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406778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3D5F31-5815-4D46-8074-1094AB5D7ECC}"/>
              </a:ext>
            </a:extLst>
          </p:cNvPr>
          <p:cNvSpPr>
            <a:spLocks noGrp="1"/>
          </p:cNvSpPr>
          <p:nvPr>
            <p:ph type="title"/>
          </p:nvPr>
        </p:nvSpPr>
        <p:spPr/>
        <p:txBody>
          <a:bodyPr/>
          <a:lstStyle/>
          <a:p>
            <a:r>
              <a:rPr lang="pl-PL" dirty="0"/>
              <a:t>Przed HTML5 wady</a:t>
            </a:r>
          </a:p>
        </p:txBody>
      </p:sp>
      <p:sp>
        <p:nvSpPr>
          <p:cNvPr id="3" name="Symbol zastępczy zawartości 2">
            <a:extLst>
              <a:ext uri="{FF2B5EF4-FFF2-40B4-BE49-F238E27FC236}">
                <a16:creationId xmlns:a16="http://schemas.microsoft.com/office/drawing/2014/main" id="{EC836527-012F-4CD2-A288-F79D1E56D030}"/>
              </a:ext>
            </a:extLst>
          </p:cNvPr>
          <p:cNvSpPr>
            <a:spLocks noGrp="1"/>
          </p:cNvSpPr>
          <p:nvPr>
            <p:ph idx="1"/>
          </p:nvPr>
        </p:nvSpPr>
        <p:spPr/>
        <p:txBody>
          <a:bodyPr>
            <a:normAutofit fontScale="62500" lnSpcReduction="20000"/>
          </a:bodyPr>
          <a:lstStyle/>
          <a:p>
            <a:r>
              <a:rPr lang="pl-PL" dirty="0"/>
              <a:t>Większość z nich nie została wcześniej oficjalnie ustandaryzowana, dlatego były interpretowane odmienne lub w ogóle nieobsługiwane w niektórych przeglądarkach.</a:t>
            </a:r>
          </a:p>
          <a:p>
            <a:r>
              <a:rPr lang="pl-PL" dirty="0"/>
              <a:t>Nie istniało standardowe API, dzięki któremu można by w prosty sposób wstawić na stronie odtwarzacz z własną skórką, realizować dynamiczne listy odtwarzania itp.</a:t>
            </a:r>
          </a:p>
          <a:p>
            <a:r>
              <a:rPr lang="pl-PL" dirty="0"/>
              <a:t>Wymagały do działania zainstalowanych wtyczek (np. Adobe Flash Player), przez co czasem nadmiernie obciążały procesor, a przy tym nie były w ogóle obsługiwane przez wiele urządzeń mobilnych (smartfony, tablety). Dodatkowo wymagały od webmastera znajomości środowiska Adobe Flash (i zakup komercyjnej licencji) albo konieczności korzystania jedynie z ogólnodostępnych odtwarzaczy Flash, bez możliwości dopasowania ich do własnych potrzeb.</a:t>
            </a:r>
          </a:p>
          <a:p>
            <a:r>
              <a:rPr lang="pl-PL" dirty="0"/>
              <a:t>Często działały tylko w systemie operacyjnym Microsoft Windows, uniemożliwiając obejrzenie filmów czy posłuchania muzyki użytkownikom </a:t>
            </a:r>
            <a:r>
              <a:rPr lang="pl-PL" dirty="0" err="1"/>
              <a:t>Maców</a:t>
            </a:r>
            <a:r>
              <a:rPr lang="pl-PL" dirty="0"/>
              <a:t> i Linuksa.</a:t>
            </a:r>
          </a:p>
          <a:p>
            <a:r>
              <a:rPr lang="pl-PL" dirty="0"/>
              <a:t>Zdarzały się poważne trudności z ustawieniem warstw (otwierane menu, okna dialogowe) ponad oknem wyświetlanym przez wtyczkę. Często okno odtwarzania wtyczki po prostu zawsze przebijało przez taką warstwę.</a:t>
            </a:r>
          </a:p>
          <a:p>
            <a:r>
              <a:rPr lang="pl-PL" dirty="0"/>
              <a:t>Brakowało możliwości zmiany wyglądu przy pomocy CSS.</a:t>
            </a:r>
          </a:p>
          <a:p>
            <a:r>
              <a:rPr lang="pl-PL" dirty="0"/>
              <a:t>Nie było możliwe dołączenie do filmów własnych napisów.</a:t>
            </a:r>
          </a:p>
        </p:txBody>
      </p:sp>
    </p:spTree>
    <p:extLst>
      <p:ext uri="{BB962C8B-B14F-4D97-AF65-F5344CB8AC3E}">
        <p14:creationId xmlns:p14="http://schemas.microsoft.com/office/powerpoint/2010/main" val="906014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90BCDA-4C93-408E-9A74-2CE7216C02E3}"/>
              </a:ext>
            </a:extLst>
          </p:cNvPr>
          <p:cNvSpPr>
            <a:spLocks noGrp="1"/>
          </p:cNvSpPr>
          <p:nvPr>
            <p:ph type="title"/>
          </p:nvPr>
        </p:nvSpPr>
        <p:spPr/>
        <p:txBody>
          <a:bodyPr/>
          <a:lstStyle/>
          <a:p>
            <a:r>
              <a:rPr lang="pl-PL" dirty="0"/>
              <a:t>Stary sposób</a:t>
            </a:r>
          </a:p>
        </p:txBody>
      </p:sp>
      <p:sp>
        <p:nvSpPr>
          <p:cNvPr id="3" name="Symbol zastępczy zawartości 2">
            <a:extLst>
              <a:ext uri="{FF2B5EF4-FFF2-40B4-BE49-F238E27FC236}">
                <a16:creationId xmlns:a16="http://schemas.microsoft.com/office/drawing/2014/main" id="{FE8CDBB7-8EE1-48F8-9037-9D0CDEEEC037}"/>
              </a:ext>
            </a:extLst>
          </p:cNvPr>
          <p:cNvSpPr>
            <a:spLocks noGrp="1"/>
          </p:cNvSpPr>
          <p:nvPr>
            <p:ph idx="1"/>
          </p:nvPr>
        </p:nvSpPr>
        <p:spPr/>
        <p:txBody>
          <a:bodyPr>
            <a:normAutofit/>
          </a:bodyPr>
          <a:lstStyle/>
          <a:p>
            <a:pPr marL="0" indent="0">
              <a:buNone/>
            </a:pPr>
            <a:r>
              <a:rPr lang="pl-PL" dirty="0"/>
              <a:t>Podstawowy odtwarzacz wideo (niezalecane!):</a:t>
            </a:r>
          </a:p>
          <a:p>
            <a:pPr marL="0" indent="0">
              <a:buNone/>
            </a:pPr>
            <a:r>
              <a:rPr lang="pl-PL" dirty="0"/>
              <a:t>&lt;video </a:t>
            </a:r>
            <a:r>
              <a:rPr lang="pl-PL" dirty="0" err="1"/>
              <a:t>src</a:t>
            </a:r>
            <a:r>
              <a:rPr lang="pl-PL" dirty="0"/>
              <a:t>="lokalizacja pliku"&gt;Treść alternatywna&lt;/video&gt;</a:t>
            </a:r>
          </a:p>
          <a:p>
            <a:pPr marL="0" indent="0">
              <a:buNone/>
            </a:pPr>
            <a:endParaRPr lang="pl-PL" dirty="0"/>
          </a:p>
          <a:p>
            <a:pPr marL="0" indent="0">
              <a:buNone/>
            </a:pPr>
            <a:r>
              <a:rPr lang="pl-PL" dirty="0"/>
              <a:t>Podstawowy odtwarzacz audio (niezalecane!):</a:t>
            </a:r>
          </a:p>
          <a:p>
            <a:pPr marL="0" indent="0">
              <a:buNone/>
            </a:pPr>
            <a:r>
              <a:rPr lang="pl-PL" dirty="0"/>
              <a:t>&lt;audio </a:t>
            </a:r>
            <a:r>
              <a:rPr lang="pl-PL" dirty="0" err="1"/>
              <a:t>src</a:t>
            </a:r>
            <a:r>
              <a:rPr lang="pl-PL" dirty="0"/>
              <a:t>="lokalizacja pliku"&gt;Treść alternatywna&lt;/audio&gt;</a:t>
            </a:r>
          </a:p>
          <a:p>
            <a:pPr marL="0" indent="0">
              <a:buNone/>
            </a:pPr>
            <a:endParaRPr lang="pl-PL" dirty="0"/>
          </a:p>
        </p:txBody>
      </p:sp>
    </p:spTree>
    <p:extLst>
      <p:ext uri="{BB962C8B-B14F-4D97-AF65-F5344CB8AC3E}">
        <p14:creationId xmlns:p14="http://schemas.microsoft.com/office/powerpoint/2010/main" val="3333402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3D026B-5D70-4876-A81C-E85005C074C9}"/>
              </a:ext>
            </a:extLst>
          </p:cNvPr>
          <p:cNvSpPr>
            <a:spLocks noGrp="1"/>
          </p:cNvSpPr>
          <p:nvPr>
            <p:ph type="title"/>
          </p:nvPr>
        </p:nvSpPr>
        <p:spPr/>
        <p:txBody>
          <a:bodyPr/>
          <a:lstStyle/>
          <a:p>
            <a:r>
              <a:rPr lang="pl-PL" dirty="0"/>
              <a:t>Nowy sposób</a:t>
            </a:r>
          </a:p>
        </p:txBody>
      </p:sp>
      <p:sp>
        <p:nvSpPr>
          <p:cNvPr id="3" name="Symbol zastępczy zawartości 2">
            <a:extLst>
              <a:ext uri="{FF2B5EF4-FFF2-40B4-BE49-F238E27FC236}">
                <a16:creationId xmlns:a16="http://schemas.microsoft.com/office/drawing/2014/main" id="{573CBCC1-36BF-4419-9BAF-45379DD8B3BF}"/>
              </a:ext>
            </a:extLst>
          </p:cNvPr>
          <p:cNvSpPr>
            <a:spLocks noGrp="1"/>
          </p:cNvSpPr>
          <p:nvPr>
            <p:ph idx="1"/>
          </p:nvPr>
        </p:nvSpPr>
        <p:spPr/>
        <p:txBody>
          <a:bodyPr>
            <a:normAutofit fontScale="62500" lnSpcReduction="20000"/>
          </a:bodyPr>
          <a:lstStyle/>
          <a:p>
            <a:pPr marL="0" indent="0">
              <a:buNone/>
            </a:pPr>
            <a:r>
              <a:rPr lang="pl-PL" dirty="0"/>
              <a:t>&lt;video&gt;</a:t>
            </a:r>
          </a:p>
          <a:p>
            <a:pPr marL="0" indent="0">
              <a:buNone/>
            </a:pPr>
            <a:r>
              <a:rPr lang="pl-PL" dirty="0"/>
              <a:t>	&lt;</a:t>
            </a:r>
            <a:r>
              <a:rPr lang="pl-PL" dirty="0" err="1"/>
              <a:t>source</a:t>
            </a:r>
            <a:r>
              <a:rPr lang="pl-PL" dirty="0"/>
              <a:t> </a:t>
            </a:r>
            <a:r>
              <a:rPr lang="pl-PL" dirty="0" err="1"/>
              <a:t>src</a:t>
            </a:r>
            <a:r>
              <a:rPr lang="pl-PL" dirty="0"/>
              <a:t>="lokalizacja pliku w formacie 1" </a:t>
            </a:r>
            <a:r>
              <a:rPr lang="pl-PL" dirty="0" err="1"/>
              <a:t>type</a:t>
            </a:r>
            <a:r>
              <a:rPr lang="pl-PL" dirty="0"/>
              <a:t>='format 1'&gt;</a:t>
            </a:r>
          </a:p>
          <a:p>
            <a:pPr marL="0" indent="0">
              <a:buNone/>
            </a:pPr>
            <a:r>
              <a:rPr lang="pl-PL" dirty="0"/>
              <a:t>	&lt;</a:t>
            </a:r>
            <a:r>
              <a:rPr lang="pl-PL" dirty="0" err="1"/>
              <a:t>source</a:t>
            </a:r>
            <a:r>
              <a:rPr lang="pl-PL" dirty="0"/>
              <a:t> </a:t>
            </a:r>
            <a:r>
              <a:rPr lang="pl-PL" dirty="0" err="1"/>
              <a:t>src</a:t>
            </a:r>
            <a:r>
              <a:rPr lang="pl-PL" dirty="0"/>
              <a:t>="lokalizacja pliku w formacie 2" </a:t>
            </a:r>
            <a:r>
              <a:rPr lang="pl-PL" dirty="0" err="1"/>
              <a:t>type</a:t>
            </a:r>
            <a:r>
              <a:rPr lang="pl-PL" dirty="0"/>
              <a:t>='format 2'&gt;</a:t>
            </a:r>
          </a:p>
          <a:p>
            <a:pPr marL="0" indent="0">
              <a:buNone/>
            </a:pPr>
            <a:r>
              <a:rPr lang="pl-PL" dirty="0"/>
              <a:t>	(...)</a:t>
            </a:r>
          </a:p>
          <a:p>
            <a:pPr marL="0" indent="0">
              <a:buNone/>
            </a:pPr>
            <a:r>
              <a:rPr lang="pl-PL" dirty="0"/>
              <a:t>	Treść alternatywna</a:t>
            </a:r>
          </a:p>
          <a:p>
            <a:pPr marL="0" indent="0">
              <a:buNone/>
            </a:pPr>
            <a:r>
              <a:rPr lang="pl-PL" dirty="0"/>
              <a:t>&lt;/video&gt;</a:t>
            </a:r>
          </a:p>
          <a:p>
            <a:pPr marL="0" indent="0">
              <a:buNone/>
            </a:pPr>
            <a:r>
              <a:rPr lang="pl-PL" dirty="0"/>
              <a:t>&lt;audio&gt;</a:t>
            </a:r>
          </a:p>
          <a:p>
            <a:pPr marL="0" indent="0">
              <a:buNone/>
            </a:pPr>
            <a:r>
              <a:rPr lang="pl-PL" dirty="0"/>
              <a:t>	&lt;</a:t>
            </a:r>
            <a:r>
              <a:rPr lang="pl-PL" dirty="0" err="1"/>
              <a:t>source</a:t>
            </a:r>
            <a:r>
              <a:rPr lang="pl-PL" dirty="0"/>
              <a:t> </a:t>
            </a:r>
            <a:r>
              <a:rPr lang="pl-PL" dirty="0" err="1"/>
              <a:t>src</a:t>
            </a:r>
            <a:r>
              <a:rPr lang="pl-PL" dirty="0"/>
              <a:t>="lokalizacja pliku w formacie 1" </a:t>
            </a:r>
            <a:r>
              <a:rPr lang="pl-PL" dirty="0" err="1"/>
              <a:t>type</a:t>
            </a:r>
            <a:r>
              <a:rPr lang="pl-PL" dirty="0"/>
              <a:t>='format 1'&gt;</a:t>
            </a:r>
          </a:p>
          <a:p>
            <a:pPr marL="0" indent="0">
              <a:buNone/>
            </a:pPr>
            <a:r>
              <a:rPr lang="pl-PL" dirty="0"/>
              <a:t>	&lt;</a:t>
            </a:r>
            <a:r>
              <a:rPr lang="pl-PL" dirty="0" err="1"/>
              <a:t>source</a:t>
            </a:r>
            <a:r>
              <a:rPr lang="pl-PL" dirty="0"/>
              <a:t> </a:t>
            </a:r>
            <a:r>
              <a:rPr lang="pl-PL" dirty="0" err="1"/>
              <a:t>src</a:t>
            </a:r>
            <a:r>
              <a:rPr lang="pl-PL" dirty="0"/>
              <a:t>="lokalizacja pliku w formacie 2" </a:t>
            </a:r>
            <a:r>
              <a:rPr lang="pl-PL" dirty="0" err="1"/>
              <a:t>type</a:t>
            </a:r>
            <a:r>
              <a:rPr lang="pl-PL" dirty="0"/>
              <a:t>='format 2'&gt;</a:t>
            </a:r>
          </a:p>
          <a:p>
            <a:pPr marL="0" indent="0">
              <a:buNone/>
            </a:pPr>
            <a:r>
              <a:rPr lang="pl-PL" dirty="0"/>
              <a:t>	(...)</a:t>
            </a:r>
          </a:p>
          <a:p>
            <a:pPr marL="0" indent="0">
              <a:buNone/>
            </a:pPr>
            <a:r>
              <a:rPr lang="pl-PL" dirty="0"/>
              <a:t>	Treść alternatywna</a:t>
            </a:r>
          </a:p>
          <a:p>
            <a:pPr marL="0" indent="0">
              <a:buNone/>
            </a:pPr>
            <a:r>
              <a:rPr lang="pl-PL" dirty="0"/>
              <a:t>&lt;/audio&gt;</a:t>
            </a:r>
          </a:p>
          <a:p>
            <a:pPr marL="0" indent="0">
              <a:buNone/>
            </a:pPr>
            <a:endParaRPr lang="pl-PL" dirty="0"/>
          </a:p>
        </p:txBody>
      </p:sp>
    </p:spTree>
    <p:extLst>
      <p:ext uri="{BB962C8B-B14F-4D97-AF65-F5344CB8AC3E}">
        <p14:creationId xmlns:p14="http://schemas.microsoft.com/office/powerpoint/2010/main" val="2316356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EE4BA0-450A-44A0-8AA9-BA440831FA10}"/>
              </a:ext>
            </a:extLst>
          </p:cNvPr>
          <p:cNvSpPr>
            <a:spLocks noGrp="1"/>
          </p:cNvSpPr>
          <p:nvPr>
            <p:ph type="title"/>
          </p:nvPr>
        </p:nvSpPr>
        <p:spPr/>
        <p:txBody>
          <a:bodyPr/>
          <a:lstStyle/>
          <a:p>
            <a:r>
              <a:rPr lang="pl-PL" dirty="0"/>
              <a:t>Odtwarzacze cd</a:t>
            </a:r>
          </a:p>
        </p:txBody>
      </p:sp>
      <p:sp>
        <p:nvSpPr>
          <p:cNvPr id="3" name="Symbol zastępczy zawartości 2">
            <a:extLst>
              <a:ext uri="{FF2B5EF4-FFF2-40B4-BE49-F238E27FC236}">
                <a16:creationId xmlns:a16="http://schemas.microsoft.com/office/drawing/2014/main" id="{D0F2AAA3-9584-4DDE-BD04-744188AC0FA6}"/>
              </a:ext>
            </a:extLst>
          </p:cNvPr>
          <p:cNvSpPr>
            <a:spLocks noGrp="1"/>
          </p:cNvSpPr>
          <p:nvPr>
            <p:ph idx="1"/>
          </p:nvPr>
        </p:nvSpPr>
        <p:spPr/>
        <p:txBody>
          <a:bodyPr>
            <a:normAutofit fontScale="62500" lnSpcReduction="20000"/>
          </a:bodyPr>
          <a:lstStyle/>
          <a:p>
            <a:pPr marL="0" indent="0">
              <a:buNone/>
            </a:pPr>
            <a:r>
              <a:rPr lang="pl-PL" b="1" dirty="0"/>
              <a:t>lokalizacja pliku</a:t>
            </a:r>
          </a:p>
          <a:p>
            <a:pPr marL="0" indent="0">
              <a:buNone/>
            </a:pPr>
            <a:r>
              <a:rPr lang="pl-PL" dirty="0"/>
              <a:t>Lokalizacja pliku multimedialnego na dysku lub adres URL do pliku w Internecie.</a:t>
            </a:r>
          </a:p>
          <a:p>
            <a:pPr marL="0" indent="0">
              <a:buNone/>
            </a:pPr>
            <a:r>
              <a:rPr lang="pl-PL" b="1" dirty="0"/>
              <a:t>Treść alternatywna</a:t>
            </a:r>
          </a:p>
          <a:p>
            <a:pPr marL="0" indent="0">
              <a:buNone/>
            </a:pPr>
            <a:r>
              <a:rPr lang="pl-PL" dirty="0"/>
              <a:t>Zawartość, która zostanie wyświetlona, jeżeli przeglądarka nie obsługuje tego znacznika. Może to być np. bezpośredni link do pobrania pliku multimedialnego na swój dysk lokalny albo zbiór znaczników realizujący uniwersalny sposób odtwarzania plików w HTML 4. Należy zwrócić uwagę, że treść alternatywna nie zostanie wyświetlona, jeżeli przeglądarka obsługuje znacznik AUDIO/VIDEO, a jedynie nie rozpoznaje podanego formatu pliku audio/wideo.</a:t>
            </a:r>
          </a:p>
          <a:p>
            <a:pPr marL="0" indent="0">
              <a:buNone/>
            </a:pPr>
            <a:r>
              <a:rPr lang="pl-PL" b="1" dirty="0"/>
              <a:t>lokalizacja pliku w formacie 1, lokalizacja pliku w formacie 2...</a:t>
            </a:r>
          </a:p>
          <a:p>
            <a:pPr marL="0" indent="0">
              <a:buNone/>
            </a:pPr>
            <a:r>
              <a:rPr lang="pl-PL" dirty="0"/>
              <a:t>Lokalizacja tego samego filmu bądź muzyki, zapisanych przy użyciu różnych formatów. Zostanie odtworzony tylko jeden z podanych plików - pierwszy w kolejności którego format jest obsługiwany przez przeglądarkę. Sposób ten nie służy do tworzenia list odtwarzania.</a:t>
            </a:r>
          </a:p>
          <a:p>
            <a:pPr marL="0" indent="0">
              <a:buNone/>
            </a:pPr>
            <a:r>
              <a:rPr lang="pl-PL" b="1" dirty="0"/>
              <a:t>format 1, format 2...</a:t>
            </a:r>
          </a:p>
          <a:p>
            <a:pPr marL="0" indent="0">
              <a:buNone/>
            </a:pPr>
            <a:r>
              <a:rPr lang="pl-PL" dirty="0"/>
              <a:t>Nazwa formatu (typ MIME), w którym został zapisany plik. Szczególnie dla formatów wideo powinno się dodatkowo podać nazwę kodeków, za pomocą których został skonwertowany obraz i dźwięk.</a:t>
            </a:r>
          </a:p>
        </p:txBody>
      </p:sp>
    </p:spTree>
    <p:extLst>
      <p:ext uri="{BB962C8B-B14F-4D97-AF65-F5344CB8AC3E}">
        <p14:creationId xmlns:p14="http://schemas.microsoft.com/office/powerpoint/2010/main" val="3791304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CBF195-1A53-4D07-AA73-94B08FADB729}"/>
              </a:ext>
            </a:extLst>
          </p:cNvPr>
          <p:cNvSpPr>
            <a:spLocks noGrp="1"/>
          </p:cNvSpPr>
          <p:nvPr>
            <p:ph type="title"/>
          </p:nvPr>
        </p:nvSpPr>
        <p:spPr/>
        <p:txBody>
          <a:bodyPr/>
          <a:lstStyle/>
          <a:p>
            <a:r>
              <a:rPr lang="pl-PL" dirty="0"/>
              <a:t>Kodeki MP4</a:t>
            </a:r>
          </a:p>
        </p:txBody>
      </p:sp>
      <p:sp>
        <p:nvSpPr>
          <p:cNvPr id="3" name="Symbol zastępczy zawartości 2">
            <a:extLst>
              <a:ext uri="{FF2B5EF4-FFF2-40B4-BE49-F238E27FC236}">
                <a16:creationId xmlns:a16="http://schemas.microsoft.com/office/drawing/2014/main" id="{B6CC7B02-AC40-4809-A6AB-291272E4B6F3}"/>
              </a:ext>
            </a:extLst>
          </p:cNvPr>
          <p:cNvSpPr>
            <a:spLocks noGrp="1"/>
          </p:cNvSpPr>
          <p:nvPr>
            <p:ph idx="1"/>
          </p:nvPr>
        </p:nvSpPr>
        <p:spPr/>
        <p:txBody>
          <a:bodyPr>
            <a:normAutofit fontScale="40000" lnSpcReduction="20000"/>
          </a:bodyPr>
          <a:lstStyle/>
          <a:p>
            <a:pPr marL="0" indent="0">
              <a:buNone/>
            </a:pPr>
            <a:r>
              <a:rPr lang="pl-PL" dirty="0"/>
              <a:t>Kodeki MP4</a:t>
            </a:r>
          </a:p>
          <a:p>
            <a:pPr marL="0" indent="0">
              <a:buNone/>
            </a:pPr>
            <a:r>
              <a:rPr lang="pl-PL" dirty="0"/>
              <a:t>H.264 </a:t>
            </a:r>
            <a:r>
              <a:rPr lang="pl-PL" dirty="0" err="1"/>
              <a:t>Constrained</a:t>
            </a:r>
            <a:r>
              <a:rPr lang="pl-PL" dirty="0"/>
              <a:t> </a:t>
            </a:r>
            <a:r>
              <a:rPr lang="pl-PL" dirty="0" err="1"/>
              <a:t>baseline</a:t>
            </a:r>
            <a:r>
              <a:rPr lang="pl-PL" dirty="0"/>
              <a:t> profile video (</a:t>
            </a:r>
            <a:r>
              <a:rPr lang="pl-PL" dirty="0" err="1"/>
              <a:t>main</a:t>
            </a:r>
            <a:r>
              <a:rPr lang="pl-PL" dirty="0"/>
              <a:t> and </a:t>
            </a:r>
            <a:r>
              <a:rPr lang="pl-PL" dirty="0" err="1"/>
              <a:t>extended</a:t>
            </a:r>
            <a:r>
              <a:rPr lang="pl-PL" dirty="0"/>
              <a:t> video </a:t>
            </a:r>
            <a:r>
              <a:rPr lang="pl-PL" dirty="0" err="1"/>
              <a:t>compatible</a:t>
            </a:r>
            <a:r>
              <a:rPr lang="pl-PL" dirty="0"/>
              <a:t>) </a:t>
            </a:r>
            <a:r>
              <a:rPr lang="pl-PL" dirty="0" err="1"/>
              <a:t>level</a:t>
            </a:r>
            <a:r>
              <a:rPr lang="pl-PL" dirty="0"/>
              <a:t> 3 and </a:t>
            </a:r>
            <a:r>
              <a:rPr lang="pl-PL" dirty="0" err="1"/>
              <a:t>Low-Complexity</a:t>
            </a:r>
            <a:r>
              <a:rPr lang="pl-PL" dirty="0"/>
              <a:t> AAC audio in MP4 </a:t>
            </a:r>
            <a:r>
              <a:rPr lang="pl-PL" dirty="0" err="1"/>
              <a:t>container</a:t>
            </a:r>
            <a:endParaRPr lang="pl-PL" dirty="0"/>
          </a:p>
          <a:p>
            <a:pPr marL="0" indent="0">
              <a:buNone/>
            </a:pPr>
            <a:r>
              <a:rPr lang="pl-PL" dirty="0"/>
              <a:t>&lt;</a:t>
            </a:r>
            <a:r>
              <a:rPr lang="pl-PL" dirty="0" err="1"/>
              <a:t>source</a:t>
            </a:r>
            <a:r>
              <a:rPr lang="pl-PL" dirty="0"/>
              <a:t> </a:t>
            </a:r>
            <a:r>
              <a:rPr lang="pl-PL" dirty="0" err="1"/>
              <a:t>src</a:t>
            </a:r>
            <a:r>
              <a:rPr lang="pl-PL" dirty="0"/>
              <a:t>="video.mp4" </a:t>
            </a:r>
            <a:r>
              <a:rPr lang="pl-PL" dirty="0" err="1"/>
              <a:t>type</a:t>
            </a:r>
            <a:r>
              <a:rPr lang="pl-PL" dirty="0"/>
              <a:t>='video/mp4; </a:t>
            </a:r>
            <a:r>
              <a:rPr lang="pl-PL" dirty="0" err="1"/>
              <a:t>codecs</a:t>
            </a:r>
            <a:r>
              <a:rPr lang="pl-PL" dirty="0"/>
              <a:t>="avc1.42E01E, mp4a.40.2"'&gt;</a:t>
            </a:r>
          </a:p>
          <a:p>
            <a:pPr marL="0" indent="0">
              <a:buNone/>
            </a:pPr>
            <a:r>
              <a:rPr lang="pl-PL" dirty="0"/>
              <a:t>H.264 Extended profile video (</a:t>
            </a:r>
            <a:r>
              <a:rPr lang="pl-PL" dirty="0" err="1"/>
              <a:t>baseline-compatible</a:t>
            </a:r>
            <a:r>
              <a:rPr lang="pl-PL" dirty="0"/>
              <a:t>) </a:t>
            </a:r>
            <a:r>
              <a:rPr lang="pl-PL" dirty="0" err="1"/>
              <a:t>level</a:t>
            </a:r>
            <a:r>
              <a:rPr lang="pl-PL" dirty="0"/>
              <a:t> 3 and </a:t>
            </a:r>
            <a:r>
              <a:rPr lang="pl-PL" dirty="0" err="1"/>
              <a:t>Low-Complexity</a:t>
            </a:r>
            <a:r>
              <a:rPr lang="pl-PL" dirty="0"/>
              <a:t> AAC audio in MP4 </a:t>
            </a:r>
            <a:r>
              <a:rPr lang="pl-PL" dirty="0" err="1"/>
              <a:t>container</a:t>
            </a:r>
            <a:endParaRPr lang="pl-PL" dirty="0"/>
          </a:p>
          <a:p>
            <a:pPr marL="0" indent="0">
              <a:buNone/>
            </a:pPr>
            <a:r>
              <a:rPr lang="pl-PL" dirty="0"/>
              <a:t>&lt;</a:t>
            </a:r>
            <a:r>
              <a:rPr lang="pl-PL" dirty="0" err="1"/>
              <a:t>source</a:t>
            </a:r>
            <a:r>
              <a:rPr lang="pl-PL" dirty="0"/>
              <a:t> </a:t>
            </a:r>
            <a:r>
              <a:rPr lang="pl-PL" dirty="0" err="1"/>
              <a:t>src</a:t>
            </a:r>
            <a:r>
              <a:rPr lang="pl-PL" dirty="0"/>
              <a:t>="video.mp4" </a:t>
            </a:r>
            <a:r>
              <a:rPr lang="pl-PL" dirty="0" err="1"/>
              <a:t>type</a:t>
            </a:r>
            <a:r>
              <a:rPr lang="pl-PL" dirty="0"/>
              <a:t>='video/mp4; </a:t>
            </a:r>
            <a:r>
              <a:rPr lang="pl-PL" dirty="0" err="1"/>
              <a:t>codecs</a:t>
            </a:r>
            <a:r>
              <a:rPr lang="pl-PL" dirty="0"/>
              <a:t>="avc1.58A01E, mp4a.40.2"'&gt;</a:t>
            </a:r>
          </a:p>
          <a:p>
            <a:pPr marL="0" indent="0">
              <a:buNone/>
            </a:pPr>
            <a:r>
              <a:rPr lang="pl-PL" dirty="0"/>
              <a:t>H.264 </a:t>
            </a:r>
            <a:r>
              <a:rPr lang="pl-PL" dirty="0" err="1"/>
              <a:t>Main</a:t>
            </a:r>
            <a:r>
              <a:rPr lang="pl-PL" dirty="0"/>
              <a:t> profile video </a:t>
            </a:r>
            <a:r>
              <a:rPr lang="pl-PL" dirty="0" err="1"/>
              <a:t>level</a:t>
            </a:r>
            <a:r>
              <a:rPr lang="pl-PL" dirty="0"/>
              <a:t> 3 and </a:t>
            </a:r>
            <a:r>
              <a:rPr lang="pl-PL" dirty="0" err="1"/>
              <a:t>Low-Complexity</a:t>
            </a:r>
            <a:r>
              <a:rPr lang="pl-PL" dirty="0"/>
              <a:t> AAC audio in MP4 </a:t>
            </a:r>
            <a:r>
              <a:rPr lang="pl-PL" dirty="0" err="1"/>
              <a:t>container</a:t>
            </a:r>
            <a:endParaRPr lang="pl-PL" dirty="0"/>
          </a:p>
          <a:p>
            <a:pPr marL="0" indent="0">
              <a:buNone/>
            </a:pPr>
            <a:r>
              <a:rPr lang="pl-PL" dirty="0"/>
              <a:t>&lt;</a:t>
            </a:r>
            <a:r>
              <a:rPr lang="pl-PL" dirty="0" err="1"/>
              <a:t>source</a:t>
            </a:r>
            <a:r>
              <a:rPr lang="pl-PL" dirty="0"/>
              <a:t> </a:t>
            </a:r>
            <a:r>
              <a:rPr lang="pl-PL" dirty="0" err="1"/>
              <a:t>src</a:t>
            </a:r>
            <a:r>
              <a:rPr lang="pl-PL" dirty="0"/>
              <a:t>="video.mp4" </a:t>
            </a:r>
            <a:r>
              <a:rPr lang="pl-PL" dirty="0" err="1"/>
              <a:t>type</a:t>
            </a:r>
            <a:r>
              <a:rPr lang="pl-PL" dirty="0"/>
              <a:t>='video/mp4; </a:t>
            </a:r>
            <a:r>
              <a:rPr lang="pl-PL" dirty="0" err="1"/>
              <a:t>codecs</a:t>
            </a:r>
            <a:r>
              <a:rPr lang="pl-PL" dirty="0"/>
              <a:t>="avc1.4D401E, mp4a.40.2"'&gt;</a:t>
            </a:r>
          </a:p>
          <a:p>
            <a:pPr marL="0" indent="0">
              <a:buNone/>
            </a:pPr>
            <a:r>
              <a:rPr lang="pl-PL" dirty="0"/>
              <a:t>H.264 'High' profile video (</a:t>
            </a:r>
            <a:r>
              <a:rPr lang="pl-PL" dirty="0" err="1"/>
              <a:t>incompatible</a:t>
            </a:r>
            <a:r>
              <a:rPr lang="pl-PL" dirty="0"/>
              <a:t> with </a:t>
            </a:r>
            <a:r>
              <a:rPr lang="pl-PL" dirty="0" err="1"/>
              <a:t>main</a:t>
            </a:r>
            <a:r>
              <a:rPr lang="pl-PL" dirty="0"/>
              <a:t>, </a:t>
            </a:r>
            <a:r>
              <a:rPr lang="pl-PL" dirty="0" err="1"/>
              <a:t>baseline</a:t>
            </a:r>
            <a:r>
              <a:rPr lang="pl-PL" dirty="0"/>
              <a:t>, </a:t>
            </a:r>
            <a:r>
              <a:rPr lang="pl-PL" dirty="0" err="1"/>
              <a:t>or</a:t>
            </a:r>
            <a:r>
              <a:rPr lang="pl-PL" dirty="0"/>
              <a:t> </a:t>
            </a:r>
            <a:r>
              <a:rPr lang="pl-PL" dirty="0" err="1"/>
              <a:t>extended</a:t>
            </a:r>
            <a:r>
              <a:rPr lang="pl-PL" dirty="0"/>
              <a:t> </a:t>
            </a:r>
            <a:r>
              <a:rPr lang="pl-PL" dirty="0" err="1"/>
              <a:t>profiles</a:t>
            </a:r>
            <a:r>
              <a:rPr lang="pl-PL" dirty="0"/>
              <a:t>) </a:t>
            </a:r>
            <a:r>
              <a:rPr lang="pl-PL" dirty="0" err="1"/>
              <a:t>level</a:t>
            </a:r>
            <a:r>
              <a:rPr lang="pl-PL" dirty="0"/>
              <a:t> 3 and </a:t>
            </a:r>
            <a:r>
              <a:rPr lang="pl-PL" dirty="0" err="1"/>
              <a:t>Low-Complexity</a:t>
            </a:r>
            <a:r>
              <a:rPr lang="pl-PL" dirty="0"/>
              <a:t> AAC audio in MP4 </a:t>
            </a:r>
            <a:r>
              <a:rPr lang="pl-PL" dirty="0" err="1"/>
              <a:t>container</a:t>
            </a:r>
            <a:endParaRPr lang="pl-PL" dirty="0"/>
          </a:p>
          <a:p>
            <a:pPr marL="0" indent="0">
              <a:buNone/>
            </a:pPr>
            <a:r>
              <a:rPr lang="pl-PL" dirty="0"/>
              <a:t>&lt;</a:t>
            </a:r>
            <a:r>
              <a:rPr lang="pl-PL" dirty="0" err="1"/>
              <a:t>source</a:t>
            </a:r>
            <a:r>
              <a:rPr lang="pl-PL" dirty="0"/>
              <a:t> </a:t>
            </a:r>
            <a:r>
              <a:rPr lang="pl-PL" dirty="0" err="1"/>
              <a:t>src</a:t>
            </a:r>
            <a:r>
              <a:rPr lang="pl-PL" dirty="0"/>
              <a:t>="video.mp4" </a:t>
            </a:r>
            <a:r>
              <a:rPr lang="pl-PL" dirty="0" err="1"/>
              <a:t>type</a:t>
            </a:r>
            <a:r>
              <a:rPr lang="pl-PL" dirty="0"/>
              <a:t>='video/mp4; </a:t>
            </a:r>
            <a:r>
              <a:rPr lang="pl-PL" dirty="0" err="1"/>
              <a:t>codecs</a:t>
            </a:r>
            <a:r>
              <a:rPr lang="pl-PL" dirty="0"/>
              <a:t>="avc1.64001E, mp4a.40.2"'&gt;</a:t>
            </a:r>
          </a:p>
          <a:p>
            <a:pPr marL="0" indent="0">
              <a:buNone/>
            </a:pPr>
            <a:r>
              <a:rPr lang="pl-PL" dirty="0"/>
              <a:t>MPEG-4 Visual Simple Profile Level 0 video and </a:t>
            </a:r>
            <a:r>
              <a:rPr lang="pl-PL" dirty="0" err="1"/>
              <a:t>Low-Complexity</a:t>
            </a:r>
            <a:r>
              <a:rPr lang="pl-PL" dirty="0"/>
              <a:t> AAC audio in MP4 </a:t>
            </a:r>
            <a:r>
              <a:rPr lang="pl-PL" dirty="0" err="1"/>
              <a:t>container</a:t>
            </a:r>
            <a:endParaRPr lang="pl-PL" dirty="0"/>
          </a:p>
          <a:p>
            <a:pPr marL="0" indent="0">
              <a:buNone/>
            </a:pPr>
            <a:r>
              <a:rPr lang="pl-PL" dirty="0"/>
              <a:t>&lt;</a:t>
            </a:r>
            <a:r>
              <a:rPr lang="pl-PL" dirty="0" err="1"/>
              <a:t>source</a:t>
            </a:r>
            <a:r>
              <a:rPr lang="pl-PL" dirty="0"/>
              <a:t> </a:t>
            </a:r>
            <a:r>
              <a:rPr lang="pl-PL" dirty="0" err="1"/>
              <a:t>src</a:t>
            </a:r>
            <a:r>
              <a:rPr lang="pl-PL" dirty="0"/>
              <a:t>="video.mp4" </a:t>
            </a:r>
            <a:r>
              <a:rPr lang="pl-PL" dirty="0" err="1"/>
              <a:t>type</a:t>
            </a:r>
            <a:r>
              <a:rPr lang="pl-PL" dirty="0"/>
              <a:t>='video/mp4; </a:t>
            </a:r>
            <a:r>
              <a:rPr lang="pl-PL" dirty="0" err="1"/>
              <a:t>codecs</a:t>
            </a:r>
            <a:r>
              <a:rPr lang="pl-PL" dirty="0"/>
              <a:t>="mp4v.20.8, mp4a.40.2"'&gt;</a:t>
            </a:r>
          </a:p>
          <a:p>
            <a:pPr marL="0" indent="0">
              <a:buNone/>
            </a:pPr>
            <a:r>
              <a:rPr lang="pl-PL" dirty="0"/>
              <a:t>MPEG-4 Advanced Simple Profile Level 0 video and </a:t>
            </a:r>
            <a:r>
              <a:rPr lang="pl-PL" dirty="0" err="1"/>
              <a:t>Low-Complexity</a:t>
            </a:r>
            <a:r>
              <a:rPr lang="pl-PL" dirty="0"/>
              <a:t> AAC audio in MP4 </a:t>
            </a:r>
            <a:r>
              <a:rPr lang="pl-PL" dirty="0" err="1"/>
              <a:t>container</a:t>
            </a:r>
            <a:endParaRPr lang="pl-PL" dirty="0"/>
          </a:p>
          <a:p>
            <a:pPr marL="0" indent="0">
              <a:buNone/>
            </a:pPr>
            <a:r>
              <a:rPr lang="pl-PL" dirty="0"/>
              <a:t>&lt;</a:t>
            </a:r>
            <a:r>
              <a:rPr lang="pl-PL" dirty="0" err="1"/>
              <a:t>source</a:t>
            </a:r>
            <a:r>
              <a:rPr lang="pl-PL" dirty="0"/>
              <a:t> </a:t>
            </a:r>
            <a:r>
              <a:rPr lang="pl-PL" dirty="0" err="1"/>
              <a:t>src</a:t>
            </a:r>
            <a:r>
              <a:rPr lang="pl-PL" dirty="0"/>
              <a:t>="video.mp4" </a:t>
            </a:r>
            <a:r>
              <a:rPr lang="pl-PL" dirty="0" err="1"/>
              <a:t>type</a:t>
            </a:r>
            <a:r>
              <a:rPr lang="pl-PL" dirty="0"/>
              <a:t>='video/mp4; </a:t>
            </a:r>
            <a:r>
              <a:rPr lang="pl-PL" dirty="0" err="1"/>
              <a:t>codecs</a:t>
            </a:r>
            <a:r>
              <a:rPr lang="pl-PL" dirty="0"/>
              <a:t>="mp4v.20.240, mp4a.40.2"'&gt;</a:t>
            </a:r>
          </a:p>
          <a:p>
            <a:pPr marL="0" indent="0">
              <a:buNone/>
            </a:pPr>
            <a:r>
              <a:rPr lang="pl-PL" dirty="0"/>
              <a:t>MPEG-4 Visual Simple Profile Level 0 video and AMR audio in 3GPP </a:t>
            </a:r>
            <a:r>
              <a:rPr lang="pl-PL" dirty="0" err="1"/>
              <a:t>container</a:t>
            </a:r>
            <a:endParaRPr lang="pl-PL" dirty="0"/>
          </a:p>
          <a:p>
            <a:pPr marL="0" indent="0">
              <a:buNone/>
            </a:pPr>
            <a:r>
              <a:rPr lang="pl-PL" dirty="0"/>
              <a:t>&lt;</a:t>
            </a:r>
            <a:r>
              <a:rPr lang="pl-PL" dirty="0" err="1"/>
              <a:t>source</a:t>
            </a:r>
            <a:r>
              <a:rPr lang="pl-PL" dirty="0"/>
              <a:t> </a:t>
            </a:r>
            <a:r>
              <a:rPr lang="pl-PL" dirty="0" err="1"/>
              <a:t>src</a:t>
            </a:r>
            <a:r>
              <a:rPr lang="pl-PL" dirty="0"/>
              <a:t>="video.3gp" </a:t>
            </a:r>
            <a:r>
              <a:rPr lang="pl-PL" dirty="0" err="1"/>
              <a:t>type</a:t>
            </a:r>
            <a:r>
              <a:rPr lang="pl-PL" dirty="0"/>
              <a:t>='video/3gpp; </a:t>
            </a:r>
            <a:r>
              <a:rPr lang="pl-PL" dirty="0" err="1"/>
              <a:t>codecs</a:t>
            </a:r>
            <a:r>
              <a:rPr lang="pl-PL" dirty="0"/>
              <a:t>="mp4v.20.8, </a:t>
            </a:r>
            <a:r>
              <a:rPr lang="pl-PL" dirty="0" err="1"/>
              <a:t>samr</a:t>
            </a:r>
            <a:r>
              <a:rPr lang="pl-PL" dirty="0"/>
              <a:t>"'</a:t>
            </a:r>
          </a:p>
        </p:txBody>
      </p:sp>
    </p:spTree>
    <p:extLst>
      <p:ext uri="{BB962C8B-B14F-4D97-AF65-F5344CB8AC3E}">
        <p14:creationId xmlns:p14="http://schemas.microsoft.com/office/powerpoint/2010/main" val="1443667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FAA5F3-21D9-4883-9A2E-5C1D9E4202AD}"/>
              </a:ext>
            </a:extLst>
          </p:cNvPr>
          <p:cNvSpPr>
            <a:spLocks noGrp="1"/>
          </p:cNvSpPr>
          <p:nvPr>
            <p:ph type="title"/>
          </p:nvPr>
        </p:nvSpPr>
        <p:spPr/>
        <p:txBody>
          <a:bodyPr/>
          <a:lstStyle/>
          <a:p>
            <a:r>
              <a:rPr lang="pl-PL" dirty="0"/>
              <a:t>Kodeki OGG</a:t>
            </a:r>
          </a:p>
        </p:txBody>
      </p:sp>
      <p:sp>
        <p:nvSpPr>
          <p:cNvPr id="3" name="Symbol zastępczy zawartości 2">
            <a:extLst>
              <a:ext uri="{FF2B5EF4-FFF2-40B4-BE49-F238E27FC236}">
                <a16:creationId xmlns:a16="http://schemas.microsoft.com/office/drawing/2014/main" id="{CF0A3332-9C04-47D6-A99A-8D63CBBBEB94}"/>
              </a:ext>
            </a:extLst>
          </p:cNvPr>
          <p:cNvSpPr>
            <a:spLocks noGrp="1"/>
          </p:cNvSpPr>
          <p:nvPr>
            <p:ph idx="1"/>
          </p:nvPr>
        </p:nvSpPr>
        <p:spPr/>
        <p:txBody>
          <a:bodyPr>
            <a:normAutofit fontScale="62500" lnSpcReduction="20000"/>
          </a:bodyPr>
          <a:lstStyle/>
          <a:p>
            <a:pPr marL="0" indent="0">
              <a:buNone/>
            </a:pPr>
            <a:r>
              <a:rPr lang="pl-PL" dirty="0" err="1"/>
              <a:t>Vorbis</a:t>
            </a:r>
            <a:r>
              <a:rPr lang="pl-PL" dirty="0"/>
              <a:t> audio </a:t>
            </a:r>
            <a:r>
              <a:rPr lang="pl-PL" dirty="0" err="1"/>
              <a:t>alone</a:t>
            </a:r>
            <a:r>
              <a:rPr lang="pl-PL" dirty="0"/>
              <a:t> in </a:t>
            </a:r>
            <a:r>
              <a:rPr lang="pl-PL" dirty="0" err="1"/>
              <a:t>Ogg</a:t>
            </a:r>
            <a:r>
              <a:rPr lang="pl-PL" dirty="0"/>
              <a:t> </a:t>
            </a:r>
            <a:r>
              <a:rPr lang="pl-PL" dirty="0" err="1"/>
              <a:t>container</a:t>
            </a:r>
            <a:endParaRPr lang="pl-PL" dirty="0"/>
          </a:p>
          <a:p>
            <a:pPr marL="0" indent="0">
              <a:buNone/>
            </a:pPr>
            <a:r>
              <a:rPr lang="pl-PL" dirty="0"/>
              <a:t>&lt;</a:t>
            </a:r>
            <a:r>
              <a:rPr lang="pl-PL" dirty="0" err="1"/>
              <a:t>source</a:t>
            </a:r>
            <a:r>
              <a:rPr lang="pl-PL" dirty="0"/>
              <a:t> </a:t>
            </a:r>
            <a:r>
              <a:rPr lang="pl-PL" dirty="0" err="1"/>
              <a:t>src</a:t>
            </a:r>
            <a:r>
              <a:rPr lang="pl-PL" dirty="0"/>
              <a:t>="audio.ogg" </a:t>
            </a:r>
            <a:r>
              <a:rPr lang="pl-PL" dirty="0" err="1"/>
              <a:t>type</a:t>
            </a:r>
            <a:r>
              <a:rPr lang="pl-PL" dirty="0"/>
              <a:t>='audio/</a:t>
            </a:r>
            <a:r>
              <a:rPr lang="pl-PL" dirty="0" err="1"/>
              <a:t>ogg</a:t>
            </a:r>
            <a:r>
              <a:rPr lang="pl-PL" dirty="0"/>
              <a:t>; </a:t>
            </a:r>
            <a:r>
              <a:rPr lang="pl-PL" dirty="0" err="1"/>
              <a:t>codecs</a:t>
            </a:r>
            <a:r>
              <a:rPr lang="pl-PL" dirty="0"/>
              <a:t>=</a:t>
            </a:r>
            <a:r>
              <a:rPr lang="pl-PL" dirty="0" err="1"/>
              <a:t>vorbis</a:t>
            </a:r>
            <a:r>
              <a:rPr lang="pl-PL" dirty="0"/>
              <a:t>'&gt;</a:t>
            </a:r>
          </a:p>
          <a:p>
            <a:pPr marL="0" indent="0">
              <a:buNone/>
            </a:pPr>
            <a:r>
              <a:rPr lang="pl-PL" dirty="0" err="1"/>
              <a:t>Speex</a:t>
            </a:r>
            <a:r>
              <a:rPr lang="pl-PL" dirty="0"/>
              <a:t> audio </a:t>
            </a:r>
            <a:r>
              <a:rPr lang="pl-PL" dirty="0" err="1"/>
              <a:t>alone</a:t>
            </a:r>
            <a:r>
              <a:rPr lang="pl-PL" dirty="0"/>
              <a:t> in </a:t>
            </a:r>
            <a:r>
              <a:rPr lang="pl-PL" dirty="0" err="1"/>
              <a:t>Ogg</a:t>
            </a:r>
            <a:r>
              <a:rPr lang="pl-PL" dirty="0"/>
              <a:t> </a:t>
            </a:r>
            <a:r>
              <a:rPr lang="pl-PL" dirty="0" err="1"/>
              <a:t>container</a:t>
            </a:r>
            <a:endParaRPr lang="pl-PL" dirty="0"/>
          </a:p>
          <a:p>
            <a:pPr marL="0" indent="0">
              <a:buNone/>
            </a:pPr>
            <a:r>
              <a:rPr lang="pl-PL" dirty="0"/>
              <a:t>&lt;</a:t>
            </a:r>
            <a:r>
              <a:rPr lang="pl-PL" dirty="0" err="1"/>
              <a:t>source</a:t>
            </a:r>
            <a:r>
              <a:rPr lang="pl-PL" dirty="0"/>
              <a:t> </a:t>
            </a:r>
            <a:r>
              <a:rPr lang="pl-PL" dirty="0" err="1"/>
              <a:t>src</a:t>
            </a:r>
            <a:r>
              <a:rPr lang="pl-PL" dirty="0"/>
              <a:t>="</a:t>
            </a:r>
            <a:r>
              <a:rPr lang="pl-PL" dirty="0" err="1"/>
              <a:t>audio.spx</a:t>
            </a:r>
            <a:r>
              <a:rPr lang="pl-PL" dirty="0"/>
              <a:t>" </a:t>
            </a:r>
            <a:r>
              <a:rPr lang="pl-PL" dirty="0" err="1"/>
              <a:t>type</a:t>
            </a:r>
            <a:r>
              <a:rPr lang="pl-PL" dirty="0"/>
              <a:t>='audio/</a:t>
            </a:r>
            <a:r>
              <a:rPr lang="pl-PL" dirty="0" err="1"/>
              <a:t>ogg</a:t>
            </a:r>
            <a:r>
              <a:rPr lang="pl-PL" dirty="0"/>
              <a:t>; </a:t>
            </a:r>
            <a:r>
              <a:rPr lang="pl-PL" dirty="0" err="1"/>
              <a:t>codecs</a:t>
            </a:r>
            <a:r>
              <a:rPr lang="pl-PL" dirty="0"/>
              <a:t>=</a:t>
            </a:r>
            <a:r>
              <a:rPr lang="pl-PL" dirty="0" err="1"/>
              <a:t>speex</a:t>
            </a:r>
            <a:r>
              <a:rPr lang="pl-PL" dirty="0"/>
              <a:t>'&gt;</a:t>
            </a:r>
          </a:p>
          <a:p>
            <a:pPr marL="0" indent="0">
              <a:buNone/>
            </a:pPr>
            <a:r>
              <a:rPr lang="pl-PL" dirty="0"/>
              <a:t>FLAC audio </a:t>
            </a:r>
            <a:r>
              <a:rPr lang="pl-PL" dirty="0" err="1"/>
              <a:t>alone</a:t>
            </a:r>
            <a:r>
              <a:rPr lang="pl-PL" dirty="0"/>
              <a:t> in </a:t>
            </a:r>
            <a:r>
              <a:rPr lang="pl-PL" dirty="0" err="1"/>
              <a:t>Ogg</a:t>
            </a:r>
            <a:r>
              <a:rPr lang="pl-PL" dirty="0"/>
              <a:t> </a:t>
            </a:r>
            <a:r>
              <a:rPr lang="pl-PL" dirty="0" err="1"/>
              <a:t>container</a:t>
            </a:r>
            <a:endParaRPr lang="pl-PL" dirty="0"/>
          </a:p>
          <a:p>
            <a:pPr marL="0" indent="0">
              <a:buNone/>
            </a:pPr>
            <a:r>
              <a:rPr lang="pl-PL" dirty="0"/>
              <a:t>&lt;</a:t>
            </a:r>
            <a:r>
              <a:rPr lang="pl-PL" dirty="0" err="1"/>
              <a:t>source</a:t>
            </a:r>
            <a:r>
              <a:rPr lang="pl-PL" dirty="0"/>
              <a:t> </a:t>
            </a:r>
            <a:r>
              <a:rPr lang="pl-PL" dirty="0" err="1"/>
              <a:t>src</a:t>
            </a:r>
            <a:r>
              <a:rPr lang="pl-PL" dirty="0"/>
              <a:t>="</a:t>
            </a:r>
            <a:r>
              <a:rPr lang="pl-PL" dirty="0" err="1"/>
              <a:t>audio.oga</a:t>
            </a:r>
            <a:r>
              <a:rPr lang="pl-PL" dirty="0"/>
              <a:t>" </a:t>
            </a:r>
            <a:r>
              <a:rPr lang="pl-PL" dirty="0" err="1"/>
              <a:t>type</a:t>
            </a:r>
            <a:r>
              <a:rPr lang="pl-PL" dirty="0"/>
              <a:t>='audio/</a:t>
            </a:r>
            <a:r>
              <a:rPr lang="pl-PL" dirty="0" err="1"/>
              <a:t>ogg</a:t>
            </a:r>
            <a:r>
              <a:rPr lang="pl-PL" dirty="0"/>
              <a:t>; </a:t>
            </a:r>
            <a:r>
              <a:rPr lang="pl-PL" dirty="0" err="1"/>
              <a:t>codecs</a:t>
            </a:r>
            <a:r>
              <a:rPr lang="pl-PL" dirty="0"/>
              <a:t>=</a:t>
            </a:r>
            <a:r>
              <a:rPr lang="pl-PL" dirty="0" err="1"/>
              <a:t>flac</a:t>
            </a:r>
            <a:r>
              <a:rPr lang="pl-PL" dirty="0"/>
              <a:t>'&gt;</a:t>
            </a:r>
          </a:p>
          <a:p>
            <a:pPr marL="0" indent="0">
              <a:buNone/>
            </a:pPr>
            <a:r>
              <a:rPr lang="pl-PL" dirty="0"/>
              <a:t>Dirac video and </a:t>
            </a:r>
            <a:r>
              <a:rPr lang="pl-PL" dirty="0" err="1"/>
              <a:t>Vorbis</a:t>
            </a:r>
            <a:r>
              <a:rPr lang="pl-PL" dirty="0"/>
              <a:t> audio in </a:t>
            </a:r>
            <a:r>
              <a:rPr lang="pl-PL" dirty="0" err="1"/>
              <a:t>Ogg</a:t>
            </a:r>
            <a:r>
              <a:rPr lang="pl-PL" dirty="0"/>
              <a:t> </a:t>
            </a:r>
            <a:r>
              <a:rPr lang="pl-PL" dirty="0" err="1"/>
              <a:t>container</a:t>
            </a:r>
            <a:endParaRPr lang="pl-PL" dirty="0"/>
          </a:p>
          <a:p>
            <a:pPr marL="0" indent="0">
              <a:buNone/>
            </a:pPr>
            <a:r>
              <a:rPr lang="pl-PL" dirty="0"/>
              <a:t>&lt;</a:t>
            </a:r>
            <a:r>
              <a:rPr lang="pl-PL" dirty="0" err="1"/>
              <a:t>source</a:t>
            </a:r>
            <a:r>
              <a:rPr lang="pl-PL" dirty="0"/>
              <a:t> </a:t>
            </a:r>
            <a:r>
              <a:rPr lang="pl-PL" dirty="0" err="1"/>
              <a:t>src</a:t>
            </a:r>
            <a:r>
              <a:rPr lang="pl-PL" dirty="0"/>
              <a:t>="</a:t>
            </a:r>
            <a:r>
              <a:rPr lang="pl-PL" dirty="0" err="1"/>
              <a:t>video.ogv</a:t>
            </a:r>
            <a:r>
              <a:rPr lang="pl-PL" dirty="0"/>
              <a:t>" </a:t>
            </a:r>
            <a:r>
              <a:rPr lang="pl-PL" dirty="0" err="1"/>
              <a:t>type</a:t>
            </a:r>
            <a:r>
              <a:rPr lang="pl-PL" dirty="0"/>
              <a:t>='video/</a:t>
            </a:r>
            <a:r>
              <a:rPr lang="pl-PL" dirty="0" err="1"/>
              <a:t>ogg</a:t>
            </a:r>
            <a:r>
              <a:rPr lang="pl-PL" dirty="0"/>
              <a:t>; </a:t>
            </a:r>
            <a:r>
              <a:rPr lang="pl-PL" dirty="0" err="1"/>
              <a:t>codecs</a:t>
            </a:r>
            <a:r>
              <a:rPr lang="pl-PL" dirty="0"/>
              <a:t>="</a:t>
            </a:r>
            <a:r>
              <a:rPr lang="pl-PL" dirty="0" err="1"/>
              <a:t>dirac</a:t>
            </a:r>
            <a:r>
              <a:rPr lang="pl-PL" dirty="0"/>
              <a:t>, </a:t>
            </a:r>
            <a:r>
              <a:rPr lang="pl-PL" dirty="0" err="1"/>
              <a:t>vorbis</a:t>
            </a:r>
            <a:r>
              <a:rPr lang="pl-PL" dirty="0"/>
              <a:t>"'&gt;</a:t>
            </a:r>
          </a:p>
          <a:p>
            <a:pPr marL="0" indent="0">
              <a:buNone/>
            </a:pPr>
            <a:r>
              <a:rPr lang="pl-PL" dirty="0" err="1"/>
              <a:t>Theora</a:t>
            </a:r>
            <a:r>
              <a:rPr lang="pl-PL" dirty="0"/>
              <a:t> video and </a:t>
            </a:r>
            <a:r>
              <a:rPr lang="pl-PL" dirty="0" err="1"/>
              <a:t>Vorbis</a:t>
            </a:r>
            <a:r>
              <a:rPr lang="pl-PL" dirty="0"/>
              <a:t> audio in </a:t>
            </a:r>
            <a:r>
              <a:rPr lang="pl-PL" dirty="0" err="1"/>
              <a:t>Ogg</a:t>
            </a:r>
            <a:r>
              <a:rPr lang="pl-PL" dirty="0"/>
              <a:t> </a:t>
            </a:r>
            <a:r>
              <a:rPr lang="pl-PL" dirty="0" err="1"/>
              <a:t>container</a:t>
            </a:r>
            <a:endParaRPr lang="pl-PL" dirty="0"/>
          </a:p>
          <a:p>
            <a:pPr marL="0" indent="0">
              <a:buNone/>
            </a:pPr>
            <a:r>
              <a:rPr lang="pl-PL" dirty="0"/>
              <a:t>&lt;</a:t>
            </a:r>
            <a:r>
              <a:rPr lang="pl-PL" dirty="0" err="1"/>
              <a:t>source</a:t>
            </a:r>
            <a:r>
              <a:rPr lang="pl-PL" dirty="0"/>
              <a:t> </a:t>
            </a:r>
            <a:r>
              <a:rPr lang="pl-PL" dirty="0" err="1"/>
              <a:t>src</a:t>
            </a:r>
            <a:r>
              <a:rPr lang="pl-PL" dirty="0"/>
              <a:t>="</a:t>
            </a:r>
            <a:r>
              <a:rPr lang="pl-PL" dirty="0" err="1"/>
              <a:t>video.ogv</a:t>
            </a:r>
            <a:r>
              <a:rPr lang="pl-PL" dirty="0"/>
              <a:t>" </a:t>
            </a:r>
            <a:r>
              <a:rPr lang="pl-PL" dirty="0" err="1"/>
              <a:t>type</a:t>
            </a:r>
            <a:r>
              <a:rPr lang="pl-PL" dirty="0"/>
              <a:t>='video/</a:t>
            </a:r>
            <a:r>
              <a:rPr lang="pl-PL" dirty="0" err="1"/>
              <a:t>ogg</a:t>
            </a:r>
            <a:r>
              <a:rPr lang="pl-PL" dirty="0"/>
              <a:t>; </a:t>
            </a:r>
            <a:r>
              <a:rPr lang="pl-PL" dirty="0" err="1"/>
              <a:t>codecs</a:t>
            </a:r>
            <a:r>
              <a:rPr lang="pl-PL" dirty="0"/>
              <a:t>="</a:t>
            </a:r>
            <a:r>
              <a:rPr lang="pl-PL" dirty="0" err="1"/>
              <a:t>theora</a:t>
            </a:r>
            <a:r>
              <a:rPr lang="pl-PL" dirty="0"/>
              <a:t>, </a:t>
            </a:r>
            <a:r>
              <a:rPr lang="pl-PL" dirty="0" err="1"/>
              <a:t>vorbis</a:t>
            </a:r>
            <a:r>
              <a:rPr lang="pl-PL" dirty="0"/>
              <a:t>"'&gt;</a:t>
            </a:r>
          </a:p>
          <a:p>
            <a:pPr marL="0" indent="0">
              <a:buNone/>
            </a:pPr>
            <a:r>
              <a:rPr lang="pl-PL" dirty="0" err="1"/>
              <a:t>Theora</a:t>
            </a:r>
            <a:r>
              <a:rPr lang="pl-PL" dirty="0"/>
              <a:t> video and </a:t>
            </a:r>
            <a:r>
              <a:rPr lang="pl-PL" dirty="0" err="1"/>
              <a:t>Speex</a:t>
            </a:r>
            <a:r>
              <a:rPr lang="pl-PL" dirty="0"/>
              <a:t> audio in </a:t>
            </a:r>
            <a:r>
              <a:rPr lang="pl-PL" dirty="0" err="1"/>
              <a:t>Ogg</a:t>
            </a:r>
            <a:r>
              <a:rPr lang="pl-PL" dirty="0"/>
              <a:t> </a:t>
            </a:r>
            <a:r>
              <a:rPr lang="pl-PL" dirty="0" err="1"/>
              <a:t>container</a:t>
            </a:r>
            <a:endParaRPr lang="pl-PL" dirty="0"/>
          </a:p>
          <a:p>
            <a:pPr marL="0" indent="0">
              <a:buNone/>
            </a:pPr>
            <a:r>
              <a:rPr lang="pl-PL" dirty="0"/>
              <a:t>&lt;</a:t>
            </a:r>
            <a:r>
              <a:rPr lang="pl-PL" dirty="0" err="1"/>
              <a:t>source</a:t>
            </a:r>
            <a:r>
              <a:rPr lang="pl-PL" dirty="0"/>
              <a:t> </a:t>
            </a:r>
            <a:r>
              <a:rPr lang="pl-PL" dirty="0" err="1"/>
              <a:t>src</a:t>
            </a:r>
            <a:r>
              <a:rPr lang="pl-PL" dirty="0"/>
              <a:t>="</a:t>
            </a:r>
            <a:r>
              <a:rPr lang="pl-PL" dirty="0" err="1"/>
              <a:t>video.ogv</a:t>
            </a:r>
            <a:r>
              <a:rPr lang="pl-PL" dirty="0"/>
              <a:t>" </a:t>
            </a:r>
            <a:r>
              <a:rPr lang="pl-PL" dirty="0" err="1"/>
              <a:t>type</a:t>
            </a:r>
            <a:r>
              <a:rPr lang="pl-PL" dirty="0"/>
              <a:t>='video/</a:t>
            </a:r>
            <a:r>
              <a:rPr lang="pl-PL" dirty="0" err="1"/>
              <a:t>ogg</a:t>
            </a:r>
            <a:r>
              <a:rPr lang="pl-PL" dirty="0"/>
              <a:t>; </a:t>
            </a:r>
            <a:r>
              <a:rPr lang="pl-PL" dirty="0" err="1"/>
              <a:t>codecs</a:t>
            </a:r>
            <a:r>
              <a:rPr lang="pl-PL" dirty="0"/>
              <a:t>="</a:t>
            </a:r>
            <a:r>
              <a:rPr lang="pl-PL" dirty="0" err="1"/>
              <a:t>theora</a:t>
            </a:r>
            <a:r>
              <a:rPr lang="pl-PL" dirty="0"/>
              <a:t>, </a:t>
            </a:r>
            <a:r>
              <a:rPr lang="pl-PL" dirty="0" err="1"/>
              <a:t>speex</a:t>
            </a:r>
            <a:r>
              <a:rPr lang="pl-PL" dirty="0"/>
              <a:t>"'&gt;</a:t>
            </a:r>
          </a:p>
        </p:txBody>
      </p:sp>
    </p:spTree>
    <p:extLst>
      <p:ext uri="{BB962C8B-B14F-4D97-AF65-F5344CB8AC3E}">
        <p14:creationId xmlns:p14="http://schemas.microsoft.com/office/powerpoint/2010/main" val="390698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A41368-17EB-4F36-B69C-0BFD5DD0183D}"/>
              </a:ext>
            </a:extLst>
          </p:cNvPr>
          <p:cNvSpPr>
            <a:spLocks noGrp="1"/>
          </p:cNvSpPr>
          <p:nvPr>
            <p:ph type="title"/>
          </p:nvPr>
        </p:nvSpPr>
        <p:spPr/>
        <p:txBody>
          <a:bodyPr/>
          <a:lstStyle/>
          <a:p>
            <a:r>
              <a:rPr lang="pl-PL" dirty="0"/>
              <a:t>Atrybuty odtwarzacza</a:t>
            </a:r>
          </a:p>
        </p:txBody>
      </p:sp>
      <p:sp>
        <p:nvSpPr>
          <p:cNvPr id="3" name="Symbol zastępczy zawartości 2">
            <a:extLst>
              <a:ext uri="{FF2B5EF4-FFF2-40B4-BE49-F238E27FC236}">
                <a16:creationId xmlns:a16="http://schemas.microsoft.com/office/drawing/2014/main" id="{BF97158A-F033-4B55-BC5A-F66A593AE469}"/>
              </a:ext>
            </a:extLst>
          </p:cNvPr>
          <p:cNvSpPr>
            <a:spLocks noGrp="1"/>
          </p:cNvSpPr>
          <p:nvPr>
            <p:ph idx="1"/>
          </p:nvPr>
        </p:nvSpPr>
        <p:spPr/>
        <p:txBody>
          <a:bodyPr>
            <a:normAutofit fontScale="70000" lnSpcReduction="20000"/>
          </a:bodyPr>
          <a:lstStyle/>
          <a:p>
            <a:pPr marL="0" indent="0">
              <a:buNone/>
            </a:pPr>
            <a:r>
              <a:rPr lang="pl-PL" dirty="0" err="1"/>
              <a:t>autoplay</a:t>
            </a:r>
            <a:endParaRPr lang="pl-PL" dirty="0"/>
          </a:p>
          <a:p>
            <a:pPr marL="0" indent="0">
              <a:buNone/>
            </a:pPr>
            <a:r>
              <a:rPr lang="pl-PL" dirty="0"/>
              <a:t>Atrybut logiczny (podawany bez wartości), który wywołuje automatyczne rozpoczęcie odtwarzania. Używaj go z rozsądkiem. </a:t>
            </a:r>
          </a:p>
          <a:p>
            <a:pPr marL="0" indent="0">
              <a:buNone/>
            </a:pPr>
            <a:r>
              <a:rPr lang="pl-PL" dirty="0"/>
              <a:t>controls</a:t>
            </a:r>
          </a:p>
          <a:p>
            <a:pPr marL="0" indent="0">
              <a:buNone/>
            </a:pPr>
            <a:r>
              <a:rPr lang="pl-PL" dirty="0"/>
              <a:t>Atrybut logiczny, który powoduje wyświetlenie domyślnych kontrolek, służących od odtwarzania materiału. Najczęściej zawierają one przycisk "odtwarzaj", "zatrzymaj", "wycisz", suwak postępu odtwarzania i głośności.</a:t>
            </a:r>
          </a:p>
          <a:p>
            <a:pPr marL="0" indent="0">
              <a:buNone/>
            </a:pPr>
            <a:endParaRPr lang="pl-PL" dirty="0"/>
          </a:p>
          <a:p>
            <a:pPr marL="0" indent="0">
              <a:buNone/>
            </a:pPr>
            <a:r>
              <a:rPr lang="pl-PL" dirty="0"/>
              <a:t>Standardowe kontrolki odtwarzania zwykle wyglądają nieco inaczej w każdej przeglądarce. Jednak użytkownik jest przyzwyczajony do ich wyglądu właśnie ze swojej przeglądarki, więc nie powinno to dla niego stanowić problemu, a raczej ułatwienie. Jeżeli jednak nie możemy się z tym pogodzić, HTML5 daje możliwość stworzenia swoich własnych kontrolek odtwarzania. Służy do tego API JavaScript, a więc bez choćby podstawowych umiejętności programistycznych raczej się przy tym nie obejdzie.</a:t>
            </a:r>
          </a:p>
        </p:txBody>
      </p:sp>
    </p:spTree>
    <p:extLst>
      <p:ext uri="{BB962C8B-B14F-4D97-AF65-F5344CB8AC3E}">
        <p14:creationId xmlns:p14="http://schemas.microsoft.com/office/powerpoint/2010/main" val="1951298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8A8E9B-B54D-463E-9375-EA57E8E03620}"/>
              </a:ext>
            </a:extLst>
          </p:cNvPr>
          <p:cNvSpPr>
            <a:spLocks noGrp="1"/>
          </p:cNvSpPr>
          <p:nvPr>
            <p:ph type="title"/>
          </p:nvPr>
        </p:nvSpPr>
        <p:spPr/>
        <p:txBody>
          <a:bodyPr/>
          <a:lstStyle/>
          <a:p>
            <a:r>
              <a:rPr lang="pl-PL" dirty="0"/>
              <a:t>Atrybuty odtwarzacza</a:t>
            </a:r>
          </a:p>
        </p:txBody>
      </p:sp>
      <p:sp>
        <p:nvSpPr>
          <p:cNvPr id="3" name="Symbol zastępczy zawartości 2">
            <a:extLst>
              <a:ext uri="{FF2B5EF4-FFF2-40B4-BE49-F238E27FC236}">
                <a16:creationId xmlns:a16="http://schemas.microsoft.com/office/drawing/2014/main" id="{BEACF999-5EE3-4D8B-8622-483D7BE6904A}"/>
              </a:ext>
            </a:extLst>
          </p:cNvPr>
          <p:cNvSpPr>
            <a:spLocks noGrp="1"/>
          </p:cNvSpPr>
          <p:nvPr>
            <p:ph idx="1"/>
          </p:nvPr>
        </p:nvSpPr>
        <p:spPr/>
        <p:txBody>
          <a:bodyPr>
            <a:normAutofit fontScale="55000" lnSpcReduction="20000"/>
          </a:bodyPr>
          <a:lstStyle/>
          <a:p>
            <a:pPr marL="0" indent="0">
              <a:buNone/>
            </a:pPr>
            <a:r>
              <a:rPr lang="pl-PL" dirty="0" err="1"/>
              <a:t>loop</a:t>
            </a:r>
            <a:endParaRPr lang="pl-PL" dirty="0"/>
          </a:p>
          <a:p>
            <a:pPr marL="0" indent="0">
              <a:buNone/>
            </a:pPr>
            <a:r>
              <a:rPr lang="pl-PL" dirty="0"/>
              <a:t>Atrybut logiczny, który włącza tryb odtwarzania w kółko.</a:t>
            </a:r>
          </a:p>
          <a:p>
            <a:pPr marL="0" indent="0">
              <a:buNone/>
            </a:pPr>
            <a:endParaRPr lang="pl-PL" dirty="0"/>
          </a:p>
          <a:p>
            <a:pPr marL="0" indent="0">
              <a:buNone/>
            </a:pPr>
            <a:r>
              <a:rPr lang="pl-PL" dirty="0" err="1"/>
              <a:t>muted</a:t>
            </a:r>
            <a:endParaRPr lang="pl-PL" dirty="0"/>
          </a:p>
          <a:p>
            <a:pPr marL="0" indent="0">
              <a:buNone/>
            </a:pPr>
            <a:r>
              <a:rPr lang="pl-PL" dirty="0"/>
              <a:t>Atrybut logiczny, który całkowicie wycisza dźwięk w odtwarzaczu.</a:t>
            </a:r>
          </a:p>
          <a:p>
            <a:pPr marL="0" indent="0">
              <a:buNone/>
            </a:pPr>
            <a:endParaRPr lang="pl-PL" dirty="0"/>
          </a:p>
          <a:p>
            <a:pPr marL="0" indent="0">
              <a:buNone/>
            </a:pPr>
            <a:r>
              <a:rPr lang="pl-PL" dirty="0"/>
              <a:t>poster</a:t>
            </a:r>
          </a:p>
          <a:p>
            <a:pPr marL="0" indent="0">
              <a:buNone/>
            </a:pPr>
            <a:r>
              <a:rPr lang="pl-PL" dirty="0"/>
              <a:t>W przypadku odtwarzacza VIDEO możliwe jest ustawienie statycznego obrazka, który wyświetli się w oknie odtwarzania, zanim użytkownik włączy w nim odgrywanie właściwego filmu. Można w ten sposób umieścić np. pierwszą znaczącą klatkę z filmu. Jako wartość tego atrybutu należy podać lokalizację pliku graficznego.</a:t>
            </a:r>
          </a:p>
          <a:p>
            <a:pPr marL="0" indent="0">
              <a:buNone/>
            </a:pPr>
            <a:endParaRPr lang="pl-PL" dirty="0"/>
          </a:p>
          <a:p>
            <a:pPr marL="0" indent="0">
              <a:buNone/>
            </a:pPr>
            <a:r>
              <a:rPr lang="pl-PL" dirty="0" err="1"/>
              <a:t>preload</a:t>
            </a:r>
            <a:endParaRPr lang="pl-PL" dirty="0"/>
          </a:p>
          <a:p>
            <a:pPr marL="0" indent="0">
              <a:buNone/>
            </a:pPr>
            <a:r>
              <a:rPr lang="pl-PL" dirty="0"/>
              <a:t>Określa, które części pliku multimedialnego powinny zostać pobrane przez przeglądarkę, nawet jeśli użytkownik nigdy nie włączy odtwarzania:</a:t>
            </a:r>
          </a:p>
        </p:txBody>
      </p:sp>
    </p:spTree>
    <p:extLst>
      <p:ext uri="{BB962C8B-B14F-4D97-AF65-F5344CB8AC3E}">
        <p14:creationId xmlns:p14="http://schemas.microsoft.com/office/powerpoint/2010/main" val="304141285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49</TotalTime>
  <Words>1514</Words>
  <Application>Microsoft Office PowerPoint</Application>
  <PresentationFormat>Panoramiczny</PresentationFormat>
  <Paragraphs>116</Paragraphs>
  <Slides>14</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14</vt:i4>
      </vt:variant>
    </vt:vector>
  </HeadingPairs>
  <TitlesOfParts>
    <vt:vector size="17" baseType="lpstr">
      <vt:lpstr>Arial</vt:lpstr>
      <vt:lpstr>Trebuchet MS</vt:lpstr>
      <vt:lpstr>Berlin</vt:lpstr>
      <vt:lpstr>Audio, Video</vt:lpstr>
      <vt:lpstr>Przed HTML5 wady</vt:lpstr>
      <vt:lpstr>Stary sposób</vt:lpstr>
      <vt:lpstr>Nowy sposób</vt:lpstr>
      <vt:lpstr>Odtwarzacze cd</vt:lpstr>
      <vt:lpstr>Kodeki MP4</vt:lpstr>
      <vt:lpstr>Kodeki OGG</vt:lpstr>
      <vt:lpstr>Atrybuty odtwarzacza</vt:lpstr>
      <vt:lpstr>Atrybuty odtwarzacza</vt:lpstr>
      <vt:lpstr>Atrybuty odtwarzacza</vt:lpstr>
      <vt:lpstr>Format audio/video</vt:lpstr>
      <vt:lpstr>Przykład Video</vt:lpstr>
      <vt:lpstr>Przykład Audio</vt:lpstr>
      <vt:lpstr>MP3/MP4 vs OGG/OGV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Audio, Video</dc:title>
  <dc:creator>Damian Radzik</dc:creator>
  <cp:lastModifiedBy>Damian Radzik</cp:lastModifiedBy>
  <cp:revision>3</cp:revision>
  <dcterms:created xsi:type="dcterms:W3CDTF">2017-10-02T07:32:39Z</dcterms:created>
  <dcterms:modified xsi:type="dcterms:W3CDTF">2017-10-02T08:22:29Z</dcterms:modified>
</cp:coreProperties>
</file>