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436B368-911B-4C7D-A599-A0223360D6F0}" type="datetimeFigureOut">
              <a:rPr lang="pl-PL" smtClean="0"/>
              <a:t>08.10.2017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291757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2231413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4277335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BB807F41-3F8E-42E8-820D-1DFE85FFAA0D}"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15994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699798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C436B368-911B-4C7D-A599-A0223360D6F0}" type="datetimeFigureOut">
              <a:rPr lang="pl-PL" smtClean="0"/>
              <a:t>08.10.2017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2385769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C436B368-911B-4C7D-A599-A0223360D6F0}" type="datetimeFigureOut">
              <a:rPr lang="pl-PL" smtClean="0"/>
              <a:t>08.10.2017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1217595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436B368-911B-4C7D-A599-A0223360D6F0}" type="datetimeFigureOut">
              <a:rPr lang="pl-PL" smtClean="0"/>
              <a:t>08.10.2017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2324003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436B368-911B-4C7D-A599-A0223360D6F0}" type="datetimeFigureOut">
              <a:rPr lang="pl-PL" smtClean="0"/>
              <a:t>08.10.2017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BB807F41-3F8E-42E8-820D-1DFE85FFAA0D}" type="slidenum">
              <a:rPr lang="pl-PL" smtClean="0"/>
              <a:t>‹#›</a:t>
            </a:fld>
            <a:endParaRPr lang="pl-PL"/>
          </a:p>
        </p:txBody>
      </p:sp>
    </p:spTree>
    <p:extLst>
      <p:ext uri="{BB962C8B-B14F-4D97-AF65-F5344CB8AC3E}">
        <p14:creationId xmlns:p14="http://schemas.microsoft.com/office/powerpoint/2010/main" val="199066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436B368-911B-4C7D-A599-A0223360D6F0}" type="datetimeFigureOut">
              <a:rPr lang="pl-PL" smtClean="0"/>
              <a:t>08.10.2017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3071036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C436B368-911B-4C7D-A599-A0223360D6F0}" type="datetimeFigureOut">
              <a:rPr lang="pl-PL" smtClean="0"/>
              <a:t>08.10.2017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9906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100347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436B368-911B-4C7D-A599-A0223360D6F0}" type="datetimeFigureOut">
              <a:rPr lang="pl-PL" smtClean="0"/>
              <a:t>08.10.2017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1831366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436B368-911B-4C7D-A599-A0223360D6F0}" type="datetimeFigureOut">
              <a:rPr lang="pl-PL" smtClean="0"/>
              <a:t>08.10.2017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89453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436B368-911B-4C7D-A599-A0223360D6F0}" type="datetimeFigureOut">
              <a:rPr lang="pl-PL" smtClean="0"/>
              <a:t>08.10.2017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252692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76167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436B368-911B-4C7D-A599-A0223360D6F0}" type="datetimeFigureOut">
              <a:rPr lang="pl-PL" smtClean="0"/>
              <a:t>08.10.2017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B807F41-3F8E-42E8-820D-1DFE85FFAA0D}" type="slidenum">
              <a:rPr lang="pl-PL" smtClean="0"/>
              <a:t>‹#›</a:t>
            </a:fld>
            <a:endParaRPr lang="pl-PL"/>
          </a:p>
        </p:txBody>
      </p:sp>
    </p:spTree>
    <p:extLst>
      <p:ext uri="{BB962C8B-B14F-4D97-AF65-F5344CB8AC3E}">
        <p14:creationId xmlns:p14="http://schemas.microsoft.com/office/powerpoint/2010/main" val="58806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36B368-911B-4C7D-A599-A0223360D6F0}" type="datetimeFigureOut">
              <a:rPr lang="pl-PL" smtClean="0"/>
              <a:t>08.10.2017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BB807F41-3F8E-42E8-820D-1DFE85FFAA0D}" type="slidenum">
              <a:rPr lang="pl-PL" smtClean="0"/>
              <a:t>‹#›</a:t>
            </a:fld>
            <a:endParaRPr lang="pl-PL"/>
          </a:p>
        </p:txBody>
      </p:sp>
    </p:spTree>
    <p:extLst>
      <p:ext uri="{BB962C8B-B14F-4D97-AF65-F5344CB8AC3E}">
        <p14:creationId xmlns:p14="http://schemas.microsoft.com/office/powerpoint/2010/main" val="7014302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0E5371-F1A8-4AB9-AE9A-A9131DE17C83}"/>
              </a:ext>
            </a:extLst>
          </p:cNvPr>
          <p:cNvSpPr>
            <a:spLocks noGrp="1"/>
          </p:cNvSpPr>
          <p:nvPr>
            <p:ph type="ctrTitle"/>
          </p:nvPr>
        </p:nvSpPr>
        <p:spPr/>
        <p:txBody>
          <a:bodyPr/>
          <a:lstStyle/>
          <a:p>
            <a:r>
              <a:rPr lang="pl-PL" dirty="0"/>
              <a:t>Czcionka</a:t>
            </a:r>
          </a:p>
        </p:txBody>
      </p:sp>
      <p:sp>
        <p:nvSpPr>
          <p:cNvPr id="3" name="Podtytuł 2">
            <a:extLst>
              <a:ext uri="{FF2B5EF4-FFF2-40B4-BE49-F238E27FC236}">
                <a16:creationId xmlns:a16="http://schemas.microsoft.com/office/drawing/2014/main" id="{239341CD-9DE8-4B69-8D61-FE2C0567A91A}"/>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364124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A78B56-928B-4351-A000-553CAA241A7C}"/>
              </a:ext>
            </a:extLst>
          </p:cNvPr>
          <p:cNvSpPr>
            <a:spLocks noGrp="1"/>
          </p:cNvSpPr>
          <p:nvPr>
            <p:ph type="title"/>
          </p:nvPr>
        </p:nvSpPr>
        <p:spPr/>
        <p:txBody>
          <a:bodyPr/>
          <a:lstStyle/>
          <a:p>
            <a:r>
              <a:rPr lang="pl-PL" dirty="0"/>
              <a:t>Pogrubiony</a:t>
            </a:r>
          </a:p>
        </p:txBody>
      </p:sp>
      <p:sp>
        <p:nvSpPr>
          <p:cNvPr id="3" name="Symbol zastępczy zawartości 2">
            <a:extLst>
              <a:ext uri="{FF2B5EF4-FFF2-40B4-BE49-F238E27FC236}">
                <a16:creationId xmlns:a16="http://schemas.microsoft.com/office/drawing/2014/main" id="{FD6C6177-2354-45C0-80A6-D7AF174C9E63}"/>
              </a:ext>
            </a:extLst>
          </p:cNvPr>
          <p:cNvSpPr>
            <a:spLocks noGrp="1"/>
          </p:cNvSpPr>
          <p:nvPr>
            <p:ph idx="1"/>
          </p:nvPr>
        </p:nvSpPr>
        <p:spPr/>
        <p:txBody>
          <a:bodyPr/>
          <a:lstStyle/>
          <a:p>
            <a:pPr marL="0" indent="0">
              <a:buNone/>
            </a:pPr>
            <a:r>
              <a:rPr lang="pl-PL" dirty="0"/>
              <a:t>&lt;</a:t>
            </a:r>
            <a:r>
              <a:rPr lang="pl-PL" dirty="0" err="1"/>
              <a:t>strong</a:t>
            </a:r>
            <a:r>
              <a:rPr lang="pl-PL" dirty="0"/>
              <a:t>&gt;Tu wpisz tekst&lt;/</a:t>
            </a:r>
            <a:r>
              <a:rPr lang="pl-PL" dirty="0" err="1"/>
              <a:t>strong</a:t>
            </a:r>
            <a:r>
              <a:rPr lang="pl-PL" dirty="0"/>
              <a:t>&gt;</a:t>
            </a:r>
          </a:p>
          <a:p>
            <a:pPr marL="0" indent="0">
              <a:buNone/>
            </a:pPr>
            <a:r>
              <a:rPr lang="pl-PL" dirty="0"/>
              <a:t>Znacznik ten pozwala pogrubić (wytłuścić) część tekstu (ang. "</a:t>
            </a:r>
            <a:r>
              <a:rPr lang="pl-PL" dirty="0" err="1"/>
              <a:t>bold</a:t>
            </a:r>
            <a:r>
              <a:rPr lang="pl-PL" dirty="0"/>
              <a:t>"), który się wewnątrz niego znajduje. Podobna funkcja jest zwykle dostępna w zwykłych edytorach (np.: </a:t>
            </a:r>
            <a:r>
              <a:rPr lang="pl-PL" dirty="0" err="1"/>
              <a:t>WordPad</a:t>
            </a:r>
            <a:r>
              <a:rPr lang="pl-PL" dirty="0"/>
              <a:t>), podczas tworzenia normalnego dokumentu tekstowego.</a:t>
            </a:r>
          </a:p>
        </p:txBody>
      </p:sp>
    </p:spTree>
    <p:extLst>
      <p:ext uri="{BB962C8B-B14F-4D97-AF65-F5344CB8AC3E}">
        <p14:creationId xmlns:p14="http://schemas.microsoft.com/office/powerpoint/2010/main" val="2200222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736B7C-5AC5-4080-B0FA-B22973F25663}"/>
              </a:ext>
            </a:extLst>
          </p:cNvPr>
          <p:cNvSpPr>
            <a:spLocks noGrp="1"/>
          </p:cNvSpPr>
          <p:nvPr>
            <p:ph type="title"/>
          </p:nvPr>
        </p:nvSpPr>
        <p:spPr/>
        <p:txBody>
          <a:bodyPr/>
          <a:lstStyle/>
          <a:p>
            <a:r>
              <a:rPr lang="pl-PL" dirty="0"/>
              <a:t>Kursywa</a:t>
            </a:r>
          </a:p>
        </p:txBody>
      </p:sp>
      <p:sp>
        <p:nvSpPr>
          <p:cNvPr id="3" name="Symbol zastępczy zawartości 2">
            <a:extLst>
              <a:ext uri="{FF2B5EF4-FFF2-40B4-BE49-F238E27FC236}">
                <a16:creationId xmlns:a16="http://schemas.microsoft.com/office/drawing/2014/main" id="{8B514EC2-F575-458A-80FB-D3625078FF70}"/>
              </a:ext>
            </a:extLst>
          </p:cNvPr>
          <p:cNvSpPr>
            <a:spLocks noGrp="1"/>
          </p:cNvSpPr>
          <p:nvPr>
            <p:ph idx="1"/>
          </p:nvPr>
        </p:nvSpPr>
        <p:spPr/>
        <p:txBody>
          <a:bodyPr/>
          <a:lstStyle/>
          <a:p>
            <a:pPr marL="0" indent="0">
              <a:buNone/>
            </a:pPr>
            <a:r>
              <a:rPr lang="pl-PL" dirty="0"/>
              <a:t>&lt;em&gt;Tu wpisz tekst&lt;/em&gt;</a:t>
            </a:r>
          </a:p>
          <a:p>
            <a:pPr marL="0" indent="0">
              <a:buNone/>
            </a:pPr>
            <a:r>
              <a:rPr lang="pl-PL" dirty="0"/>
              <a:t>Pozwala napisać tekst pismem pochylonym, czyli kursywą (ang. "</a:t>
            </a:r>
            <a:r>
              <a:rPr lang="pl-PL" dirty="0" err="1"/>
              <a:t>italic</a:t>
            </a:r>
            <a:r>
              <a:rPr lang="pl-PL" dirty="0"/>
              <a:t>").</a:t>
            </a:r>
          </a:p>
        </p:txBody>
      </p:sp>
    </p:spTree>
    <p:extLst>
      <p:ext uri="{BB962C8B-B14F-4D97-AF65-F5344CB8AC3E}">
        <p14:creationId xmlns:p14="http://schemas.microsoft.com/office/powerpoint/2010/main" val="4001153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051AD9-1C86-4745-8767-C67E98E0FCF4}"/>
              </a:ext>
            </a:extLst>
          </p:cNvPr>
          <p:cNvSpPr>
            <a:spLocks noGrp="1"/>
          </p:cNvSpPr>
          <p:nvPr>
            <p:ph type="title"/>
          </p:nvPr>
        </p:nvSpPr>
        <p:spPr/>
        <p:txBody>
          <a:bodyPr/>
          <a:lstStyle/>
          <a:p>
            <a:r>
              <a:rPr lang="pl-PL" dirty="0"/>
              <a:t>Podkreślenie</a:t>
            </a:r>
          </a:p>
        </p:txBody>
      </p:sp>
      <p:sp>
        <p:nvSpPr>
          <p:cNvPr id="3" name="Symbol zastępczy zawartości 2">
            <a:extLst>
              <a:ext uri="{FF2B5EF4-FFF2-40B4-BE49-F238E27FC236}">
                <a16:creationId xmlns:a16="http://schemas.microsoft.com/office/drawing/2014/main" id="{3CC1C526-5A43-4713-9995-4B609B69FF30}"/>
              </a:ext>
            </a:extLst>
          </p:cNvPr>
          <p:cNvSpPr>
            <a:spLocks noGrp="1"/>
          </p:cNvSpPr>
          <p:nvPr>
            <p:ph idx="1"/>
          </p:nvPr>
        </p:nvSpPr>
        <p:spPr/>
        <p:txBody>
          <a:bodyPr/>
          <a:lstStyle/>
          <a:p>
            <a:pPr marL="0" indent="0">
              <a:buNone/>
            </a:pPr>
            <a:r>
              <a:rPr lang="pl-PL" dirty="0"/>
              <a:t>&lt;u&gt;Tu wpisz tekst&lt;/u&gt;</a:t>
            </a:r>
          </a:p>
          <a:p>
            <a:pPr marL="0" indent="0">
              <a:buNone/>
            </a:pPr>
            <a:r>
              <a:rPr lang="pl-PL" dirty="0"/>
              <a:t>Pozwala podkreślić fragment tekstu (ang. "</a:t>
            </a:r>
            <a:r>
              <a:rPr lang="pl-PL" dirty="0" err="1"/>
              <a:t>underline</a:t>
            </a:r>
            <a:r>
              <a:rPr lang="pl-PL" dirty="0"/>
              <a:t>").</a:t>
            </a:r>
          </a:p>
        </p:txBody>
      </p:sp>
    </p:spTree>
    <p:extLst>
      <p:ext uri="{BB962C8B-B14F-4D97-AF65-F5344CB8AC3E}">
        <p14:creationId xmlns:p14="http://schemas.microsoft.com/office/powerpoint/2010/main" val="4106949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EE6338-A726-4117-96DB-246FC91DE3F7}"/>
              </a:ext>
            </a:extLst>
          </p:cNvPr>
          <p:cNvSpPr>
            <a:spLocks noGrp="1"/>
          </p:cNvSpPr>
          <p:nvPr>
            <p:ph type="title"/>
          </p:nvPr>
        </p:nvSpPr>
        <p:spPr/>
        <p:txBody>
          <a:bodyPr/>
          <a:lstStyle/>
          <a:p>
            <a:r>
              <a:rPr lang="pl-PL" dirty="0"/>
              <a:t>Wielkość czcionki</a:t>
            </a:r>
          </a:p>
        </p:txBody>
      </p:sp>
      <p:sp>
        <p:nvSpPr>
          <p:cNvPr id="3" name="Symbol zastępczy zawartości 2">
            <a:extLst>
              <a:ext uri="{FF2B5EF4-FFF2-40B4-BE49-F238E27FC236}">
                <a16:creationId xmlns:a16="http://schemas.microsoft.com/office/drawing/2014/main" id="{2225E828-EE67-40F4-8B06-5E43A36BE47C}"/>
              </a:ext>
            </a:extLst>
          </p:cNvPr>
          <p:cNvSpPr>
            <a:spLocks noGrp="1"/>
          </p:cNvSpPr>
          <p:nvPr>
            <p:ph idx="1"/>
          </p:nvPr>
        </p:nvSpPr>
        <p:spPr/>
        <p:txBody>
          <a:bodyPr/>
          <a:lstStyle/>
          <a:p>
            <a:pPr marL="0" indent="0">
              <a:buNone/>
            </a:pPr>
            <a:r>
              <a:rPr lang="pl-PL" dirty="0"/>
              <a:t>&lt;</a:t>
            </a:r>
            <a:r>
              <a:rPr lang="pl-PL" dirty="0" err="1"/>
              <a:t>font</a:t>
            </a:r>
            <a:r>
              <a:rPr lang="pl-PL" dirty="0"/>
              <a:t> </a:t>
            </a:r>
            <a:r>
              <a:rPr lang="pl-PL" dirty="0" err="1"/>
              <a:t>size</a:t>
            </a:r>
            <a:r>
              <a:rPr lang="pl-PL" dirty="0"/>
              <a:t>="n"&gt;Tu wpisz tekst&lt;/</a:t>
            </a:r>
            <a:r>
              <a:rPr lang="pl-PL" dirty="0" err="1"/>
              <a:t>font</a:t>
            </a:r>
            <a:r>
              <a:rPr lang="pl-PL" dirty="0"/>
              <a:t>&gt;</a:t>
            </a:r>
          </a:p>
          <a:p>
            <a:pPr marL="0" indent="0">
              <a:buNone/>
            </a:pPr>
            <a:r>
              <a:rPr lang="pl-PL" dirty="0"/>
              <a:t>gdzie jako "n" należy wpisać wartość od 1 (czcionka najmniejsza) do 7 (czcionka największa).</a:t>
            </a:r>
          </a:p>
        </p:txBody>
      </p:sp>
    </p:spTree>
    <p:extLst>
      <p:ext uri="{BB962C8B-B14F-4D97-AF65-F5344CB8AC3E}">
        <p14:creationId xmlns:p14="http://schemas.microsoft.com/office/powerpoint/2010/main" val="2921673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9DD52E-7EC7-4583-9A84-766BB1E207DD}"/>
              </a:ext>
            </a:extLst>
          </p:cNvPr>
          <p:cNvSpPr>
            <a:spLocks noGrp="1"/>
          </p:cNvSpPr>
          <p:nvPr>
            <p:ph type="title"/>
          </p:nvPr>
        </p:nvSpPr>
        <p:spPr/>
        <p:txBody>
          <a:bodyPr/>
          <a:lstStyle/>
          <a:p>
            <a:r>
              <a:rPr lang="pl-PL" dirty="0"/>
              <a:t>Kolor czcionki</a:t>
            </a:r>
          </a:p>
        </p:txBody>
      </p:sp>
      <p:sp>
        <p:nvSpPr>
          <p:cNvPr id="3" name="Symbol zastępczy zawartości 2">
            <a:extLst>
              <a:ext uri="{FF2B5EF4-FFF2-40B4-BE49-F238E27FC236}">
                <a16:creationId xmlns:a16="http://schemas.microsoft.com/office/drawing/2014/main" id="{E8E34150-BCD5-47D2-800C-652E5CB2B7B6}"/>
              </a:ext>
            </a:extLst>
          </p:cNvPr>
          <p:cNvSpPr>
            <a:spLocks noGrp="1"/>
          </p:cNvSpPr>
          <p:nvPr>
            <p:ph idx="1"/>
          </p:nvPr>
        </p:nvSpPr>
        <p:spPr/>
        <p:txBody>
          <a:bodyPr/>
          <a:lstStyle/>
          <a:p>
            <a:pPr marL="0" indent="0">
              <a:buNone/>
            </a:pPr>
            <a:r>
              <a:rPr lang="pl-PL" dirty="0"/>
              <a:t>&lt;</a:t>
            </a:r>
            <a:r>
              <a:rPr lang="pl-PL" dirty="0" err="1"/>
              <a:t>font</a:t>
            </a:r>
            <a:r>
              <a:rPr lang="pl-PL" dirty="0"/>
              <a:t> </a:t>
            </a:r>
            <a:r>
              <a:rPr lang="pl-PL" dirty="0" err="1"/>
              <a:t>color</a:t>
            </a:r>
            <a:r>
              <a:rPr lang="pl-PL" dirty="0"/>
              <a:t>="kolor"&gt;Tu wpisz tekst&lt;/</a:t>
            </a:r>
            <a:r>
              <a:rPr lang="pl-PL" dirty="0" err="1"/>
              <a:t>font</a:t>
            </a:r>
            <a:r>
              <a:rPr lang="pl-PL" dirty="0"/>
              <a:t>&gt;</a:t>
            </a:r>
          </a:p>
          <a:p>
            <a:pPr marL="0" indent="0">
              <a:buNone/>
            </a:pPr>
            <a:r>
              <a:rPr lang="pl-PL" dirty="0"/>
              <a:t>gdzie jako "kolor" można wpisać:</a:t>
            </a:r>
          </a:p>
          <a:p>
            <a:pPr marL="0" indent="0">
              <a:buNone/>
            </a:pPr>
            <a:endParaRPr lang="pl-PL" dirty="0"/>
          </a:p>
        </p:txBody>
      </p:sp>
      <p:graphicFrame>
        <p:nvGraphicFramePr>
          <p:cNvPr id="5" name="Tabela 4">
            <a:extLst>
              <a:ext uri="{FF2B5EF4-FFF2-40B4-BE49-F238E27FC236}">
                <a16:creationId xmlns:a16="http://schemas.microsoft.com/office/drawing/2014/main" id="{9187BDB6-41C3-4B40-83B2-2B2EEF2E23F0}"/>
              </a:ext>
            </a:extLst>
          </p:cNvPr>
          <p:cNvGraphicFramePr>
            <a:graphicFrameLocks noGrp="1"/>
          </p:cNvGraphicFramePr>
          <p:nvPr>
            <p:extLst>
              <p:ext uri="{D42A27DB-BD31-4B8C-83A1-F6EECF244321}">
                <p14:modId xmlns:p14="http://schemas.microsoft.com/office/powerpoint/2010/main" val="3109345167"/>
              </p:ext>
            </p:extLst>
          </p:nvPr>
        </p:nvGraphicFramePr>
        <p:xfrm>
          <a:off x="838200" y="2894563"/>
          <a:ext cx="4367000" cy="3282400"/>
        </p:xfrm>
        <a:graphic>
          <a:graphicData uri="http://schemas.openxmlformats.org/drawingml/2006/table">
            <a:tbl>
              <a:tblPr/>
              <a:tblGrid>
                <a:gridCol w="2041855">
                  <a:extLst>
                    <a:ext uri="{9D8B030D-6E8A-4147-A177-3AD203B41FA5}">
                      <a16:colId xmlns:a16="http://schemas.microsoft.com/office/drawing/2014/main" val="2313620559"/>
                    </a:ext>
                  </a:extLst>
                </a:gridCol>
                <a:gridCol w="283290">
                  <a:extLst>
                    <a:ext uri="{9D8B030D-6E8A-4147-A177-3AD203B41FA5}">
                      <a16:colId xmlns:a16="http://schemas.microsoft.com/office/drawing/2014/main" val="477017909"/>
                    </a:ext>
                  </a:extLst>
                </a:gridCol>
                <a:gridCol w="2041855">
                  <a:extLst>
                    <a:ext uri="{9D8B030D-6E8A-4147-A177-3AD203B41FA5}">
                      <a16:colId xmlns:a16="http://schemas.microsoft.com/office/drawing/2014/main" val="3948717747"/>
                    </a:ext>
                  </a:extLst>
                </a:gridCol>
              </a:tblGrid>
              <a:tr h="204170">
                <a:tc>
                  <a:txBody>
                    <a:bodyPr/>
                    <a:lstStyle/>
                    <a:p>
                      <a:r>
                        <a:rPr lang="pl-PL" sz="900" b="1"/>
                        <a:t>black</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0000"/>
                    </a:solidFill>
                  </a:tcPr>
                </a:tc>
                <a:tc>
                  <a:txBody>
                    <a:bodyPr/>
                    <a:lstStyle/>
                    <a:p>
                      <a:r>
                        <a:rPr lang="pl-PL" sz="900"/>
                        <a:t>(czarny)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221501075"/>
                  </a:ext>
                </a:extLst>
              </a:tr>
              <a:tr h="204170">
                <a:tc>
                  <a:txBody>
                    <a:bodyPr/>
                    <a:lstStyle/>
                    <a:p>
                      <a:r>
                        <a:rPr lang="pl-PL" sz="900" b="1"/>
                        <a:t>white</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FFFFFF"/>
                    </a:solidFill>
                  </a:tcPr>
                </a:tc>
                <a:tc>
                  <a:txBody>
                    <a:bodyPr/>
                    <a:lstStyle/>
                    <a:p>
                      <a:r>
                        <a:rPr lang="pl-PL" sz="900"/>
                        <a:t>(biały)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900300436"/>
                  </a:ext>
                </a:extLst>
              </a:tr>
              <a:tr h="204170">
                <a:tc>
                  <a:txBody>
                    <a:bodyPr/>
                    <a:lstStyle/>
                    <a:p>
                      <a:r>
                        <a:rPr lang="pl-PL" sz="900" b="1"/>
                        <a:t>silver</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C0C0C0"/>
                    </a:solidFill>
                  </a:tcPr>
                </a:tc>
                <a:tc>
                  <a:txBody>
                    <a:bodyPr/>
                    <a:lstStyle/>
                    <a:p>
                      <a:r>
                        <a:rPr lang="pl-PL" sz="900"/>
                        <a:t>(srebrny)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592456804"/>
                  </a:ext>
                </a:extLst>
              </a:tr>
              <a:tr h="204170">
                <a:tc>
                  <a:txBody>
                    <a:bodyPr/>
                    <a:lstStyle/>
                    <a:p>
                      <a:r>
                        <a:rPr lang="pl-PL" sz="900" b="1"/>
                        <a:t>gray</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808080"/>
                    </a:solidFill>
                  </a:tcPr>
                </a:tc>
                <a:tc>
                  <a:txBody>
                    <a:bodyPr/>
                    <a:lstStyle/>
                    <a:p>
                      <a:r>
                        <a:rPr lang="pl-PL" sz="900"/>
                        <a:t>(szary)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930225429"/>
                  </a:ext>
                </a:extLst>
              </a:tr>
              <a:tr h="204170">
                <a:tc>
                  <a:txBody>
                    <a:bodyPr/>
                    <a:lstStyle/>
                    <a:p>
                      <a:r>
                        <a:rPr lang="pl-PL" sz="900" b="1"/>
                        <a:t>maroon</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800000"/>
                    </a:solidFill>
                  </a:tcPr>
                </a:tc>
                <a:tc>
                  <a:txBody>
                    <a:bodyPr/>
                    <a:lstStyle/>
                    <a:p>
                      <a:r>
                        <a:rPr lang="pl-PL" sz="900"/>
                        <a:t>(kasztanowy)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66754226"/>
                  </a:ext>
                </a:extLst>
              </a:tr>
              <a:tr h="204170">
                <a:tc>
                  <a:txBody>
                    <a:bodyPr/>
                    <a:lstStyle/>
                    <a:p>
                      <a:r>
                        <a:rPr lang="pl-PL" sz="900" b="1"/>
                        <a:t>red</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FF0000"/>
                    </a:solidFill>
                  </a:tcPr>
                </a:tc>
                <a:tc>
                  <a:txBody>
                    <a:bodyPr/>
                    <a:lstStyle/>
                    <a:p>
                      <a:r>
                        <a:rPr lang="pl-PL" sz="900"/>
                        <a:t>(czerwony)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433165354"/>
                  </a:ext>
                </a:extLst>
              </a:tr>
              <a:tr h="204170">
                <a:tc>
                  <a:txBody>
                    <a:bodyPr/>
                    <a:lstStyle/>
                    <a:p>
                      <a:r>
                        <a:rPr lang="pl-PL" sz="900" b="1"/>
                        <a:t>purple</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800080"/>
                    </a:solidFill>
                  </a:tcPr>
                </a:tc>
                <a:tc>
                  <a:txBody>
                    <a:bodyPr/>
                    <a:lstStyle/>
                    <a:p>
                      <a:r>
                        <a:rPr lang="pl-PL" sz="900"/>
                        <a:t>(purpurowy)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2179351480"/>
                  </a:ext>
                </a:extLst>
              </a:tr>
              <a:tr h="204170">
                <a:tc>
                  <a:txBody>
                    <a:bodyPr/>
                    <a:lstStyle/>
                    <a:p>
                      <a:r>
                        <a:rPr lang="pl-PL" sz="900" b="1"/>
                        <a:t>fuchsia</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FF00FF"/>
                    </a:solidFill>
                  </a:tcPr>
                </a:tc>
                <a:tc>
                  <a:txBody>
                    <a:bodyPr/>
                    <a:lstStyle/>
                    <a:p>
                      <a:r>
                        <a:rPr lang="pl-PL" sz="900"/>
                        <a:t>(fuksja)</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2615028366"/>
                  </a:ext>
                </a:extLst>
              </a:tr>
              <a:tr h="204170">
                <a:tc>
                  <a:txBody>
                    <a:bodyPr/>
                    <a:lstStyle/>
                    <a:p>
                      <a:r>
                        <a:rPr lang="pl-PL" sz="900" b="1"/>
                        <a:t>green</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8000"/>
                    </a:solidFill>
                  </a:tcPr>
                </a:tc>
                <a:tc>
                  <a:txBody>
                    <a:bodyPr/>
                    <a:lstStyle/>
                    <a:p>
                      <a:r>
                        <a:rPr lang="pl-PL" sz="900"/>
                        <a:t>(zielony)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2334605573"/>
                  </a:ext>
                </a:extLst>
              </a:tr>
              <a:tr h="204170">
                <a:tc>
                  <a:txBody>
                    <a:bodyPr/>
                    <a:lstStyle/>
                    <a:p>
                      <a:r>
                        <a:rPr lang="pl-PL" sz="900" b="1"/>
                        <a:t>lime</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FF00"/>
                    </a:solidFill>
                  </a:tcPr>
                </a:tc>
                <a:tc>
                  <a:txBody>
                    <a:bodyPr/>
                    <a:lstStyle/>
                    <a:p>
                      <a:r>
                        <a:rPr lang="pl-PL" sz="900"/>
                        <a:t>(limonowy)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671935010"/>
                  </a:ext>
                </a:extLst>
              </a:tr>
              <a:tr h="204170">
                <a:tc>
                  <a:txBody>
                    <a:bodyPr/>
                    <a:lstStyle/>
                    <a:p>
                      <a:r>
                        <a:rPr lang="pl-PL" sz="900" b="1"/>
                        <a:t>olive</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808000"/>
                    </a:solidFill>
                  </a:tcPr>
                </a:tc>
                <a:tc>
                  <a:txBody>
                    <a:bodyPr/>
                    <a:lstStyle/>
                    <a:p>
                      <a:r>
                        <a:rPr lang="pl-PL" sz="900"/>
                        <a:t>(oliwkowy)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4168140985"/>
                  </a:ext>
                </a:extLst>
              </a:tr>
              <a:tr h="204170">
                <a:tc>
                  <a:txBody>
                    <a:bodyPr/>
                    <a:lstStyle/>
                    <a:p>
                      <a:r>
                        <a:rPr lang="pl-PL" sz="900" b="1"/>
                        <a:t>yellow</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FFFF00"/>
                    </a:solidFill>
                  </a:tcPr>
                </a:tc>
                <a:tc>
                  <a:txBody>
                    <a:bodyPr/>
                    <a:lstStyle/>
                    <a:p>
                      <a:r>
                        <a:rPr lang="pl-PL" sz="900"/>
                        <a:t>(żółty)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867528990"/>
                  </a:ext>
                </a:extLst>
              </a:tr>
              <a:tr h="204170">
                <a:tc>
                  <a:txBody>
                    <a:bodyPr/>
                    <a:lstStyle/>
                    <a:p>
                      <a:r>
                        <a:rPr lang="pl-PL" sz="900" b="1"/>
                        <a:t>navy</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0080"/>
                    </a:solidFill>
                  </a:tcPr>
                </a:tc>
                <a:tc>
                  <a:txBody>
                    <a:bodyPr/>
                    <a:lstStyle/>
                    <a:p>
                      <a:r>
                        <a:rPr lang="pl-PL" sz="900"/>
                        <a:t>(granatowy)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02501674"/>
                  </a:ext>
                </a:extLst>
              </a:tr>
              <a:tr h="204170">
                <a:tc>
                  <a:txBody>
                    <a:bodyPr/>
                    <a:lstStyle/>
                    <a:p>
                      <a:r>
                        <a:rPr lang="pl-PL" sz="900" b="1"/>
                        <a:t>blue</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00FF"/>
                    </a:solidFill>
                  </a:tcPr>
                </a:tc>
                <a:tc>
                  <a:txBody>
                    <a:bodyPr/>
                    <a:lstStyle/>
                    <a:p>
                      <a:r>
                        <a:rPr lang="pl-PL" sz="900"/>
                        <a:t>(niebieski)</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596970349"/>
                  </a:ext>
                </a:extLst>
              </a:tr>
              <a:tr h="204170">
                <a:tc>
                  <a:txBody>
                    <a:bodyPr/>
                    <a:lstStyle/>
                    <a:p>
                      <a:r>
                        <a:rPr lang="pl-PL" sz="900" b="1"/>
                        <a:t>teal</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8080"/>
                    </a:solidFill>
                  </a:tcPr>
                </a:tc>
                <a:tc>
                  <a:txBody>
                    <a:bodyPr/>
                    <a:lstStyle/>
                    <a:p>
                      <a:r>
                        <a:rPr lang="pl-PL" sz="900"/>
                        <a:t>(zielonomodry)</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3355232794"/>
                  </a:ext>
                </a:extLst>
              </a:tr>
              <a:tr h="204170">
                <a:tc>
                  <a:txBody>
                    <a:bodyPr/>
                    <a:lstStyle/>
                    <a:p>
                      <a:r>
                        <a:rPr lang="pl-PL" sz="900" b="1"/>
                        <a:t>aqua</a:t>
                      </a:r>
                      <a:endParaRPr lang="pl-PL" sz="900"/>
                    </a:p>
                  </a:txBody>
                  <a:tcPr marL="67990" marR="67990" marT="33995" marB="33995" anchor="ctr">
                    <a:lnL>
                      <a:noFill/>
                    </a:lnL>
                    <a:lnR>
                      <a:noFill/>
                    </a:lnR>
                    <a:lnT>
                      <a:noFill/>
                    </a:lnT>
                    <a:lnB>
                      <a:noFill/>
                    </a:lnB>
                    <a:solidFill>
                      <a:srgbClr val="FFFFFF"/>
                    </a:solidFill>
                  </a:tcPr>
                </a:tc>
                <a:tc>
                  <a:txBody>
                    <a:bodyPr/>
                    <a:lstStyle/>
                    <a:p>
                      <a:endParaRPr lang="pl-PL" sz="900">
                        <a:effectLst/>
                      </a:endParaRPr>
                    </a:p>
                  </a:txBody>
                  <a:tcPr marL="67990" marR="67990" marT="33995" marB="33995" anchor="ctr">
                    <a:lnL>
                      <a:noFill/>
                    </a:lnL>
                    <a:lnR>
                      <a:noFill/>
                    </a:lnR>
                    <a:lnT>
                      <a:noFill/>
                    </a:lnT>
                    <a:lnB>
                      <a:noFill/>
                    </a:lnB>
                    <a:solidFill>
                      <a:srgbClr val="00FFFF"/>
                    </a:solidFill>
                  </a:tcPr>
                </a:tc>
                <a:tc>
                  <a:txBody>
                    <a:bodyPr/>
                    <a:lstStyle/>
                    <a:p>
                      <a:r>
                        <a:rPr lang="pl-PL" sz="900" dirty="0"/>
                        <a:t>(akwamaryna)</a:t>
                      </a:r>
                    </a:p>
                  </a:txBody>
                  <a:tcPr marL="67990" marR="67990" marT="33995" marB="33995" anchor="ctr">
                    <a:lnL>
                      <a:noFill/>
                    </a:lnL>
                    <a:lnR>
                      <a:noFill/>
                    </a:lnR>
                    <a:lnT>
                      <a:noFill/>
                    </a:lnT>
                    <a:lnB>
                      <a:noFill/>
                    </a:lnB>
                    <a:solidFill>
                      <a:srgbClr val="FFFFFF"/>
                    </a:solidFill>
                  </a:tcPr>
                </a:tc>
                <a:extLst>
                  <a:ext uri="{0D108BD9-81ED-4DB2-BD59-A6C34878D82A}">
                    <a16:rowId xmlns:a16="http://schemas.microsoft.com/office/drawing/2014/main" val="1722704075"/>
                  </a:ext>
                </a:extLst>
              </a:tr>
            </a:tbl>
          </a:graphicData>
        </a:graphic>
      </p:graphicFrame>
    </p:spTree>
    <p:extLst>
      <p:ext uri="{BB962C8B-B14F-4D97-AF65-F5344CB8AC3E}">
        <p14:creationId xmlns:p14="http://schemas.microsoft.com/office/powerpoint/2010/main" val="150359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1E46E8-78AE-4597-8C6C-9942A82028C2}"/>
              </a:ext>
            </a:extLst>
          </p:cNvPr>
          <p:cNvSpPr>
            <a:spLocks noGrp="1"/>
          </p:cNvSpPr>
          <p:nvPr>
            <p:ph type="title"/>
          </p:nvPr>
        </p:nvSpPr>
        <p:spPr/>
        <p:txBody>
          <a:bodyPr/>
          <a:lstStyle/>
          <a:p>
            <a:r>
              <a:rPr lang="pl-PL" dirty="0"/>
              <a:t>Inne kolory</a:t>
            </a:r>
          </a:p>
        </p:txBody>
      </p:sp>
      <p:sp>
        <p:nvSpPr>
          <p:cNvPr id="3" name="Symbol zastępczy zawartości 2">
            <a:extLst>
              <a:ext uri="{FF2B5EF4-FFF2-40B4-BE49-F238E27FC236}">
                <a16:creationId xmlns:a16="http://schemas.microsoft.com/office/drawing/2014/main" id="{BE1DE9FC-0277-4B21-9577-8EF3E06E9835}"/>
              </a:ext>
            </a:extLst>
          </p:cNvPr>
          <p:cNvSpPr>
            <a:spLocks noGrp="1"/>
          </p:cNvSpPr>
          <p:nvPr>
            <p:ph idx="1"/>
          </p:nvPr>
        </p:nvSpPr>
        <p:spPr/>
        <p:txBody>
          <a:bodyPr/>
          <a:lstStyle/>
          <a:p>
            <a:pPr marL="0" indent="0">
              <a:buNone/>
            </a:pPr>
            <a:r>
              <a:rPr lang="pl-PL" dirty="0"/>
              <a:t>Kolory można tworzyć samemu zapisując je w standardzie RGB w systemie </a:t>
            </a:r>
            <a:r>
              <a:rPr lang="pl-PL" dirty="0" err="1"/>
              <a:t>szestanstkowym</a:t>
            </a:r>
            <a:r>
              <a:rPr lang="pl-PL" dirty="0"/>
              <a:t>:</a:t>
            </a:r>
          </a:p>
          <a:p>
            <a:pPr marL="0" indent="0">
              <a:buNone/>
            </a:pPr>
            <a:endParaRPr lang="pl-PL" dirty="0"/>
          </a:p>
          <a:p>
            <a:pPr marL="0" indent="0">
              <a:buNone/>
            </a:pPr>
            <a:r>
              <a:rPr lang="pl-PL" dirty="0"/>
              <a:t>#RRGGBB</a:t>
            </a:r>
          </a:p>
        </p:txBody>
      </p:sp>
    </p:spTree>
    <p:extLst>
      <p:ext uri="{BB962C8B-B14F-4D97-AF65-F5344CB8AC3E}">
        <p14:creationId xmlns:p14="http://schemas.microsoft.com/office/powerpoint/2010/main" val="59899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D89BC6-5D0F-471D-9F76-1B12949B9A99}"/>
              </a:ext>
            </a:extLst>
          </p:cNvPr>
          <p:cNvSpPr>
            <a:spLocks noGrp="1"/>
          </p:cNvSpPr>
          <p:nvPr>
            <p:ph type="title"/>
          </p:nvPr>
        </p:nvSpPr>
        <p:spPr/>
        <p:txBody>
          <a:bodyPr/>
          <a:lstStyle/>
          <a:p>
            <a:r>
              <a:rPr lang="pl-PL" dirty="0"/>
              <a:t>Rodzaj czcionki</a:t>
            </a:r>
          </a:p>
        </p:txBody>
      </p:sp>
      <p:sp>
        <p:nvSpPr>
          <p:cNvPr id="3" name="Symbol zastępczy zawartości 2">
            <a:extLst>
              <a:ext uri="{FF2B5EF4-FFF2-40B4-BE49-F238E27FC236}">
                <a16:creationId xmlns:a16="http://schemas.microsoft.com/office/drawing/2014/main" id="{98ABCF58-4436-4D21-B8B2-40FFF01F189D}"/>
              </a:ext>
            </a:extLst>
          </p:cNvPr>
          <p:cNvSpPr>
            <a:spLocks noGrp="1"/>
          </p:cNvSpPr>
          <p:nvPr>
            <p:ph idx="1"/>
          </p:nvPr>
        </p:nvSpPr>
        <p:spPr/>
        <p:txBody>
          <a:bodyPr>
            <a:normAutofit fontScale="70000" lnSpcReduction="20000"/>
          </a:bodyPr>
          <a:lstStyle/>
          <a:p>
            <a:pPr marL="0" indent="0">
              <a:buNone/>
            </a:pPr>
            <a:r>
              <a:rPr lang="pl-PL" dirty="0"/>
              <a:t>&lt;</a:t>
            </a:r>
            <a:r>
              <a:rPr lang="pl-PL" dirty="0" err="1"/>
              <a:t>font</a:t>
            </a:r>
            <a:r>
              <a:rPr lang="pl-PL" dirty="0"/>
              <a:t> face="rodzaj"&gt;Tu wpisz tekst&lt;/</a:t>
            </a:r>
            <a:r>
              <a:rPr lang="pl-PL" dirty="0" err="1"/>
              <a:t>font</a:t>
            </a:r>
            <a:r>
              <a:rPr lang="pl-PL" dirty="0"/>
              <a:t>&gt;</a:t>
            </a:r>
          </a:p>
          <a:p>
            <a:pPr marL="0" indent="0">
              <a:buNone/>
            </a:pPr>
            <a:r>
              <a:rPr lang="pl-PL" dirty="0"/>
              <a:t>lub</a:t>
            </a:r>
          </a:p>
          <a:p>
            <a:pPr marL="0" indent="0">
              <a:buNone/>
            </a:pPr>
            <a:r>
              <a:rPr lang="pl-PL" dirty="0"/>
              <a:t>&lt;</a:t>
            </a:r>
            <a:r>
              <a:rPr lang="pl-PL" dirty="0" err="1"/>
              <a:t>font</a:t>
            </a:r>
            <a:r>
              <a:rPr lang="pl-PL" dirty="0"/>
              <a:t> face="rodzaj1, rodzaj2, rodzaj3..."&gt;Tu wpisz tekst&lt;/</a:t>
            </a:r>
            <a:r>
              <a:rPr lang="pl-PL" dirty="0" err="1"/>
              <a:t>font</a:t>
            </a:r>
            <a:r>
              <a:rPr lang="pl-PL" dirty="0"/>
              <a:t>&gt;</a:t>
            </a:r>
          </a:p>
          <a:p>
            <a:pPr marL="0" indent="0">
              <a:buNone/>
            </a:pPr>
            <a:r>
              <a:rPr lang="pl-PL" dirty="0"/>
              <a:t>gdzie zamiast rodzaj, rodzaj1, rodzaj2, rodzaj3... należy wpisać rodzaje czcionek (np.: Arial, 'Courier New', 'Times New Roman', Verdana i inne). Jeżeli nazwa czcionki składa się z kilku wyrazów, to w przypadku drugiego polecenia należy ją objąć w znaki apostrofu (np.: &lt;</a:t>
            </a:r>
            <a:r>
              <a:rPr lang="pl-PL" dirty="0" err="1"/>
              <a:t>font</a:t>
            </a:r>
            <a:r>
              <a:rPr lang="pl-PL" dirty="0"/>
              <a:t> face="Verdana, 'Times New Roman', Arial"&gt;Tekst&lt;/</a:t>
            </a:r>
            <a:r>
              <a:rPr lang="pl-PL" dirty="0" err="1"/>
              <a:t>font</a:t>
            </a:r>
            <a:r>
              <a:rPr lang="pl-PL" dirty="0"/>
              <a:t>&gt;).</a:t>
            </a:r>
          </a:p>
          <a:p>
            <a:pPr marL="0" indent="0">
              <a:buNone/>
            </a:pPr>
            <a:r>
              <a:rPr lang="pl-PL" dirty="0"/>
              <a:t>W miejsce kropek można wpisać dalsze rodzaje czcionek, rozdzielone przecinkami (jeśli tego nie zrobimy, kropki należy pominąć).</a:t>
            </a:r>
          </a:p>
          <a:p>
            <a:pPr marL="0" indent="0">
              <a:buNone/>
            </a:pPr>
            <a:r>
              <a:rPr lang="pl-PL" dirty="0"/>
              <a:t>Uwaga! Należy być ostrożnym z używaniem tego polecenia, ponieważ jeśli użytkownik oglądający Twoją stronę, nie będzie posiadał podanej czcionki w swoim systemie operacyjnym, tekst zostanie napisany czcionką domyślną (w Internet Explorerze będzie to najprawdopodobniej 'Times New Roman', chociaż to też nie jest pewne). Poza tym nie każda czcionka potrafi zapisać poprawnie polskie znaki. Koniecznie sprawdź rezultat w praktyce!</a:t>
            </a:r>
          </a:p>
        </p:txBody>
      </p:sp>
    </p:spTree>
    <p:extLst>
      <p:ext uri="{BB962C8B-B14F-4D97-AF65-F5344CB8AC3E}">
        <p14:creationId xmlns:p14="http://schemas.microsoft.com/office/powerpoint/2010/main" val="401845527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13</TotalTime>
  <Words>420</Words>
  <Application>Microsoft Office PowerPoint</Application>
  <PresentationFormat>Panoramiczny</PresentationFormat>
  <Paragraphs>59</Paragraphs>
  <Slides>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8</vt:i4>
      </vt:variant>
    </vt:vector>
  </HeadingPairs>
  <TitlesOfParts>
    <vt:vector size="11" baseType="lpstr">
      <vt:lpstr>Arial</vt:lpstr>
      <vt:lpstr>Trebuchet MS</vt:lpstr>
      <vt:lpstr>Berlin</vt:lpstr>
      <vt:lpstr>Czcionka</vt:lpstr>
      <vt:lpstr>Pogrubiony</vt:lpstr>
      <vt:lpstr>Kursywa</vt:lpstr>
      <vt:lpstr>Podkreślenie</vt:lpstr>
      <vt:lpstr>Wielkość czcionki</vt:lpstr>
      <vt:lpstr>Kolor czcionki</vt:lpstr>
      <vt:lpstr>Inne kolory</vt:lpstr>
      <vt:lpstr>Rodzaj czcionki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Czcionka</dc:title>
  <dc:creator>Damian Radzik</dc:creator>
  <cp:lastModifiedBy>Damian Radzik</cp:lastModifiedBy>
  <cp:revision>2</cp:revision>
  <dcterms:created xsi:type="dcterms:W3CDTF">2017-10-08T12:47:19Z</dcterms:created>
  <dcterms:modified xsi:type="dcterms:W3CDTF">2017-10-08T13:00:26Z</dcterms:modified>
</cp:coreProperties>
</file>