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97DC48E7-F376-4181-B198-5DD38F7C7F3A}" type="datetimeFigureOut">
              <a:rPr lang="pl-PL" smtClean="0"/>
              <a:t>01.10.2017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1659836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97DC48E7-F376-4181-B198-5DD38F7C7F3A}"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2685093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97DC48E7-F376-4181-B198-5DD38F7C7F3A}"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2676513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97DC48E7-F376-4181-B198-5DD38F7C7F3A}"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6DB77B90-7D3C-42A7-B029-BD9E70DA7951}"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623233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97DC48E7-F376-4181-B198-5DD38F7C7F3A}"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101452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97DC48E7-F376-4181-B198-5DD38F7C7F3A}" type="datetimeFigureOut">
              <a:rPr lang="pl-PL" smtClean="0"/>
              <a:t>01.10.2017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2321601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97DC48E7-F376-4181-B198-5DD38F7C7F3A}" type="datetimeFigureOut">
              <a:rPr lang="pl-PL" smtClean="0"/>
              <a:t>01.10.2017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182041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7DC48E7-F376-4181-B198-5DD38F7C7F3A}" type="datetimeFigureOut">
              <a:rPr lang="pl-PL" smtClean="0"/>
              <a:t>01.10.2017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27806464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97DC48E7-F376-4181-B198-5DD38F7C7F3A}" type="datetimeFigureOut">
              <a:rPr lang="pl-PL" smtClean="0"/>
              <a:t>01.10.2017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B77B90-7D3C-42A7-B029-BD9E70DA7951}" type="slidenum">
              <a:rPr lang="pl-PL" smtClean="0"/>
              <a:t>‹#›</a:t>
            </a:fld>
            <a:endParaRPr lang="pl-PL"/>
          </a:p>
        </p:txBody>
      </p:sp>
    </p:spTree>
    <p:extLst>
      <p:ext uri="{BB962C8B-B14F-4D97-AF65-F5344CB8AC3E}">
        <p14:creationId xmlns:p14="http://schemas.microsoft.com/office/powerpoint/2010/main" val="4080433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7DC48E7-F376-4181-B198-5DD38F7C7F3A}" type="datetimeFigureOut">
              <a:rPr lang="pl-PL" smtClean="0"/>
              <a:t>01.10.2017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984307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97DC48E7-F376-4181-B198-5DD38F7C7F3A}" type="datetimeFigureOut">
              <a:rPr lang="pl-PL" smtClean="0"/>
              <a:t>01.10.2017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1383370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7DC48E7-F376-4181-B198-5DD38F7C7F3A}"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418531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7DC48E7-F376-4181-B198-5DD38F7C7F3A}" type="datetimeFigureOut">
              <a:rPr lang="pl-PL" smtClean="0"/>
              <a:t>01.10.2017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946825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97DC48E7-F376-4181-B198-5DD38F7C7F3A}" type="datetimeFigureOut">
              <a:rPr lang="pl-PL" smtClean="0"/>
              <a:t>01.10.2017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823645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7DC48E7-F376-4181-B198-5DD38F7C7F3A}" type="datetimeFigureOut">
              <a:rPr lang="pl-PL" smtClean="0"/>
              <a:t>01.10.2017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264732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97DC48E7-F376-4181-B198-5DD38F7C7F3A}"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3741740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97DC48E7-F376-4181-B198-5DD38F7C7F3A}" type="datetimeFigureOut">
              <a:rPr lang="pl-PL" smtClean="0"/>
              <a:t>01.10.2017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DB77B90-7D3C-42A7-B029-BD9E70DA7951}" type="slidenum">
              <a:rPr lang="pl-PL" smtClean="0"/>
              <a:t>‹#›</a:t>
            </a:fld>
            <a:endParaRPr lang="pl-PL"/>
          </a:p>
        </p:txBody>
      </p:sp>
    </p:spTree>
    <p:extLst>
      <p:ext uri="{BB962C8B-B14F-4D97-AF65-F5344CB8AC3E}">
        <p14:creationId xmlns:p14="http://schemas.microsoft.com/office/powerpoint/2010/main" val="2012115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7DC48E7-F376-4181-B198-5DD38F7C7F3A}" type="datetimeFigureOut">
              <a:rPr lang="pl-PL" smtClean="0"/>
              <a:t>01.10.2017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B77B90-7D3C-42A7-B029-BD9E70DA7951}" type="slidenum">
              <a:rPr lang="pl-PL" smtClean="0"/>
              <a:t>‹#›</a:t>
            </a:fld>
            <a:endParaRPr lang="pl-PL"/>
          </a:p>
        </p:txBody>
      </p:sp>
    </p:spTree>
    <p:extLst>
      <p:ext uri="{BB962C8B-B14F-4D97-AF65-F5344CB8AC3E}">
        <p14:creationId xmlns:p14="http://schemas.microsoft.com/office/powerpoint/2010/main" val="238655376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732733-A617-43E3-B0B0-59C04724F2BF}"/>
              </a:ext>
            </a:extLst>
          </p:cNvPr>
          <p:cNvSpPr>
            <a:spLocks noGrp="1"/>
          </p:cNvSpPr>
          <p:nvPr>
            <p:ph type="ctrTitle"/>
          </p:nvPr>
        </p:nvSpPr>
        <p:spPr/>
        <p:txBody>
          <a:bodyPr/>
          <a:lstStyle/>
          <a:p>
            <a:r>
              <a:rPr lang="pl-PL" dirty="0"/>
              <a:t>Linkowanie</a:t>
            </a:r>
          </a:p>
        </p:txBody>
      </p:sp>
      <p:sp>
        <p:nvSpPr>
          <p:cNvPr id="3" name="Podtytuł 2">
            <a:extLst>
              <a:ext uri="{FF2B5EF4-FFF2-40B4-BE49-F238E27FC236}">
                <a16:creationId xmlns:a16="http://schemas.microsoft.com/office/drawing/2014/main" id="{75FDF1F5-783D-4693-973B-26BF54918FFF}"/>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181105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4F6A8D-368E-45CD-A9A7-67104F1E0F82}"/>
              </a:ext>
            </a:extLst>
          </p:cNvPr>
          <p:cNvSpPr>
            <a:spLocks noGrp="1"/>
          </p:cNvSpPr>
          <p:nvPr>
            <p:ph type="title"/>
          </p:nvPr>
        </p:nvSpPr>
        <p:spPr/>
        <p:txBody>
          <a:bodyPr/>
          <a:lstStyle/>
          <a:p>
            <a:r>
              <a:rPr lang="pl-PL" dirty="0"/>
              <a:t>Link</a:t>
            </a:r>
          </a:p>
        </p:txBody>
      </p:sp>
      <p:sp>
        <p:nvSpPr>
          <p:cNvPr id="3" name="Symbol zastępczy zawartości 2">
            <a:extLst>
              <a:ext uri="{FF2B5EF4-FFF2-40B4-BE49-F238E27FC236}">
                <a16:creationId xmlns:a16="http://schemas.microsoft.com/office/drawing/2014/main" id="{9767F284-4010-4A62-9BAE-2C258482A1B1}"/>
              </a:ext>
            </a:extLst>
          </p:cNvPr>
          <p:cNvSpPr>
            <a:spLocks noGrp="1"/>
          </p:cNvSpPr>
          <p:nvPr>
            <p:ph idx="1"/>
          </p:nvPr>
        </p:nvSpPr>
        <p:spPr/>
        <p:txBody>
          <a:bodyPr/>
          <a:lstStyle/>
          <a:p>
            <a:pPr marL="0" indent="0">
              <a:buNone/>
            </a:pPr>
            <a:r>
              <a:rPr lang="pl-PL" dirty="0"/>
              <a:t>W języku </a:t>
            </a:r>
            <a:r>
              <a:rPr lang="pl-PL" dirty="0" err="1"/>
              <a:t>html</a:t>
            </a:r>
            <a:r>
              <a:rPr lang="pl-PL" dirty="0"/>
              <a:t> do zapisywania linków używamy elementu &lt;a&gt; (ang. </a:t>
            </a:r>
            <a:r>
              <a:rPr lang="pl-PL" dirty="0" err="1"/>
              <a:t>anchor</a:t>
            </a:r>
            <a:r>
              <a:rPr lang="pl-PL" dirty="0"/>
              <a:t> – kotwica, bądź zakotwiczenie). Pomiędzy znacznikami znajduje się tekst odsyłacza, tzn. tekst który zostanie wyświetlony na ekranie.</a:t>
            </a:r>
          </a:p>
        </p:txBody>
      </p:sp>
    </p:spTree>
    <p:extLst>
      <p:ext uri="{BB962C8B-B14F-4D97-AF65-F5344CB8AC3E}">
        <p14:creationId xmlns:p14="http://schemas.microsoft.com/office/powerpoint/2010/main" val="3206257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6BE10B-7782-40EF-A9A1-6156CFA5E858}"/>
              </a:ext>
            </a:extLst>
          </p:cNvPr>
          <p:cNvSpPr>
            <a:spLocks noGrp="1"/>
          </p:cNvSpPr>
          <p:nvPr>
            <p:ph type="title"/>
          </p:nvPr>
        </p:nvSpPr>
        <p:spPr/>
        <p:txBody>
          <a:bodyPr/>
          <a:lstStyle/>
          <a:p>
            <a:r>
              <a:rPr lang="pl-PL" dirty="0"/>
              <a:t>Adres linka</a:t>
            </a:r>
          </a:p>
        </p:txBody>
      </p:sp>
      <p:sp>
        <p:nvSpPr>
          <p:cNvPr id="3" name="Symbol zastępczy zawartości 2">
            <a:extLst>
              <a:ext uri="{FF2B5EF4-FFF2-40B4-BE49-F238E27FC236}">
                <a16:creationId xmlns:a16="http://schemas.microsoft.com/office/drawing/2014/main" id="{80DE4EEC-800F-440C-B1EC-1739CDEA2084}"/>
              </a:ext>
            </a:extLst>
          </p:cNvPr>
          <p:cNvSpPr>
            <a:spLocks noGrp="1"/>
          </p:cNvSpPr>
          <p:nvPr>
            <p:ph idx="1"/>
          </p:nvPr>
        </p:nvSpPr>
        <p:spPr/>
        <p:txBody>
          <a:bodyPr>
            <a:normAutofit fontScale="92500" lnSpcReduction="10000"/>
          </a:bodyPr>
          <a:lstStyle/>
          <a:p>
            <a:pPr marL="0" indent="0">
              <a:buNone/>
            </a:pPr>
            <a:r>
              <a:rPr lang="pl-PL" dirty="0"/>
              <a:t>Jednym z atrybutów elementu &lt;a&gt; jest atrybut </a:t>
            </a:r>
            <a:r>
              <a:rPr lang="pl-PL" dirty="0" err="1"/>
              <a:t>href</a:t>
            </a:r>
            <a:r>
              <a:rPr lang="pl-PL" dirty="0"/>
              <a:t> (ang. </a:t>
            </a:r>
            <a:r>
              <a:rPr lang="pl-PL" dirty="0" err="1"/>
              <a:t>hypertext</a:t>
            </a:r>
            <a:r>
              <a:rPr lang="pl-PL" dirty="0"/>
              <a:t> </a:t>
            </a:r>
            <a:r>
              <a:rPr lang="pl-PL" dirty="0" err="1"/>
              <a:t>reference</a:t>
            </a:r>
            <a:r>
              <a:rPr lang="pl-PL" dirty="0"/>
              <a:t> – odniesienie w hipertekście). Informuje on przeglądarkę, o stronie na którą link nas przekierowuje. Dopiero po dodaniu tego atrybutu i uzupełnieniu jego własności taki link będzie kompletny. </a:t>
            </a:r>
          </a:p>
          <a:p>
            <a:pPr marL="0" indent="0">
              <a:buNone/>
            </a:pPr>
            <a:endParaRPr lang="pl-PL" dirty="0"/>
          </a:p>
          <a:p>
            <a:pPr marL="0" indent="0">
              <a:buNone/>
            </a:pPr>
            <a:r>
              <a:rPr lang="pl-PL" dirty="0"/>
              <a:t>&lt;a </a:t>
            </a:r>
            <a:r>
              <a:rPr lang="pl-PL" dirty="0" err="1"/>
              <a:t>href</a:t>
            </a:r>
            <a:r>
              <a:rPr lang="pl-PL" dirty="0"/>
              <a:t>="h4k3r2s1.pl"&gt;h4k3r2s1&lt;/a&gt;</a:t>
            </a:r>
          </a:p>
          <a:p>
            <a:pPr marL="0" indent="0">
              <a:buNone/>
            </a:pPr>
            <a:endParaRPr lang="pl-PL" dirty="0"/>
          </a:p>
          <a:p>
            <a:pPr marL="0" indent="0">
              <a:buNone/>
            </a:pPr>
            <a:r>
              <a:rPr lang="pl-PL" dirty="0"/>
              <a:t>Atrybutu danego elementu zawsze zapisujemy w znaczniku otwierającym. Element od atrybutu oddzielamy spacją. Przypisanie własności do atrybutu odbywa się poprzez znak = równa się. Własność zapisywana jest zawsze w cudzysłowie podwójnym " " bądź pojedynczym ' '.</a:t>
            </a:r>
          </a:p>
        </p:txBody>
      </p:sp>
    </p:spTree>
    <p:extLst>
      <p:ext uri="{BB962C8B-B14F-4D97-AF65-F5344CB8AC3E}">
        <p14:creationId xmlns:p14="http://schemas.microsoft.com/office/powerpoint/2010/main" val="3309200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13031E-D356-41E4-8701-3E4ABA872178}"/>
              </a:ext>
            </a:extLst>
          </p:cNvPr>
          <p:cNvSpPr>
            <a:spLocks noGrp="1"/>
          </p:cNvSpPr>
          <p:nvPr>
            <p:ph type="title"/>
          </p:nvPr>
        </p:nvSpPr>
        <p:spPr/>
        <p:txBody>
          <a:bodyPr/>
          <a:lstStyle/>
          <a:p>
            <a:r>
              <a:rPr lang="pl-PL" dirty="0"/>
              <a:t>Tekst linka</a:t>
            </a:r>
          </a:p>
        </p:txBody>
      </p:sp>
      <p:sp>
        <p:nvSpPr>
          <p:cNvPr id="3" name="Symbol zastępczy zawartości 2">
            <a:extLst>
              <a:ext uri="{FF2B5EF4-FFF2-40B4-BE49-F238E27FC236}">
                <a16:creationId xmlns:a16="http://schemas.microsoft.com/office/drawing/2014/main" id="{571E5E63-FC39-4931-AA98-7B4C9AFD902C}"/>
              </a:ext>
            </a:extLst>
          </p:cNvPr>
          <p:cNvSpPr>
            <a:spLocks noGrp="1"/>
          </p:cNvSpPr>
          <p:nvPr>
            <p:ph idx="1"/>
          </p:nvPr>
        </p:nvSpPr>
        <p:spPr/>
        <p:txBody>
          <a:bodyPr>
            <a:normAutofit fontScale="77500" lnSpcReduction="20000"/>
          </a:bodyPr>
          <a:lstStyle/>
          <a:p>
            <a:pPr marL="0" indent="0">
              <a:buNone/>
            </a:pPr>
            <a:r>
              <a:rPr lang="pl-PL" dirty="0"/>
              <a:t>Tekst, który znajduje się w elemencie &lt;a&gt; często przez specjalistów od pozycjonowania zwany jest tzw. tekstem </a:t>
            </a:r>
            <a:r>
              <a:rPr lang="pl-PL" dirty="0" err="1"/>
              <a:t>anchora</a:t>
            </a:r>
            <a:r>
              <a:rPr lang="pl-PL" dirty="0"/>
              <a:t>, czyli najprościej mówiąc tekstem linka. Mamy pełną dowolność dobierając teksty linków. Popularnym sposobem nazywania linków jest podanie tam po prostu nazwy strony internetowej, do której dany link prowadzi, ale nie jest to konieczne.</a:t>
            </a:r>
          </a:p>
          <a:p>
            <a:pPr marL="0" indent="0">
              <a:buNone/>
            </a:pPr>
            <a:endParaRPr lang="pl-PL" dirty="0"/>
          </a:p>
          <a:p>
            <a:pPr marL="0" indent="0">
              <a:buNone/>
            </a:pPr>
            <a:r>
              <a:rPr lang="pl-PL" dirty="0"/>
              <a:t>&lt;a </a:t>
            </a:r>
            <a:r>
              <a:rPr lang="pl-PL" dirty="0" err="1"/>
              <a:t>href</a:t>
            </a:r>
            <a:r>
              <a:rPr lang="pl-PL" dirty="0"/>
              <a:t>="h4k3r2s1.pl"&gt;h4k3r2s1.pl&lt;/a&gt;</a:t>
            </a:r>
          </a:p>
          <a:p>
            <a:pPr marL="0" indent="0">
              <a:buNone/>
            </a:pPr>
            <a:endParaRPr lang="pl-PL" dirty="0"/>
          </a:p>
          <a:p>
            <a:pPr marL="0" indent="0">
              <a:buNone/>
            </a:pPr>
            <a:r>
              <a:rPr lang="pl-PL" dirty="0"/>
              <a:t>Szczególnie pożądanym przez wyszukiwarki internetowe sposobem linkowania do danej strony jest umieszczenie w tekście linka krótkiego opisu strony, do której dany link prowadzi.</a:t>
            </a:r>
          </a:p>
          <a:p>
            <a:pPr marL="0" indent="0">
              <a:buNone/>
            </a:pPr>
            <a:endParaRPr lang="pl-PL" dirty="0"/>
          </a:p>
          <a:p>
            <a:pPr marL="0" indent="0">
              <a:buNone/>
            </a:pPr>
            <a:r>
              <a:rPr lang="pl-PL" dirty="0"/>
              <a:t>&lt;a </a:t>
            </a:r>
            <a:r>
              <a:rPr lang="pl-PL" dirty="0" err="1"/>
              <a:t>href</a:t>
            </a:r>
            <a:r>
              <a:rPr lang="pl-PL" dirty="0"/>
              <a:t>="h4k3r2s1.pl"&gt;h4k3r2s1&lt;/a&gt;</a:t>
            </a:r>
          </a:p>
        </p:txBody>
      </p:sp>
    </p:spTree>
    <p:extLst>
      <p:ext uri="{BB962C8B-B14F-4D97-AF65-F5344CB8AC3E}">
        <p14:creationId xmlns:p14="http://schemas.microsoft.com/office/powerpoint/2010/main" val="973851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3B18B2-2C5F-4AFE-9C45-0E2A550D5331}"/>
              </a:ext>
            </a:extLst>
          </p:cNvPr>
          <p:cNvSpPr>
            <a:spLocks noGrp="1"/>
          </p:cNvSpPr>
          <p:nvPr>
            <p:ph type="title"/>
          </p:nvPr>
        </p:nvSpPr>
        <p:spPr/>
        <p:txBody>
          <a:bodyPr/>
          <a:lstStyle/>
          <a:p>
            <a:r>
              <a:rPr lang="pl-PL" dirty="0"/>
              <a:t>Atrybut target</a:t>
            </a:r>
          </a:p>
        </p:txBody>
      </p:sp>
      <p:sp>
        <p:nvSpPr>
          <p:cNvPr id="3" name="Symbol zastępczy zawartości 2">
            <a:extLst>
              <a:ext uri="{FF2B5EF4-FFF2-40B4-BE49-F238E27FC236}">
                <a16:creationId xmlns:a16="http://schemas.microsoft.com/office/drawing/2014/main" id="{B50E56AF-0A63-4CCF-9D80-1985CA8E60CF}"/>
              </a:ext>
            </a:extLst>
          </p:cNvPr>
          <p:cNvSpPr>
            <a:spLocks noGrp="1"/>
          </p:cNvSpPr>
          <p:nvPr>
            <p:ph idx="1"/>
          </p:nvPr>
        </p:nvSpPr>
        <p:spPr/>
        <p:txBody>
          <a:bodyPr>
            <a:normAutofit fontScale="85000" lnSpcReduction="20000"/>
          </a:bodyPr>
          <a:lstStyle/>
          <a:p>
            <a:pPr marL="0" indent="0">
              <a:buNone/>
            </a:pPr>
            <a:r>
              <a:rPr lang="pl-PL" dirty="0"/>
              <a:t>Kolejny jest atrybut target (ang. cel, miejsce docelowe). Atrybut ten pozwala określić w jakim miejscu ma być otwarty nowy link, czy chcemy, żeby otworzył nam się w tej samej czy w nowej karcie. Domyślnie każdy link ustawiony jest tak, aby otwierał nam się w tej samej karcie, jeśli chcemy to zmienić na nową kartę, musimy zmienić jego własność na _blank, w następujący sposób.</a:t>
            </a:r>
          </a:p>
          <a:p>
            <a:pPr marL="0" indent="0">
              <a:buNone/>
            </a:pPr>
            <a:endParaRPr lang="pl-PL" dirty="0"/>
          </a:p>
          <a:p>
            <a:pPr marL="0" indent="0">
              <a:buNone/>
            </a:pPr>
            <a:r>
              <a:rPr lang="pl-PL" dirty="0"/>
              <a:t>&lt;a </a:t>
            </a:r>
            <a:r>
              <a:rPr lang="pl-PL" dirty="0" err="1"/>
              <a:t>href</a:t>
            </a:r>
            <a:r>
              <a:rPr lang="pl-PL" dirty="0"/>
              <a:t>="how2html.pl" target="_blank"&gt;kurs </a:t>
            </a:r>
            <a:r>
              <a:rPr lang="pl-PL" dirty="0" err="1"/>
              <a:t>html</a:t>
            </a:r>
            <a:r>
              <a:rPr lang="pl-PL" dirty="0"/>
              <a:t>&lt;/a&gt;</a:t>
            </a:r>
          </a:p>
          <a:p>
            <a:pPr marL="0" indent="0">
              <a:buNone/>
            </a:pPr>
            <a:endParaRPr lang="pl-PL" dirty="0"/>
          </a:p>
          <a:p>
            <a:pPr marL="0" indent="0">
              <a:buNone/>
            </a:pPr>
            <a:r>
              <a:rPr lang="pl-PL" dirty="0"/>
              <a:t>Najczęściej używane wartości atrybut target</a:t>
            </a:r>
          </a:p>
          <a:p>
            <a:pPr marL="0" indent="0">
              <a:buNone/>
            </a:pPr>
            <a:endParaRPr lang="pl-PL" dirty="0"/>
          </a:p>
          <a:p>
            <a:pPr marL="0" indent="0">
              <a:buNone/>
            </a:pPr>
            <a:r>
              <a:rPr lang="pl-PL" dirty="0"/>
              <a:t>_</a:t>
            </a:r>
            <a:r>
              <a:rPr lang="pl-PL" dirty="0" err="1"/>
              <a:t>self</a:t>
            </a:r>
            <a:r>
              <a:rPr lang="pl-PL" dirty="0"/>
              <a:t> - otwiera link w tym samym oknie / karcie (wartość domyślna)</a:t>
            </a:r>
          </a:p>
          <a:p>
            <a:pPr marL="0" indent="0">
              <a:buNone/>
            </a:pPr>
            <a:r>
              <a:rPr lang="pl-PL" dirty="0"/>
              <a:t>_blank - otwiera link w nowej karcie</a:t>
            </a:r>
          </a:p>
        </p:txBody>
      </p:sp>
    </p:spTree>
    <p:extLst>
      <p:ext uri="{BB962C8B-B14F-4D97-AF65-F5344CB8AC3E}">
        <p14:creationId xmlns:p14="http://schemas.microsoft.com/office/powerpoint/2010/main" val="43731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807E19-0646-4861-92E7-8EF3DDA35799}"/>
              </a:ext>
            </a:extLst>
          </p:cNvPr>
          <p:cNvSpPr>
            <a:spLocks noGrp="1"/>
          </p:cNvSpPr>
          <p:nvPr>
            <p:ph type="title"/>
          </p:nvPr>
        </p:nvSpPr>
        <p:spPr/>
        <p:txBody>
          <a:bodyPr/>
          <a:lstStyle/>
          <a:p>
            <a:r>
              <a:rPr lang="pl-PL" dirty="0" err="1"/>
              <a:t>Relation</a:t>
            </a:r>
            <a:endParaRPr lang="pl-PL" dirty="0"/>
          </a:p>
        </p:txBody>
      </p:sp>
      <p:sp>
        <p:nvSpPr>
          <p:cNvPr id="3" name="Symbol zastępczy zawartości 2">
            <a:extLst>
              <a:ext uri="{FF2B5EF4-FFF2-40B4-BE49-F238E27FC236}">
                <a16:creationId xmlns:a16="http://schemas.microsoft.com/office/drawing/2014/main" id="{9D556BFD-5236-41A6-B113-3C2538525E83}"/>
              </a:ext>
            </a:extLst>
          </p:cNvPr>
          <p:cNvSpPr>
            <a:spLocks noGrp="1"/>
          </p:cNvSpPr>
          <p:nvPr>
            <p:ph idx="1"/>
          </p:nvPr>
        </p:nvSpPr>
        <p:spPr/>
        <p:txBody>
          <a:bodyPr/>
          <a:lstStyle/>
          <a:p>
            <a:pPr marL="0" indent="0">
              <a:buNone/>
            </a:pPr>
            <a:r>
              <a:rPr lang="pl-PL" dirty="0"/>
              <a:t>Atrybut </a:t>
            </a:r>
            <a:r>
              <a:rPr lang="pl-PL" dirty="0" err="1"/>
              <a:t>rel</a:t>
            </a:r>
            <a:r>
              <a:rPr lang="pl-PL" dirty="0"/>
              <a:t> przyjmuje wartości </a:t>
            </a:r>
            <a:r>
              <a:rPr lang="pl-PL" dirty="0" err="1"/>
              <a:t>dofollow</a:t>
            </a:r>
            <a:r>
              <a:rPr lang="pl-PL" dirty="0"/>
              <a:t> (ang. podążaj) oraz </a:t>
            </a:r>
            <a:r>
              <a:rPr lang="pl-PL" dirty="0" err="1"/>
              <a:t>nofollow</a:t>
            </a:r>
            <a:r>
              <a:rPr lang="pl-PL" dirty="0"/>
              <a:t> (ang. nie podążaj). Domyślnie przyjmuje on wartość </a:t>
            </a:r>
            <a:r>
              <a:rPr lang="pl-PL" dirty="0" err="1"/>
              <a:t>dofollow</a:t>
            </a:r>
            <a:r>
              <a:rPr lang="pl-PL" dirty="0"/>
              <a:t>, dlatego stosujemy go tylko w drugiej sytuacji.</a:t>
            </a:r>
          </a:p>
          <a:p>
            <a:endParaRPr lang="pl-PL" dirty="0"/>
          </a:p>
          <a:p>
            <a:pPr marL="0" indent="0">
              <a:buNone/>
            </a:pPr>
            <a:r>
              <a:rPr lang="pl-PL" dirty="0"/>
              <a:t>&lt;a </a:t>
            </a:r>
            <a:r>
              <a:rPr lang="pl-PL" dirty="0" err="1"/>
              <a:t>href</a:t>
            </a:r>
            <a:r>
              <a:rPr lang="pl-PL" dirty="0"/>
              <a:t>="adresstrony.pl" </a:t>
            </a:r>
            <a:r>
              <a:rPr lang="pl-PL" dirty="0" err="1"/>
              <a:t>rel</a:t>
            </a:r>
            <a:r>
              <a:rPr lang="pl-PL" dirty="0"/>
              <a:t>="</a:t>
            </a:r>
            <a:r>
              <a:rPr lang="pl-PL" dirty="0" err="1"/>
              <a:t>nofollow</a:t>
            </a:r>
            <a:r>
              <a:rPr lang="pl-PL" dirty="0"/>
              <a:t>"&gt;Strona&lt;/a&gt;</a:t>
            </a:r>
          </a:p>
          <a:p>
            <a:pPr marL="0" indent="0">
              <a:buNone/>
            </a:pPr>
            <a:endParaRPr lang="pl-PL" dirty="0"/>
          </a:p>
          <a:p>
            <a:pPr marL="0" indent="0">
              <a:buNone/>
            </a:pPr>
            <a:r>
              <a:rPr lang="pl-PL" dirty="0"/>
              <a:t>Informuje on boty o tym, że powinny podążyć za linkiem i tym samym podnieść rangę strony, do której link prowadzi, bądź mają nie podążać i nie zmieniać rangi strony docelowej.</a:t>
            </a:r>
          </a:p>
        </p:txBody>
      </p:sp>
    </p:spTree>
    <p:extLst>
      <p:ext uri="{BB962C8B-B14F-4D97-AF65-F5344CB8AC3E}">
        <p14:creationId xmlns:p14="http://schemas.microsoft.com/office/powerpoint/2010/main" val="2072353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C736A4-D00F-40A5-B617-61F786DD8570}"/>
              </a:ext>
            </a:extLst>
          </p:cNvPr>
          <p:cNvSpPr>
            <a:spLocks noGrp="1"/>
          </p:cNvSpPr>
          <p:nvPr>
            <p:ph type="title"/>
          </p:nvPr>
        </p:nvSpPr>
        <p:spPr/>
        <p:txBody>
          <a:bodyPr/>
          <a:lstStyle/>
          <a:p>
            <a:r>
              <a:rPr lang="pl-PL" dirty="0"/>
              <a:t>Linki HTML do sekcji</a:t>
            </a:r>
          </a:p>
        </p:txBody>
      </p:sp>
      <p:sp>
        <p:nvSpPr>
          <p:cNvPr id="3" name="Symbol zastępczy zawartości 2">
            <a:extLst>
              <a:ext uri="{FF2B5EF4-FFF2-40B4-BE49-F238E27FC236}">
                <a16:creationId xmlns:a16="http://schemas.microsoft.com/office/drawing/2014/main" id="{291EBF74-7779-4B4D-AC40-47D147437D03}"/>
              </a:ext>
            </a:extLst>
          </p:cNvPr>
          <p:cNvSpPr>
            <a:spLocks noGrp="1"/>
          </p:cNvSpPr>
          <p:nvPr>
            <p:ph idx="1"/>
          </p:nvPr>
        </p:nvSpPr>
        <p:spPr/>
        <p:txBody>
          <a:bodyPr>
            <a:normAutofit fontScale="77500" lnSpcReduction="20000"/>
          </a:bodyPr>
          <a:lstStyle/>
          <a:p>
            <a:pPr marL="0" indent="0">
              <a:buNone/>
            </a:pPr>
            <a:r>
              <a:rPr lang="pl-PL" dirty="0"/>
              <a:t>Są to, jak już wcześniej wspomnieliśmy, linki wewnętrzne, które pomagają w nawigacji po stronie. Ten rodzaj linku szczególnie pomocny jest, gdy strona jest dość obszerna i posiada dużo różnych informacji. Konstrukcja takiego linku jest dość prosta. Wymaga jedynie podania nazwy id danego elementu poprzedzonej krzyżykiem, czy też </a:t>
            </a:r>
            <a:r>
              <a:rPr lang="pl-PL" dirty="0" err="1"/>
              <a:t>hash</a:t>
            </a:r>
            <a:r>
              <a:rPr lang="pl-PL" dirty="0"/>
              <a:t> </a:t>
            </a:r>
            <a:r>
              <a:rPr lang="pl-PL" dirty="0" err="1"/>
              <a:t>tagiem</a:t>
            </a:r>
            <a:r>
              <a:rPr lang="pl-PL" dirty="0"/>
              <a:t>, w każdym bądź razie takim znakiem #.</a:t>
            </a:r>
          </a:p>
          <a:p>
            <a:pPr marL="0" indent="0">
              <a:buNone/>
            </a:pPr>
            <a:endParaRPr lang="pl-PL" dirty="0"/>
          </a:p>
          <a:p>
            <a:pPr marL="0" indent="0">
              <a:buNone/>
            </a:pPr>
            <a:r>
              <a:rPr lang="pl-PL" dirty="0"/>
              <a:t>&lt;a </a:t>
            </a:r>
            <a:r>
              <a:rPr lang="pl-PL" dirty="0" err="1"/>
              <a:t>href</a:t>
            </a:r>
            <a:r>
              <a:rPr lang="pl-PL" dirty="0"/>
              <a:t>="#</a:t>
            </a:r>
            <a:r>
              <a:rPr lang="pl-PL" dirty="0" err="1"/>
              <a:t>first</a:t>
            </a:r>
            <a:r>
              <a:rPr lang="pl-PL" dirty="0"/>
              <a:t>"&gt;Pierwszy paragraf&lt;/a&gt;</a:t>
            </a:r>
          </a:p>
          <a:p>
            <a:pPr marL="0" indent="0">
              <a:buNone/>
            </a:pPr>
            <a:endParaRPr lang="pl-PL" dirty="0"/>
          </a:p>
          <a:p>
            <a:pPr marL="0" indent="0">
              <a:buNone/>
            </a:pPr>
            <a:r>
              <a:rPr lang="pl-PL" dirty="0"/>
              <a:t>Więcej o samym id , czyli takim jakby unikalnym identyfikatorze, danego elementu </a:t>
            </a:r>
            <a:r>
              <a:rPr lang="pl-PL" dirty="0" err="1"/>
              <a:t>html</a:t>
            </a:r>
            <a:r>
              <a:rPr lang="pl-PL" dirty="0"/>
              <a:t>, powiemy przy okazji lekcji Klasy i Id. Teraz tylko wspomnimy, że do każdego elementu możemy dodać atrybut id, o dowolnej wartości.</a:t>
            </a:r>
          </a:p>
          <a:p>
            <a:pPr marL="0" indent="0">
              <a:buNone/>
            </a:pPr>
            <a:endParaRPr lang="pl-PL" dirty="0"/>
          </a:p>
          <a:p>
            <a:pPr marL="0" indent="0">
              <a:buNone/>
            </a:pPr>
            <a:r>
              <a:rPr lang="pl-PL" dirty="0"/>
              <a:t>&lt;p id="</a:t>
            </a:r>
            <a:r>
              <a:rPr lang="pl-PL" dirty="0" err="1"/>
              <a:t>first</a:t>
            </a:r>
            <a:r>
              <a:rPr lang="pl-PL" dirty="0"/>
              <a:t>"&gt;Tekst paragrafu&lt;/p&gt;</a:t>
            </a:r>
          </a:p>
          <a:p>
            <a:pPr marL="0" indent="0">
              <a:buNone/>
            </a:pPr>
            <a:endParaRPr lang="pl-PL" dirty="0"/>
          </a:p>
        </p:txBody>
      </p:sp>
    </p:spTree>
    <p:extLst>
      <p:ext uri="{BB962C8B-B14F-4D97-AF65-F5344CB8AC3E}">
        <p14:creationId xmlns:p14="http://schemas.microsoft.com/office/powerpoint/2010/main" val="49093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54AB3A5-0E18-4DA8-A2C6-71B672B34389}"/>
              </a:ext>
            </a:extLst>
          </p:cNvPr>
          <p:cNvSpPr>
            <a:spLocks noGrp="1"/>
          </p:cNvSpPr>
          <p:nvPr>
            <p:ph type="title"/>
          </p:nvPr>
        </p:nvSpPr>
        <p:spPr/>
        <p:txBody>
          <a:bodyPr/>
          <a:lstStyle/>
          <a:p>
            <a:r>
              <a:rPr lang="pl-PL" dirty="0"/>
              <a:t>Linki podstrony</a:t>
            </a:r>
          </a:p>
        </p:txBody>
      </p:sp>
      <p:sp>
        <p:nvSpPr>
          <p:cNvPr id="3" name="Symbol zastępczy zawartości 2">
            <a:extLst>
              <a:ext uri="{FF2B5EF4-FFF2-40B4-BE49-F238E27FC236}">
                <a16:creationId xmlns:a16="http://schemas.microsoft.com/office/drawing/2014/main" id="{9B544CEA-E5B2-46BA-A848-5048B72CD837}"/>
              </a:ext>
            </a:extLst>
          </p:cNvPr>
          <p:cNvSpPr>
            <a:spLocks noGrp="1"/>
          </p:cNvSpPr>
          <p:nvPr>
            <p:ph idx="1"/>
          </p:nvPr>
        </p:nvSpPr>
        <p:spPr/>
        <p:txBody>
          <a:bodyPr>
            <a:normAutofit fontScale="70000" lnSpcReduction="20000"/>
          </a:bodyPr>
          <a:lstStyle/>
          <a:p>
            <a:pPr marL="0" indent="0">
              <a:buNone/>
            </a:pPr>
            <a:r>
              <a:rPr lang="pl-PL" dirty="0"/>
              <a:t>&lt;a </a:t>
            </a:r>
            <a:r>
              <a:rPr lang="pl-PL" dirty="0" err="1"/>
              <a:t>href</a:t>
            </a:r>
            <a:r>
              <a:rPr lang="pl-PL" dirty="0"/>
              <a:t>="kontakt/index.html"&gt;Kontakt&lt;/a&gt;</a:t>
            </a:r>
          </a:p>
          <a:p>
            <a:pPr marL="0" indent="0">
              <a:buNone/>
            </a:pPr>
            <a:r>
              <a:rPr lang="pl-PL" dirty="0"/>
              <a:t>Jeśli ze strony głównej (głównego folderu) chcemy przejść do podstrony kontakt, musimy najpierw dostać się do folderu zawierającego tą stronę, </a:t>
            </a:r>
            <a:br>
              <a:rPr lang="pl-PL" dirty="0"/>
            </a:br>
            <a:r>
              <a:rPr lang="pl-PL" dirty="0"/>
              <a:t>a następnie wskazać plik z tą stroną, czyli index.html. Do kolejnych </a:t>
            </a:r>
            <a:r>
              <a:rPr lang="pl-PL" dirty="0" err="1"/>
              <a:t>podfolderów</a:t>
            </a:r>
            <a:r>
              <a:rPr lang="pl-PL" dirty="0"/>
              <a:t> wchodzimy poprzez zastosowanie </a:t>
            </a:r>
            <a:r>
              <a:rPr lang="pl-PL" dirty="0" err="1"/>
              <a:t>forward</a:t>
            </a:r>
            <a:r>
              <a:rPr lang="pl-PL" dirty="0"/>
              <a:t> </a:t>
            </a:r>
            <a:r>
              <a:rPr lang="pl-PL" dirty="0" err="1"/>
              <a:t>slash’a</a:t>
            </a:r>
            <a:r>
              <a:rPr lang="pl-PL" dirty="0"/>
              <a:t>  /.</a:t>
            </a:r>
          </a:p>
          <a:p>
            <a:pPr marL="0" indent="0">
              <a:buNone/>
            </a:pPr>
            <a:endParaRPr lang="pl-PL" dirty="0"/>
          </a:p>
          <a:p>
            <a:pPr marL="0" indent="0">
              <a:buNone/>
            </a:pPr>
            <a:r>
              <a:rPr lang="pl-PL" dirty="0"/>
              <a:t>Teraz jak dostać się z powrotem do strony głównej z podstrony kontakt. Na podstronie kontakt musimy dodać następujący link.</a:t>
            </a:r>
          </a:p>
          <a:p>
            <a:pPr marL="0" indent="0">
              <a:buNone/>
            </a:pPr>
            <a:endParaRPr lang="pl-PL" dirty="0"/>
          </a:p>
          <a:p>
            <a:pPr marL="0" indent="0">
              <a:buNone/>
            </a:pPr>
            <a:r>
              <a:rPr lang="pl-PL" dirty="0"/>
              <a:t>&lt;a </a:t>
            </a:r>
            <a:r>
              <a:rPr lang="pl-PL" dirty="0" err="1"/>
              <a:t>href</a:t>
            </a:r>
            <a:r>
              <a:rPr lang="pl-PL" dirty="0"/>
              <a:t>="../index.html"&gt;Strona Główna&lt;/a&gt;</a:t>
            </a:r>
          </a:p>
          <a:p>
            <a:pPr marL="0" indent="0">
              <a:buNone/>
            </a:pPr>
            <a:endParaRPr lang="pl-PL" dirty="0"/>
          </a:p>
          <a:p>
            <a:pPr marL="0" indent="0">
              <a:buNone/>
            </a:pPr>
            <a:r>
              <a:rPr lang="pl-PL" dirty="0"/>
              <a:t>Przechodzenie o jeden poziom wyżej w hierarchii zapisywane jest przy użyciu kombinacji znaków ../ zastosowanej na początku wyrażenia.</a:t>
            </a:r>
          </a:p>
        </p:txBody>
      </p:sp>
    </p:spTree>
    <p:extLst>
      <p:ext uri="{BB962C8B-B14F-4D97-AF65-F5344CB8AC3E}">
        <p14:creationId xmlns:p14="http://schemas.microsoft.com/office/powerpoint/2010/main" val="56094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FCD9B0-B3D4-4D4B-86CC-54CBEBA27137}"/>
              </a:ext>
            </a:extLst>
          </p:cNvPr>
          <p:cNvSpPr>
            <a:spLocks noGrp="1"/>
          </p:cNvSpPr>
          <p:nvPr>
            <p:ph type="title"/>
          </p:nvPr>
        </p:nvSpPr>
        <p:spPr/>
        <p:txBody>
          <a:bodyPr/>
          <a:lstStyle/>
          <a:p>
            <a:r>
              <a:rPr lang="pl-PL" dirty="0"/>
              <a:t>Linki zewnętrzne</a:t>
            </a:r>
          </a:p>
        </p:txBody>
      </p:sp>
      <p:sp>
        <p:nvSpPr>
          <p:cNvPr id="3" name="Symbol zastępczy zawartości 2">
            <a:extLst>
              <a:ext uri="{FF2B5EF4-FFF2-40B4-BE49-F238E27FC236}">
                <a16:creationId xmlns:a16="http://schemas.microsoft.com/office/drawing/2014/main" id="{A37ACFFA-4F29-4F73-B7F0-A5E93C490F03}"/>
              </a:ext>
            </a:extLst>
          </p:cNvPr>
          <p:cNvSpPr>
            <a:spLocks noGrp="1"/>
          </p:cNvSpPr>
          <p:nvPr>
            <p:ph idx="1"/>
          </p:nvPr>
        </p:nvSpPr>
        <p:spPr/>
        <p:txBody>
          <a:bodyPr/>
          <a:lstStyle/>
          <a:p>
            <a:pPr marL="0" indent="0">
              <a:buNone/>
            </a:pPr>
            <a:r>
              <a:rPr lang="pl-PL" dirty="0"/>
              <a:t>&lt;a </a:t>
            </a:r>
            <a:r>
              <a:rPr lang="pl-PL" dirty="0" err="1"/>
              <a:t>href</a:t>
            </a:r>
            <a:r>
              <a:rPr lang="pl-PL" dirty="0"/>
              <a:t>="http://google.pl"&gt;Google&lt;/a&gt;</a:t>
            </a:r>
          </a:p>
          <a:p>
            <a:pPr marL="0" indent="0">
              <a:buNone/>
            </a:pPr>
            <a:endParaRPr lang="pl-PL" dirty="0"/>
          </a:p>
          <a:p>
            <a:pPr marL="0" indent="0">
              <a:buNone/>
            </a:pPr>
            <a:r>
              <a:rPr lang="pl-PL" dirty="0"/>
              <a:t>Dobrą praktyką jest stosowanie protokołu http:// przed nazwą domeny, wtedy przeglądarka od razu wie, że jest to link zewnętrzny.</a:t>
            </a:r>
          </a:p>
        </p:txBody>
      </p:sp>
    </p:spTree>
    <p:extLst>
      <p:ext uri="{BB962C8B-B14F-4D97-AF65-F5344CB8AC3E}">
        <p14:creationId xmlns:p14="http://schemas.microsoft.com/office/powerpoint/2010/main" val="172791928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19</TotalTime>
  <Words>668</Words>
  <Application>Microsoft Office PowerPoint</Application>
  <PresentationFormat>Panoramiczny</PresentationFormat>
  <Paragraphs>53</Paragraphs>
  <Slides>9</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9</vt:i4>
      </vt:variant>
    </vt:vector>
  </HeadingPairs>
  <TitlesOfParts>
    <vt:vector size="12" baseType="lpstr">
      <vt:lpstr>Arial</vt:lpstr>
      <vt:lpstr>Trebuchet MS</vt:lpstr>
      <vt:lpstr>Berlin</vt:lpstr>
      <vt:lpstr>Linkowanie</vt:lpstr>
      <vt:lpstr>Link</vt:lpstr>
      <vt:lpstr>Adres linka</vt:lpstr>
      <vt:lpstr>Tekst linka</vt:lpstr>
      <vt:lpstr>Atrybut target</vt:lpstr>
      <vt:lpstr>Relation</vt:lpstr>
      <vt:lpstr>Linki HTML do sekcji</vt:lpstr>
      <vt:lpstr>Linki podstrony</vt:lpstr>
      <vt:lpstr>Linki zewnętrzne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Linkowanie</dc:title>
  <dc:creator>Damian Radzik</dc:creator>
  <cp:lastModifiedBy>Damian Radzik</cp:lastModifiedBy>
  <cp:revision>4</cp:revision>
  <dcterms:created xsi:type="dcterms:W3CDTF">2017-10-01T14:08:21Z</dcterms:created>
  <dcterms:modified xsi:type="dcterms:W3CDTF">2017-10-01T14:27:23Z</dcterms:modified>
</cp:coreProperties>
</file>