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E168875A-5521-41AB-BF96-4EB7857D4494}"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757231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E168875A-5521-41AB-BF96-4EB7857D4494}"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111744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E168875A-5521-41AB-BF96-4EB7857D4494}"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2472826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E168875A-5521-41AB-BF96-4EB7857D4494}"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DB6A5F82-B55F-468B-BB6D-667D21E4A3C4}"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12533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E168875A-5521-41AB-BF96-4EB7857D4494}"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3796952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E168875A-5521-41AB-BF96-4EB7857D4494}" type="datetimeFigureOut">
              <a:rPr lang="pl-PL" smtClean="0"/>
              <a:t>01.10.2017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597049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E168875A-5521-41AB-BF96-4EB7857D4494}" type="datetimeFigureOut">
              <a:rPr lang="pl-PL" smtClean="0"/>
              <a:t>01.10.2017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445058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168875A-5521-41AB-BF96-4EB7857D4494}"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771086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168875A-5521-41AB-BF96-4EB7857D4494}" type="datetimeFigureOut">
              <a:rPr lang="pl-PL" smtClean="0"/>
              <a:t>01.10.2017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B6A5F82-B55F-468B-BB6D-667D21E4A3C4}" type="slidenum">
              <a:rPr lang="pl-PL" smtClean="0"/>
              <a:t>‹#›</a:t>
            </a:fld>
            <a:endParaRPr lang="pl-PL"/>
          </a:p>
        </p:txBody>
      </p:sp>
    </p:spTree>
    <p:extLst>
      <p:ext uri="{BB962C8B-B14F-4D97-AF65-F5344CB8AC3E}">
        <p14:creationId xmlns:p14="http://schemas.microsoft.com/office/powerpoint/2010/main" val="290281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168875A-5521-41AB-BF96-4EB7857D4494}"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415450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168875A-5521-41AB-BF96-4EB7857D4494}"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3661092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168875A-5521-41AB-BF96-4EB7857D4494}"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27685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168875A-5521-41AB-BF96-4EB7857D4494}" type="datetimeFigureOut">
              <a:rPr lang="pl-PL" smtClean="0"/>
              <a:t>01.10.2017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185729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68875A-5521-41AB-BF96-4EB7857D4494}" type="datetimeFigureOut">
              <a:rPr lang="pl-PL" smtClean="0"/>
              <a:t>01.10.2017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3752735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168875A-5521-41AB-BF96-4EB7857D4494}" type="datetimeFigureOut">
              <a:rPr lang="pl-PL" smtClean="0"/>
              <a:t>01.10.2017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195896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E168875A-5521-41AB-BF96-4EB7857D4494}"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1471531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E168875A-5521-41AB-BF96-4EB7857D4494}"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6A5F82-B55F-468B-BB6D-667D21E4A3C4}" type="slidenum">
              <a:rPr lang="pl-PL" smtClean="0"/>
              <a:t>‹#›</a:t>
            </a:fld>
            <a:endParaRPr lang="pl-PL"/>
          </a:p>
        </p:txBody>
      </p:sp>
    </p:spTree>
    <p:extLst>
      <p:ext uri="{BB962C8B-B14F-4D97-AF65-F5344CB8AC3E}">
        <p14:creationId xmlns:p14="http://schemas.microsoft.com/office/powerpoint/2010/main" val="399676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168875A-5521-41AB-BF96-4EB7857D4494}" type="datetimeFigureOut">
              <a:rPr lang="pl-PL" smtClean="0"/>
              <a:t>01.10.2017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B6A5F82-B55F-468B-BB6D-667D21E4A3C4}" type="slidenum">
              <a:rPr lang="pl-PL" smtClean="0"/>
              <a:t>‹#›</a:t>
            </a:fld>
            <a:endParaRPr lang="pl-PL"/>
          </a:p>
        </p:txBody>
      </p:sp>
    </p:spTree>
    <p:extLst>
      <p:ext uri="{BB962C8B-B14F-4D97-AF65-F5344CB8AC3E}">
        <p14:creationId xmlns:p14="http://schemas.microsoft.com/office/powerpoint/2010/main" val="2807277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ACAB7D-04B5-4840-AB96-79360B9C5186}"/>
              </a:ext>
            </a:extLst>
          </p:cNvPr>
          <p:cNvSpPr>
            <a:spLocks noGrp="1"/>
          </p:cNvSpPr>
          <p:nvPr>
            <p:ph type="ctrTitle"/>
          </p:nvPr>
        </p:nvSpPr>
        <p:spPr/>
        <p:txBody>
          <a:bodyPr/>
          <a:lstStyle/>
          <a:p>
            <a:r>
              <a:rPr lang="pl-PL" dirty="0"/>
              <a:t>Obrazy</a:t>
            </a:r>
          </a:p>
        </p:txBody>
      </p:sp>
      <p:sp>
        <p:nvSpPr>
          <p:cNvPr id="3" name="Podtytuł 2">
            <a:extLst>
              <a:ext uri="{FF2B5EF4-FFF2-40B4-BE49-F238E27FC236}">
                <a16:creationId xmlns:a16="http://schemas.microsoft.com/office/drawing/2014/main" id="{87CD4CF5-93CD-49C7-A4D3-7DD1E38DBBB7}"/>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90681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327E9A-8EEC-4984-9768-AC832B7F216F}"/>
              </a:ext>
            </a:extLst>
          </p:cNvPr>
          <p:cNvSpPr>
            <a:spLocks noGrp="1"/>
          </p:cNvSpPr>
          <p:nvPr>
            <p:ph type="title"/>
          </p:nvPr>
        </p:nvSpPr>
        <p:spPr/>
        <p:txBody>
          <a:bodyPr/>
          <a:lstStyle/>
          <a:p>
            <a:r>
              <a:rPr lang="pl-PL" dirty="0"/>
              <a:t>Wybór rozdzielczości</a:t>
            </a:r>
          </a:p>
        </p:txBody>
      </p:sp>
      <p:sp>
        <p:nvSpPr>
          <p:cNvPr id="3" name="Symbol zastępczy zawartości 2">
            <a:extLst>
              <a:ext uri="{FF2B5EF4-FFF2-40B4-BE49-F238E27FC236}">
                <a16:creationId xmlns:a16="http://schemas.microsoft.com/office/drawing/2014/main" id="{89047D92-15EB-49EB-BE2A-E994EB4C8160}"/>
              </a:ext>
            </a:extLst>
          </p:cNvPr>
          <p:cNvSpPr>
            <a:spLocks noGrp="1"/>
          </p:cNvSpPr>
          <p:nvPr>
            <p:ph idx="1"/>
          </p:nvPr>
        </p:nvSpPr>
        <p:spPr/>
        <p:txBody>
          <a:bodyPr>
            <a:normAutofit fontScale="77500" lnSpcReduction="20000"/>
          </a:bodyPr>
          <a:lstStyle/>
          <a:p>
            <a:pPr marL="0" indent="0">
              <a:buNone/>
            </a:pPr>
            <a:r>
              <a:rPr lang="pl-PL" dirty="0" err="1"/>
              <a:t>Webdesign</a:t>
            </a:r>
            <a:r>
              <a:rPr lang="pl-PL" dirty="0"/>
              <a:t> nieodłącznie wiąże się z grafiką, zdjęciami i innymi multimediami, dlatego musimy w tym świecie umieć się, choć trochę, poruszać. O megapikselach mówimy dlatego, bo współczesne aparaty mają tych MP kilkanaście, bądź kilkadziesiąt. Zdjęcie, w tak dużej rozdzielczości zajmuje od kilku do kilkunastu megabajtów. Tak duża rozdzielczość nie będzie nam potrzebna. Na stronach internetowych zazwyczaj maksymalną rozdzielczość jaką będziemy potrzebować to 2MP, czyli tyle ile wynosi rozdzielczość HD. Zdjęcia w większej rozdzielczości i tak zostaną dopasowane szerokością do zawartości naszej strony internetowej. Jak to działa?</a:t>
            </a:r>
          </a:p>
          <a:p>
            <a:pPr marL="0" indent="0">
              <a:buNone/>
            </a:pPr>
            <a:r>
              <a:rPr lang="pl-PL" dirty="0"/>
              <a:t>Przypuśćmy, że piszemy bloga, którego szerokość artykułu to 600px. Cała treść łącznie z tekstem i zdjęciami, będzie zawierała się w takiej 600px kolumnie. Jeśli wstawimy zdjęcie, które będzie przekraczało 600px, do takiej kolumny zostanie ono przeskalowane do szerokości 600px. Skalowanie na stronie internetowej nie oznacza zmiany jego fizycznego rozmiaru. Jeśli wkleimy na stronę zdjęcie o szerokości 5000px i rozmiarze 10MB to pomimo, że zostanie ono przeskalowane do 600px to i tak będzie musieli pobrać całe zdjęcie, czyli całe 10MB. Przeskalowania zdjęć do odpowiedniego rozmiaru możemy dokonać w większości programów graficznych.</a:t>
            </a:r>
          </a:p>
        </p:txBody>
      </p:sp>
    </p:spTree>
    <p:extLst>
      <p:ext uri="{BB962C8B-B14F-4D97-AF65-F5344CB8AC3E}">
        <p14:creationId xmlns:p14="http://schemas.microsoft.com/office/powerpoint/2010/main" val="415439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9FEDE2-79ED-4E09-A56F-F892C4284DCD}"/>
              </a:ext>
            </a:extLst>
          </p:cNvPr>
          <p:cNvSpPr>
            <a:spLocks noGrp="1"/>
          </p:cNvSpPr>
          <p:nvPr>
            <p:ph type="title"/>
          </p:nvPr>
        </p:nvSpPr>
        <p:spPr/>
        <p:txBody>
          <a:bodyPr/>
          <a:lstStyle/>
          <a:p>
            <a:r>
              <a:rPr lang="pl-PL" dirty="0"/>
              <a:t>GIF</a:t>
            </a:r>
          </a:p>
        </p:txBody>
      </p:sp>
      <p:sp>
        <p:nvSpPr>
          <p:cNvPr id="3" name="Symbol zastępczy zawartości 2">
            <a:extLst>
              <a:ext uri="{FF2B5EF4-FFF2-40B4-BE49-F238E27FC236}">
                <a16:creationId xmlns:a16="http://schemas.microsoft.com/office/drawing/2014/main" id="{C9B913B5-F611-4964-9990-EADC14AB291F}"/>
              </a:ext>
            </a:extLst>
          </p:cNvPr>
          <p:cNvSpPr>
            <a:spLocks noGrp="1"/>
          </p:cNvSpPr>
          <p:nvPr>
            <p:ph idx="1"/>
          </p:nvPr>
        </p:nvSpPr>
        <p:spPr/>
        <p:txBody>
          <a:bodyPr>
            <a:normAutofit fontScale="92500" lnSpcReduction="10000"/>
          </a:bodyPr>
          <a:lstStyle/>
          <a:p>
            <a:pPr marL="0" indent="0">
              <a:buNone/>
            </a:pPr>
            <a:r>
              <a:rPr lang="pl-PL" dirty="0"/>
              <a:t>Kolejnym często stosowanym formatem plików graficznych w </a:t>
            </a:r>
            <a:r>
              <a:rPr lang="pl-PL" dirty="0" err="1"/>
              <a:t>internecie</a:t>
            </a:r>
            <a:r>
              <a:rPr lang="pl-PL" dirty="0"/>
              <a:t> jest GIF (ang. Graphics </a:t>
            </a:r>
            <a:r>
              <a:rPr lang="pl-PL" dirty="0" err="1"/>
              <a:t>Interchange</a:t>
            </a:r>
            <a:r>
              <a:rPr lang="pl-PL" dirty="0"/>
              <a:t> Format). Pliki zapisane w formacie GIF również mogą być kompresowane bezstratnie. Format ten jest zbliżony do formatu PNG. Format GIF pomimo tego, że został opracowany wcześniej został wyparty przez konkurencyjny format PNG, ze względu na ciążące formacie GIF patenty. Obecnie patenty te już wygasły.</a:t>
            </a:r>
          </a:p>
          <a:p>
            <a:pPr marL="0" indent="0">
              <a:buNone/>
            </a:pPr>
            <a:endParaRPr lang="pl-PL" dirty="0"/>
          </a:p>
          <a:p>
            <a:pPr marL="0" indent="0">
              <a:buNone/>
            </a:pPr>
            <a:r>
              <a:rPr lang="pl-PL" dirty="0"/>
              <a:t>Zasada działania kompresji obrazów zapisanych w formacie GIF jest zbliżona do kompresji w formacie PNG, również ograniczana jest liczba kolorów. Formaty te w zasadzie mogą być używane zamiennie z jedną istotną różnicą na korzyść formatu GIF, a mianowicie możliwość animacji.</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73808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479476-1444-4890-99F5-84E96E3623B5}"/>
              </a:ext>
            </a:extLst>
          </p:cNvPr>
          <p:cNvSpPr>
            <a:spLocks noGrp="1"/>
          </p:cNvSpPr>
          <p:nvPr>
            <p:ph type="title"/>
          </p:nvPr>
        </p:nvSpPr>
        <p:spPr/>
        <p:txBody>
          <a:bodyPr/>
          <a:lstStyle/>
          <a:p>
            <a:r>
              <a:rPr lang="pl-PL" dirty="0"/>
              <a:t>Animowany GIF</a:t>
            </a:r>
          </a:p>
        </p:txBody>
      </p:sp>
      <p:sp>
        <p:nvSpPr>
          <p:cNvPr id="3" name="Symbol zastępczy zawartości 2">
            <a:extLst>
              <a:ext uri="{FF2B5EF4-FFF2-40B4-BE49-F238E27FC236}">
                <a16:creationId xmlns:a16="http://schemas.microsoft.com/office/drawing/2014/main" id="{39AA2924-D224-4BAF-BD81-4E239782C5AB}"/>
              </a:ext>
            </a:extLst>
          </p:cNvPr>
          <p:cNvSpPr>
            <a:spLocks noGrp="1"/>
          </p:cNvSpPr>
          <p:nvPr>
            <p:ph idx="1"/>
          </p:nvPr>
        </p:nvSpPr>
        <p:spPr/>
        <p:txBody>
          <a:bodyPr>
            <a:normAutofit fontScale="85000" lnSpcReduction="20000"/>
          </a:bodyPr>
          <a:lstStyle/>
          <a:p>
            <a:pPr marL="0" indent="0">
              <a:buNone/>
            </a:pPr>
            <a:r>
              <a:rPr lang="pl-PL" dirty="0"/>
              <a:t>Za pomocą formatu GIF możemy tworzyć animacje. Już zapewne nie raz spotkaliście się z tym rodzajem animacji w </a:t>
            </a:r>
            <a:r>
              <a:rPr lang="pl-PL" dirty="0" err="1"/>
              <a:t>internecie</a:t>
            </a:r>
            <a:r>
              <a:rPr lang="pl-PL" dirty="0"/>
              <a:t>, szczególnie na portalach ze „śmiesznymi” obrazkami.</a:t>
            </a:r>
          </a:p>
          <a:p>
            <a:pPr marL="0" indent="0">
              <a:buNone/>
            </a:pPr>
            <a:r>
              <a:rPr lang="pl-PL" dirty="0"/>
              <a:t>Animacje w formacie GIF tworzone są </a:t>
            </a:r>
            <a:r>
              <a:rPr lang="pl-PL" dirty="0" err="1"/>
              <a:t>poklatkowo</a:t>
            </a:r>
            <a:r>
              <a:rPr lang="pl-PL" dirty="0"/>
              <a:t>, tzn. łączy się ze sobą kilka, kilkanaście, bądź statycznych obrazów, które następują po sobie. Następnie nadaję się im określony czas występowania np. 500ms (milisekund) i animacja jest gotowa. Animowane </a:t>
            </a:r>
            <a:r>
              <a:rPr lang="pl-PL" dirty="0" err="1"/>
              <a:t>GIF’y</a:t>
            </a:r>
            <a:r>
              <a:rPr lang="pl-PL" dirty="0"/>
              <a:t> możemy tworzyć w programach graficznych. Istnieje również wiele serwisów internetowych, które pomogą nam stworzyć taką animację</a:t>
            </a:r>
          </a:p>
          <a:p>
            <a:pPr marL="0" indent="0">
              <a:buNone/>
            </a:pPr>
            <a:r>
              <a:rPr lang="pl-PL" dirty="0"/>
              <a:t>W początkach </a:t>
            </a:r>
            <a:r>
              <a:rPr lang="pl-PL" dirty="0" err="1"/>
              <a:t>internetu</a:t>
            </a:r>
            <a:r>
              <a:rPr lang="pl-PL" dirty="0"/>
              <a:t> animowane </a:t>
            </a:r>
            <a:r>
              <a:rPr lang="pl-PL" dirty="0" err="1"/>
              <a:t>GIF’y</a:t>
            </a:r>
            <a:r>
              <a:rPr lang="pl-PL" dirty="0"/>
              <a:t> znajdowały się niemalże na każdej stronie internetowej mając za zadanie nadać jej atrakcyjności i sprawić wrażenie interaktywności. Niestety zazwyczaj miało to efekt przeciwny od zamierzonego. Działo się tak, dlatego, że zazwyczaj te animacje były słabej jakości jak i również nie miały żadnego związku z treścią strony.</a:t>
            </a:r>
          </a:p>
        </p:txBody>
      </p:sp>
    </p:spTree>
    <p:extLst>
      <p:ext uri="{BB962C8B-B14F-4D97-AF65-F5344CB8AC3E}">
        <p14:creationId xmlns:p14="http://schemas.microsoft.com/office/powerpoint/2010/main" val="2651411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198BF1-E091-4E44-BC01-4E1F75C11E67}"/>
              </a:ext>
            </a:extLst>
          </p:cNvPr>
          <p:cNvSpPr>
            <a:spLocks noGrp="1"/>
          </p:cNvSpPr>
          <p:nvPr>
            <p:ph type="title"/>
          </p:nvPr>
        </p:nvSpPr>
        <p:spPr/>
        <p:txBody>
          <a:bodyPr/>
          <a:lstStyle/>
          <a:p>
            <a:r>
              <a:rPr lang="pl-PL" dirty="0"/>
              <a:t>PNG</a:t>
            </a:r>
          </a:p>
        </p:txBody>
      </p:sp>
      <p:sp>
        <p:nvSpPr>
          <p:cNvPr id="3" name="Symbol zastępczy zawartości 2">
            <a:extLst>
              <a:ext uri="{FF2B5EF4-FFF2-40B4-BE49-F238E27FC236}">
                <a16:creationId xmlns:a16="http://schemas.microsoft.com/office/drawing/2014/main" id="{7187AF7E-4B57-42EC-81E5-A1356B88DD5B}"/>
              </a:ext>
            </a:extLst>
          </p:cNvPr>
          <p:cNvSpPr>
            <a:spLocks noGrp="1"/>
          </p:cNvSpPr>
          <p:nvPr>
            <p:ph idx="1"/>
          </p:nvPr>
        </p:nvSpPr>
        <p:spPr/>
        <p:txBody>
          <a:bodyPr/>
          <a:lstStyle/>
          <a:p>
            <a:pPr marL="0" indent="0">
              <a:buNone/>
            </a:pPr>
            <a:r>
              <a:rPr lang="pl-PL" dirty="0"/>
              <a:t>Kolejnym typem formatu plików graficznych jest PNG (ang. </a:t>
            </a:r>
            <a:r>
              <a:rPr lang="pl-PL" dirty="0" err="1"/>
              <a:t>Portable</a:t>
            </a:r>
            <a:r>
              <a:rPr lang="pl-PL" dirty="0"/>
              <a:t> Network </a:t>
            </a:r>
            <a:r>
              <a:rPr lang="pl-PL" dirty="0" err="1"/>
              <a:t>Graphic</a:t>
            </a:r>
            <a:r>
              <a:rPr lang="pl-PL" dirty="0"/>
              <a:t>). W formacie </a:t>
            </a:r>
            <a:r>
              <a:rPr lang="pl-PL" dirty="0" err="1"/>
              <a:t>png</a:t>
            </a:r>
            <a:r>
              <a:rPr lang="pl-PL" dirty="0"/>
              <a:t> można dokonać bezstratnej kompresji plików graficznych poprzez redukcję ilości używanych kolorów. Jakość grafiki podczas kompresji nie ulega pogorszeniu, zmiany jedynie występują w ilości kolorów, które zostaną użyte. Dla przykładu zamiast trzech odcieni pomarańczowego używa się jednego.</a:t>
            </a:r>
          </a:p>
        </p:txBody>
      </p:sp>
    </p:spTree>
    <p:extLst>
      <p:ext uri="{BB962C8B-B14F-4D97-AF65-F5344CB8AC3E}">
        <p14:creationId xmlns:p14="http://schemas.microsoft.com/office/powerpoint/2010/main" val="270172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4AF817-22B3-4BD0-8046-FD8BCD9076F1}"/>
              </a:ext>
            </a:extLst>
          </p:cNvPr>
          <p:cNvSpPr>
            <a:spLocks noGrp="1"/>
          </p:cNvSpPr>
          <p:nvPr>
            <p:ph type="title"/>
          </p:nvPr>
        </p:nvSpPr>
        <p:spPr/>
        <p:txBody>
          <a:bodyPr/>
          <a:lstStyle/>
          <a:p>
            <a:r>
              <a:rPr lang="pl-PL" dirty="0"/>
              <a:t>Przeźroczystość</a:t>
            </a:r>
          </a:p>
        </p:txBody>
      </p:sp>
      <p:sp>
        <p:nvSpPr>
          <p:cNvPr id="3" name="Symbol zastępczy zawartości 2">
            <a:extLst>
              <a:ext uri="{FF2B5EF4-FFF2-40B4-BE49-F238E27FC236}">
                <a16:creationId xmlns:a16="http://schemas.microsoft.com/office/drawing/2014/main" id="{0212EBAF-215D-4D5A-A229-DF601430890A}"/>
              </a:ext>
            </a:extLst>
          </p:cNvPr>
          <p:cNvSpPr>
            <a:spLocks noGrp="1"/>
          </p:cNvSpPr>
          <p:nvPr>
            <p:ph idx="1"/>
          </p:nvPr>
        </p:nvSpPr>
        <p:spPr/>
        <p:txBody>
          <a:bodyPr>
            <a:normAutofit fontScale="92500" lnSpcReduction="20000"/>
          </a:bodyPr>
          <a:lstStyle/>
          <a:p>
            <a:pPr marL="0" indent="0">
              <a:buNone/>
            </a:pPr>
            <a:r>
              <a:rPr lang="pl-PL" dirty="0"/>
              <a:t>Z plikami w formacie PNG wiąże się również bardzo przydatna własność, mianowicie przezroczystość. Pozwala ona na zapisanie grafiki bez tła. Własność ta szczególnie przydatna jest, gdy chcemy zapisać nasze logo, bądź ikony. Tło na stronie możemy dowolnie zmieniać przy użyciu CSS, a gdybyśmy zapisali te grafiki z tłem musielibyśmy dodatkowo zmieniać tło w każdej grafice.</a:t>
            </a:r>
          </a:p>
          <a:p>
            <a:endParaRPr lang="pl-PL" dirty="0"/>
          </a:p>
          <a:p>
            <a:pPr marL="0" indent="0">
              <a:buNone/>
            </a:pPr>
            <a:r>
              <a:rPr lang="pl-PL" dirty="0"/>
              <a:t>W programach graficznych przezroczystość zazwyczaj zaznaczona jest taką szachownicą.</a:t>
            </a:r>
          </a:p>
          <a:p>
            <a:pPr marL="0" indent="0">
              <a:buNone/>
            </a:pPr>
            <a:r>
              <a:rPr lang="pl-PL" dirty="0"/>
              <a:t>Przezroczystość zwana jest również kanałem alfa (ang. </a:t>
            </a:r>
            <a:r>
              <a:rPr lang="pl-PL" dirty="0" err="1"/>
              <a:t>alpha</a:t>
            </a:r>
            <a:r>
              <a:rPr lang="pl-PL" dirty="0"/>
              <a:t> channel). Przezroczystość możemy uzyskać zapisując pliki m.in. w formacie PNG oraz GIF. Pliki zapisane w formacie JPG zawsze zostaną zapisane z tłem.</a:t>
            </a:r>
          </a:p>
        </p:txBody>
      </p:sp>
    </p:spTree>
    <p:extLst>
      <p:ext uri="{BB962C8B-B14F-4D97-AF65-F5344CB8AC3E}">
        <p14:creationId xmlns:p14="http://schemas.microsoft.com/office/powerpoint/2010/main" val="379452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4B6737-1799-4D83-8FEB-891E0AEC942C}"/>
              </a:ext>
            </a:extLst>
          </p:cNvPr>
          <p:cNvSpPr>
            <a:spLocks noGrp="1"/>
          </p:cNvSpPr>
          <p:nvPr>
            <p:ph type="title"/>
          </p:nvPr>
        </p:nvSpPr>
        <p:spPr/>
        <p:txBody>
          <a:bodyPr/>
          <a:lstStyle/>
          <a:p>
            <a:r>
              <a:rPr lang="pl-PL" dirty="0"/>
              <a:t>JPG</a:t>
            </a:r>
          </a:p>
        </p:txBody>
      </p:sp>
      <p:sp>
        <p:nvSpPr>
          <p:cNvPr id="3" name="Symbol zastępczy zawartości 2">
            <a:extLst>
              <a:ext uri="{FF2B5EF4-FFF2-40B4-BE49-F238E27FC236}">
                <a16:creationId xmlns:a16="http://schemas.microsoft.com/office/drawing/2014/main" id="{DDCA4547-9B30-4A84-A288-567A1BB1E741}"/>
              </a:ext>
            </a:extLst>
          </p:cNvPr>
          <p:cNvSpPr>
            <a:spLocks noGrp="1"/>
          </p:cNvSpPr>
          <p:nvPr>
            <p:ph idx="1"/>
          </p:nvPr>
        </p:nvSpPr>
        <p:spPr/>
        <p:txBody>
          <a:bodyPr>
            <a:normAutofit fontScale="92500" lnSpcReduction="20000"/>
          </a:bodyPr>
          <a:lstStyle/>
          <a:p>
            <a:pPr marL="0" indent="0">
              <a:buNone/>
            </a:pPr>
            <a:r>
              <a:rPr lang="pl-PL" dirty="0"/>
              <a:t>JPG jest najpopularniejszym formatem pliku graficznego. Zapewne każdy miał z nim styczność, bo każdy przynajmniej raz wykonał zdjęcie aparatem cyfrowym tudzież aparatem telefonicznym. Właśnie zdjęciom format ten zawdzięcza tak dużą popularność. Większość robionych obecnie zdjęć zapisywana jest w tym formacie. Skoro jest taki popularny to dowiedzmy się trochę więcej o nim.</a:t>
            </a:r>
          </a:p>
          <a:p>
            <a:pPr marL="0" indent="0">
              <a:buNone/>
            </a:pPr>
            <a:endParaRPr lang="pl-PL" dirty="0"/>
          </a:p>
          <a:p>
            <a:pPr marL="0" indent="0">
              <a:buNone/>
            </a:pPr>
            <a:r>
              <a:rPr lang="pl-PL" dirty="0"/>
              <a:t>Trzyliterowy skrót JPG jest skróconą formą czteroliterowego skrótu JPEG (ang. Joint </a:t>
            </a:r>
            <a:r>
              <a:rPr lang="pl-PL" dirty="0" err="1"/>
              <a:t>Photographic</a:t>
            </a:r>
            <a:r>
              <a:rPr lang="pl-PL" dirty="0"/>
              <a:t> </a:t>
            </a:r>
            <a:r>
              <a:rPr lang="pl-PL" dirty="0" err="1"/>
              <a:t>Experts</a:t>
            </a:r>
            <a:r>
              <a:rPr lang="pl-PL" dirty="0"/>
              <a:t> </a:t>
            </a:r>
            <a:r>
              <a:rPr lang="pl-PL" dirty="0" err="1"/>
              <a:t>Group</a:t>
            </a:r>
            <a:r>
              <a:rPr lang="pl-PL" dirty="0"/>
              <a:t> – połączona grupa ekspertów fotograficznych). Skrót ten pochodzi od grupy osób, która zajmowała się rozwojem tego standardu plików. Ze względu na praktykę używania rozszerzeń trzyliterowych dłuższy skrót JPEG zazwyczaj zapisujemy jako JPG.</a:t>
            </a:r>
          </a:p>
        </p:txBody>
      </p:sp>
    </p:spTree>
    <p:extLst>
      <p:ext uri="{BB962C8B-B14F-4D97-AF65-F5344CB8AC3E}">
        <p14:creationId xmlns:p14="http://schemas.microsoft.com/office/powerpoint/2010/main" val="1400926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1F97FA-B830-42A3-B735-887E1974CD56}"/>
              </a:ext>
            </a:extLst>
          </p:cNvPr>
          <p:cNvSpPr>
            <a:spLocks noGrp="1"/>
          </p:cNvSpPr>
          <p:nvPr>
            <p:ph type="title"/>
          </p:nvPr>
        </p:nvSpPr>
        <p:spPr/>
        <p:txBody>
          <a:bodyPr/>
          <a:lstStyle/>
          <a:p>
            <a:r>
              <a:rPr lang="pl-PL" dirty="0"/>
              <a:t>Kompresja</a:t>
            </a:r>
          </a:p>
        </p:txBody>
      </p:sp>
      <p:sp>
        <p:nvSpPr>
          <p:cNvPr id="3" name="Symbol zastępczy zawartości 2">
            <a:extLst>
              <a:ext uri="{FF2B5EF4-FFF2-40B4-BE49-F238E27FC236}">
                <a16:creationId xmlns:a16="http://schemas.microsoft.com/office/drawing/2014/main" id="{45553B5A-2AA5-4E62-9201-EE30BF28EB00}"/>
              </a:ext>
            </a:extLst>
          </p:cNvPr>
          <p:cNvSpPr>
            <a:spLocks noGrp="1"/>
          </p:cNvSpPr>
          <p:nvPr>
            <p:ph idx="1"/>
          </p:nvPr>
        </p:nvSpPr>
        <p:spPr/>
        <p:txBody>
          <a:bodyPr>
            <a:normAutofit fontScale="85000" lnSpcReduction="20000"/>
          </a:bodyPr>
          <a:lstStyle/>
          <a:p>
            <a:pPr marL="0" indent="0">
              <a:buNone/>
            </a:pPr>
            <a:r>
              <a:rPr lang="pl-PL" dirty="0"/>
              <a:t>Format ten został opracowany na potrzeby zmniejszenia rozmiaru (kompresji) zdjęć fotograficznych. Jest to format tzw. stratnej kompresji, tzn. zmniejszenia rozmiaru kosztem jakości zdjęcia.</a:t>
            </a:r>
          </a:p>
          <a:p>
            <a:pPr marL="0" indent="0">
              <a:buNone/>
            </a:pPr>
            <a:r>
              <a:rPr lang="pl-PL" dirty="0"/>
              <a:t>Pokrótce kompresja ta polega na zmniejszeniu liczby kolorów na zdjęciu w podobnych obszarach i zastąpieniem ich jednym bądź kilkoma odcieniami tego samego koloru. Tak na prawdę nie musimy do końca wiedzieć jak działa ta kompresja, warto jednak znać jej efekty.</a:t>
            </a:r>
          </a:p>
          <a:p>
            <a:pPr marL="0" indent="0">
              <a:buNone/>
            </a:pPr>
            <a:r>
              <a:rPr lang="pl-PL" dirty="0"/>
              <a:t>Kompresji możemy dokonać w programach graficznych i możemy sami regulować jej stopień. Im większy stopień kompresji tym mniejszy rozmiar pliku, ale i niższa jakość. Właśnie głównie rozchodzi się o tą jakość. Zbyt duży stopień kompresji powoduje pojawienie się skutków ubocznych, czyli tzw. Artefaktów.</a:t>
            </a:r>
          </a:p>
          <a:p>
            <a:pPr marL="0" indent="0">
              <a:buNone/>
            </a:pPr>
            <a:r>
              <a:rPr lang="pl-PL" dirty="0"/>
              <a:t>Artefakty są to grupy pikseli, które niejako zaśmiecają nam obraz, a których wcześniej tam nie było. Są to dodatkowe piksele wprowadzone przez algorytm kompresji.</a:t>
            </a:r>
          </a:p>
        </p:txBody>
      </p:sp>
    </p:spTree>
    <p:extLst>
      <p:ext uri="{BB962C8B-B14F-4D97-AF65-F5344CB8AC3E}">
        <p14:creationId xmlns:p14="http://schemas.microsoft.com/office/powerpoint/2010/main" val="3601476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844665-926A-4468-98C2-1D9D6999F7A0}"/>
              </a:ext>
            </a:extLst>
          </p:cNvPr>
          <p:cNvSpPr>
            <a:spLocks noGrp="1"/>
          </p:cNvSpPr>
          <p:nvPr>
            <p:ph type="title"/>
          </p:nvPr>
        </p:nvSpPr>
        <p:spPr/>
        <p:txBody>
          <a:bodyPr/>
          <a:lstStyle/>
          <a:p>
            <a:r>
              <a:rPr lang="pl-PL" dirty="0"/>
              <a:t>Kompresja</a:t>
            </a:r>
          </a:p>
        </p:txBody>
      </p:sp>
      <p:pic>
        <p:nvPicPr>
          <p:cNvPr id="4" name="Symbol zastępczy zawartości 3">
            <a:extLst>
              <a:ext uri="{FF2B5EF4-FFF2-40B4-BE49-F238E27FC236}">
                <a16:creationId xmlns:a16="http://schemas.microsoft.com/office/drawing/2014/main" id="{B2AF6F4E-81AD-4EBA-84A1-D87160DDF41D}"/>
              </a:ext>
            </a:extLst>
          </p:cNvPr>
          <p:cNvPicPr>
            <a:picLocks noGrp="1" noChangeAspect="1"/>
          </p:cNvPicPr>
          <p:nvPr>
            <p:ph idx="1"/>
          </p:nvPr>
        </p:nvPicPr>
        <p:blipFill>
          <a:blip r:embed="rId2"/>
          <a:stretch>
            <a:fillRect/>
          </a:stretch>
        </p:blipFill>
        <p:spPr>
          <a:xfrm>
            <a:off x="2713003" y="2336800"/>
            <a:ext cx="5549970" cy="3598863"/>
          </a:xfrm>
          <a:prstGeom prst="rect">
            <a:avLst/>
          </a:prstGeom>
        </p:spPr>
      </p:pic>
    </p:spTree>
    <p:extLst>
      <p:ext uri="{BB962C8B-B14F-4D97-AF65-F5344CB8AC3E}">
        <p14:creationId xmlns:p14="http://schemas.microsoft.com/office/powerpoint/2010/main" val="127799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C9B097-D6F2-4F6B-8E17-02BD5A41F143}"/>
              </a:ext>
            </a:extLst>
          </p:cNvPr>
          <p:cNvSpPr>
            <a:spLocks noGrp="1"/>
          </p:cNvSpPr>
          <p:nvPr>
            <p:ph type="title"/>
          </p:nvPr>
        </p:nvSpPr>
        <p:spPr/>
        <p:txBody>
          <a:bodyPr/>
          <a:lstStyle/>
          <a:p>
            <a:r>
              <a:rPr lang="pl-PL" dirty="0"/>
              <a:t>Po co kompresja?</a:t>
            </a:r>
          </a:p>
        </p:txBody>
      </p:sp>
      <p:sp>
        <p:nvSpPr>
          <p:cNvPr id="3" name="Symbol zastępczy zawartości 2">
            <a:extLst>
              <a:ext uri="{FF2B5EF4-FFF2-40B4-BE49-F238E27FC236}">
                <a16:creationId xmlns:a16="http://schemas.microsoft.com/office/drawing/2014/main" id="{5963CB4B-5799-4CDA-9338-EE2DB999EA8E}"/>
              </a:ext>
            </a:extLst>
          </p:cNvPr>
          <p:cNvSpPr>
            <a:spLocks noGrp="1"/>
          </p:cNvSpPr>
          <p:nvPr>
            <p:ph idx="1"/>
          </p:nvPr>
        </p:nvSpPr>
        <p:spPr/>
        <p:txBody>
          <a:bodyPr>
            <a:normAutofit fontScale="70000" lnSpcReduction="20000"/>
          </a:bodyPr>
          <a:lstStyle/>
          <a:p>
            <a:pPr marL="0" indent="0">
              <a:buNone/>
            </a:pPr>
            <a:r>
              <a:rPr lang="pl-PL" dirty="0"/>
              <a:t>Załóżmy, że strona posiadała by tych zdjęć sztuk 10. Dla uproszczenia podamy, że zdjęcia są jednakowego rozmiaru, 400KB jedno. Bez kompresji rozmiar zdjęć wyniósłby 4MB, a po kompresji już tylko 1MB. Czas na załadowanie tej strony byłby 4-krotnie dłuższy bez zastosowania kompresji zdjęć.</a:t>
            </a:r>
          </a:p>
          <a:p>
            <a:pPr marL="0" indent="0">
              <a:buNone/>
            </a:pPr>
            <a:endParaRPr lang="pl-PL" dirty="0"/>
          </a:p>
          <a:p>
            <a:pPr marL="0" indent="0">
              <a:buNone/>
            </a:pPr>
            <a:r>
              <a:rPr lang="pl-PL" dirty="0"/>
              <a:t>W świecie szybkich łącz internetowych możemy powiedzieć, że przecież 4MB to nie jest w cale tak dużo i szybko nam się ta strona załaduje. Otóż nie. Szybkość ładowania tej strony, czyli 4MB, przy łączu 8Mb/s (Megabit na sekundę) to całe 4s, a to bardzo dużo jeśli mówimy o czasie ładowania się stron internetowych. Dodatkowo musicie pamiętać, że nie każdy użytkownik </a:t>
            </a:r>
            <a:r>
              <a:rPr lang="pl-PL" dirty="0" err="1"/>
              <a:t>internetu</a:t>
            </a:r>
            <a:r>
              <a:rPr lang="pl-PL" dirty="0"/>
              <a:t> ma dostęp do szybkich łącz internetowych i wtedy czas ten ulegnie zwiększeniu.</a:t>
            </a:r>
          </a:p>
          <a:p>
            <a:pPr marL="0" indent="0">
              <a:buNone/>
            </a:pPr>
            <a:endParaRPr lang="pl-PL" dirty="0"/>
          </a:p>
          <a:p>
            <a:pPr marL="0" indent="0">
              <a:buNone/>
            </a:pPr>
            <a:r>
              <a:rPr lang="pl-PL" dirty="0"/>
              <a:t>Prowadzono nawet badania odnośnie czasu ładowania strony, a jej atrakcyjności. Okazało się, że strony, których czas ładowania jest znacznie krótszy są dużo bardziej atrakcyjne dla użytkowników i są oni bardziej chętni podjąć interakcję ze stroną. Jeśli jest to sklep to ma większą sprzedaż, natomiast, jeśli jest to blog to ma więcej czytelników, itd.</a:t>
            </a:r>
          </a:p>
        </p:txBody>
      </p:sp>
    </p:spTree>
    <p:extLst>
      <p:ext uri="{BB962C8B-B14F-4D97-AF65-F5344CB8AC3E}">
        <p14:creationId xmlns:p14="http://schemas.microsoft.com/office/powerpoint/2010/main" val="474074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791F5E-C1E9-40AF-BA0B-0C1D9F9A9C68}"/>
              </a:ext>
            </a:extLst>
          </p:cNvPr>
          <p:cNvSpPr>
            <a:spLocks noGrp="1"/>
          </p:cNvSpPr>
          <p:nvPr>
            <p:ph type="title"/>
          </p:nvPr>
        </p:nvSpPr>
        <p:spPr/>
        <p:txBody>
          <a:bodyPr/>
          <a:lstStyle/>
          <a:p>
            <a:r>
              <a:rPr lang="pl-PL" dirty="0"/>
              <a:t>Kompresja dla </a:t>
            </a:r>
            <a:r>
              <a:rPr lang="pl-PL" dirty="0" err="1"/>
              <a:t>googla</a:t>
            </a:r>
            <a:endParaRPr lang="pl-PL" dirty="0"/>
          </a:p>
        </p:txBody>
      </p:sp>
      <p:sp>
        <p:nvSpPr>
          <p:cNvPr id="3" name="Symbol zastępczy zawartości 2">
            <a:extLst>
              <a:ext uri="{FF2B5EF4-FFF2-40B4-BE49-F238E27FC236}">
                <a16:creationId xmlns:a16="http://schemas.microsoft.com/office/drawing/2014/main" id="{856B79DC-63CE-470B-8B36-0A63EB4F4FE4}"/>
              </a:ext>
            </a:extLst>
          </p:cNvPr>
          <p:cNvSpPr>
            <a:spLocks noGrp="1"/>
          </p:cNvSpPr>
          <p:nvPr>
            <p:ph idx="1"/>
          </p:nvPr>
        </p:nvSpPr>
        <p:spPr/>
        <p:txBody>
          <a:bodyPr/>
          <a:lstStyle/>
          <a:p>
            <a:pPr marL="0" indent="0">
              <a:buNone/>
            </a:pPr>
            <a:r>
              <a:rPr lang="pl-PL" dirty="0"/>
              <a:t>Kompresji dokonujemy również, dlatego że prosi nas o to wujek Google. Im strona szybciej się ładuje i przestrzega wszelkich zasad kompresji, tym również i wyższa pozycja w wyszukiwarce internetowej.</a:t>
            </a:r>
          </a:p>
        </p:txBody>
      </p:sp>
    </p:spTree>
    <p:extLst>
      <p:ext uri="{BB962C8B-B14F-4D97-AF65-F5344CB8AC3E}">
        <p14:creationId xmlns:p14="http://schemas.microsoft.com/office/powerpoint/2010/main" val="485691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3E75C1-B437-4CF6-8308-D9DCC4E48FD6}"/>
              </a:ext>
            </a:extLst>
          </p:cNvPr>
          <p:cNvSpPr>
            <a:spLocks noGrp="1"/>
          </p:cNvSpPr>
          <p:nvPr>
            <p:ph type="title"/>
          </p:nvPr>
        </p:nvSpPr>
        <p:spPr/>
        <p:txBody>
          <a:bodyPr/>
          <a:lstStyle/>
          <a:p>
            <a:r>
              <a:rPr lang="pl-PL" dirty="0"/>
              <a:t>Kompresja dla urządzeń mobilnych</a:t>
            </a:r>
          </a:p>
        </p:txBody>
      </p:sp>
      <p:sp>
        <p:nvSpPr>
          <p:cNvPr id="3" name="Symbol zastępczy zawartości 2">
            <a:extLst>
              <a:ext uri="{FF2B5EF4-FFF2-40B4-BE49-F238E27FC236}">
                <a16:creationId xmlns:a16="http://schemas.microsoft.com/office/drawing/2014/main" id="{1809E9A7-2B5A-46D6-8683-445918294CEE}"/>
              </a:ext>
            </a:extLst>
          </p:cNvPr>
          <p:cNvSpPr>
            <a:spLocks noGrp="1"/>
          </p:cNvSpPr>
          <p:nvPr>
            <p:ph idx="1"/>
          </p:nvPr>
        </p:nvSpPr>
        <p:spPr/>
        <p:txBody>
          <a:bodyPr>
            <a:normAutofit lnSpcReduction="10000"/>
          </a:bodyPr>
          <a:lstStyle/>
          <a:p>
            <a:pPr marL="0" indent="0">
              <a:buNone/>
            </a:pPr>
            <a:r>
              <a:rPr lang="pl-PL" dirty="0"/>
              <a:t>Nie bez powodu Google ocenia, czy strona szybko się ładuje. Urządzenia mobilne, takie jak tablety i komórki, tudzież nowa nazwa </a:t>
            </a:r>
            <a:r>
              <a:rPr lang="pl-PL" dirty="0" err="1"/>
              <a:t>MądreTelefony</a:t>
            </a:r>
            <a:r>
              <a:rPr lang="pl-PL" dirty="0"/>
              <a:t> (</a:t>
            </a:r>
            <a:r>
              <a:rPr lang="pl-PL" dirty="0" err="1"/>
              <a:t>SmartPhone</a:t>
            </a:r>
            <a:r>
              <a:rPr lang="pl-PL" dirty="0"/>
              <a:t>), nie zawsze mają dostęp szybkiego łącza, tzw. Wi-Fi, czy też 4G, a ostatecznie 3G. Często zdarza się, że </a:t>
            </a:r>
            <a:r>
              <a:rPr lang="pl-PL" dirty="0" err="1"/>
              <a:t>przesył</a:t>
            </a:r>
            <a:r>
              <a:rPr lang="pl-PL" dirty="0"/>
              <a:t> danych jest niewielki i na załadowanie strony, która zajmuje 4MB i więcej możemy czekać nawet kilka ładnych minut. Dlatego, żeby zadowolić i </a:t>
            </a:r>
            <a:r>
              <a:rPr lang="pl-PL" dirty="0" err="1"/>
              <a:t>Google’a</a:t>
            </a:r>
            <a:r>
              <a:rPr lang="pl-PL" dirty="0"/>
              <a:t> i użytkowników staramy się, żeby nasza cała strona zajmowała max pomiędzy 1MB a 2MB, a już najlepiej jakby to było tak połowę tych wartości. Kompresja zdjęć nie jest jedynym sposobem optymalizacji czasu ładowania naszej strony, ale jest na pewno jednym z kluczowych elementów.</a:t>
            </a:r>
          </a:p>
        </p:txBody>
      </p:sp>
    </p:spTree>
    <p:extLst>
      <p:ext uri="{BB962C8B-B14F-4D97-AF65-F5344CB8AC3E}">
        <p14:creationId xmlns:p14="http://schemas.microsoft.com/office/powerpoint/2010/main" val="1467950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B5EDDA-68F5-4C9D-88C4-26E47CDBE70B}"/>
              </a:ext>
            </a:extLst>
          </p:cNvPr>
          <p:cNvSpPr>
            <a:spLocks noGrp="1"/>
          </p:cNvSpPr>
          <p:nvPr>
            <p:ph type="title"/>
          </p:nvPr>
        </p:nvSpPr>
        <p:spPr/>
        <p:txBody>
          <a:bodyPr/>
          <a:lstStyle/>
          <a:p>
            <a:r>
              <a:rPr lang="pl-PL" dirty="0"/>
              <a:t>Rozdzielczość</a:t>
            </a:r>
          </a:p>
        </p:txBody>
      </p:sp>
      <p:sp>
        <p:nvSpPr>
          <p:cNvPr id="3" name="Symbol zastępczy zawartości 2">
            <a:extLst>
              <a:ext uri="{FF2B5EF4-FFF2-40B4-BE49-F238E27FC236}">
                <a16:creationId xmlns:a16="http://schemas.microsoft.com/office/drawing/2014/main" id="{BC69003D-BE44-40D7-AF01-7B2B1E0F44CC}"/>
              </a:ext>
            </a:extLst>
          </p:cNvPr>
          <p:cNvSpPr>
            <a:spLocks noGrp="1"/>
          </p:cNvSpPr>
          <p:nvPr>
            <p:ph idx="1"/>
          </p:nvPr>
        </p:nvSpPr>
        <p:spPr/>
        <p:txBody>
          <a:bodyPr>
            <a:normAutofit fontScale="85000" lnSpcReduction="20000"/>
          </a:bodyPr>
          <a:lstStyle/>
          <a:p>
            <a:pPr marL="0" indent="0">
              <a:buNone/>
            </a:pPr>
            <a:r>
              <a:rPr lang="pl-PL" dirty="0"/>
              <a:t>Jak już nam tak dobrze poszło ze zrozumieniem po co w ogóle mamy dokonywać zmniejszania rozmiaru zdjęcia, to oprócz kompresji jest jeszcze jedna kwestia z tym związana, mianowicie rozdzielczość. Rozdzielczość to nic innego jak rozmiar zdjęcia cyfrowego. Rozdzielczość podawana jest w pikselach, czyli takich małych kwadracikach pojawiających się na ekranie.</a:t>
            </a:r>
          </a:p>
          <a:p>
            <a:pPr marL="0" indent="0">
              <a:buNone/>
            </a:pPr>
            <a:r>
              <a:rPr lang="pl-PL" dirty="0"/>
              <a:t>Piksel jest to najmniejszy element wyświetlacza, tudzież ekranu, telewizora itd. Każdy piksel może posiadać tylko jeden kolor. Natomiast duże nagromadzenie różnorodnych pikseli daje nam obraz.</a:t>
            </a:r>
          </a:p>
          <a:p>
            <a:pPr marL="0" indent="0">
              <a:buNone/>
            </a:pPr>
            <a:endParaRPr lang="pl-PL" dirty="0"/>
          </a:p>
          <a:p>
            <a:pPr marL="0" indent="0">
              <a:buNone/>
            </a:pPr>
            <a:r>
              <a:rPr lang="pl-PL" dirty="0"/>
              <a:t>Rozdzielczość to stosunek szerokości do wysokości wyrażonej w pikselach. Ta, taka najbardziej znana chyba nam wszystkim rozdzielczość, o marketingowej nazwie HD (High Definition, czyli po prostu wysoka rozdzielczość) to 1920px na 1080px. Zapamiętajmy, że pierwszą wartością będzie zawsze szerokość, a drugą wysokość.</a:t>
            </a:r>
          </a:p>
        </p:txBody>
      </p:sp>
    </p:spTree>
    <p:extLst>
      <p:ext uri="{BB962C8B-B14F-4D97-AF65-F5344CB8AC3E}">
        <p14:creationId xmlns:p14="http://schemas.microsoft.com/office/powerpoint/2010/main" val="78110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A0AD0-7A5E-43F4-ABE5-248D59EF9F93}"/>
              </a:ext>
            </a:extLst>
          </p:cNvPr>
          <p:cNvSpPr>
            <a:spLocks noGrp="1"/>
          </p:cNvSpPr>
          <p:nvPr>
            <p:ph type="title"/>
          </p:nvPr>
        </p:nvSpPr>
        <p:spPr/>
        <p:txBody>
          <a:bodyPr/>
          <a:lstStyle/>
          <a:p>
            <a:r>
              <a:rPr lang="pl-PL" dirty="0"/>
              <a:t>Megapiksele</a:t>
            </a:r>
          </a:p>
        </p:txBody>
      </p:sp>
      <p:sp>
        <p:nvSpPr>
          <p:cNvPr id="3" name="Symbol zastępczy zawartości 2">
            <a:extLst>
              <a:ext uri="{FF2B5EF4-FFF2-40B4-BE49-F238E27FC236}">
                <a16:creationId xmlns:a16="http://schemas.microsoft.com/office/drawing/2014/main" id="{D523E813-6742-43DA-ADB0-897B2B388A12}"/>
              </a:ext>
            </a:extLst>
          </p:cNvPr>
          <p:cNvSpPr>
            <a:spLocks noGrp="1"/>
          </p:cNvSpPr>
          <p:nvPr>
            <p:ph idx="1"/>
          </p:nvPr>
        </p:nvSpPr>
        <p:spPr/>
        <p:txBody>
          <a:bodyPr/>
          <a:lstStyle/>
          <a:p>
            <a:pPr marL="0" indent="0">
              <a:buNone/>
            </a:pPr>
            <a:r>
              <a:rPr lang="pl-PL" dirty="0"/>
              <a:t>HD stosuje się raczej w telewizorach i monitorach, a my mieliśmy mówić o zdjęciach. Rozdzielczość zdjęć liczona jest zazwyczaj w Mega Pikselach. Cóż to są te magiczne Mega Piksele? To nic innego jak wynik mnożenia naszej rozdzielczości wyrażony w milionach pikseli.</a:t>
            </a:r>
          </a:p>
          <a:p>
            <a:pPr marL="0" indent="0">
              <a:buNone/>
            </a:pPr>
            <a:endParaRPr lang="pl-PL" dirty="0"/>
          </a:p>
          <a:p>
            <a:pPr marL="0" indent="0">
              <a:buNone/>
            </a:pPr>
            <a:r>
              <a:rPr lang="pl-PL" dirty="0"/>
              <a:t>Nasza rozdzielczość HD, skoro już o niej wspomnieliśmy, będzie miała tych pikseli 1920X1080=2’073’600, czyli w zaokrągleniu dwa megapiksele, a zapisujemy to, w ten sposób 2MP.</a:t>
            </a:r>
          </a:p>
        </p:txBody>
      </p:sp>
    </p:spTree>
    <p:extLst>
      <p:ext uri="{BB962C8B-B14F-4D97-AF65-F5344CB8AC3E}">
        <p14:creationId xmlns:p14="http://schemas.microsoft.com/office/powerpoint/2010/main" val="67668714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9</TotalTime>
  <Words>1491</Words>
  <Application>Microsoft Office PowerPoint</Application>
  <PresentationFormat>Panoramiczny</PresentationFormat>
  <Paragraphs>48</Paragraphs>
  <Slides>14</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14</vt:i4>
      </vt:variant>
    </vt:vector>
  </HeadingPairs>
  <TitlesOfParts>
    <vt:vector size="17" baseType="lpstr">
      <vt:lpstr>Arial</vt:lpstr>
      <vt:lpstr>Trebuchet MS</vt:lpstr>
      <vt:lpstr>Berlin</vt:lpstr>
      <vt:lpstr>Obrazy</vt:lpstr>
      <vt:lpstr>JPG</vt:lpstr>
      <vt:lpstr>Kompresja</vt:lpstr>
      <vt:lpstr>Kompresja</vt:lpstr>
      <vt:lpstr>Po co kompresja?</vt:lpstr>
      <vt:lpstr>Kompresja dla googla</vt:lpstr>
      <vt:lpstr>Kompresja dla urządzeń mobilnych</vt:lpstr>
      <vt:lpstr>Rozdzielczość</vt:lpstr>
      <vt:lpstr>Megapiksele</vt:lpstr>
      <vt:lpstr>Wybór rozdzielczości</vt:lpstr>
      <vt:lpstr>GIF</vt:lpstr>
      <vt:lpstr>Animowany GIF</vt:lpstr>
      <vt:lpstr>PNG</vt:lpstr>
      <vt:lpstr>Przeźroczystość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Obrazy</dc:title>
  <dc:creator>Damian Radzik</dc:creator>
  <cp:lastModifiedBy>Damian Radzik</cp:lastModifiedBy>
  <cp:revision>3</cp:revision>
  <dcterms:created xsi:type="dcterms:W3CDTF">2017-10-01T14:36:50Z</dcterms:created>
  <dcterms:modified xsi:type="dcterms:W3CDTF">2017-10-01T14:46:18Z</dcterms:modified>
</cp:coreProperties>
</file>