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72" y="3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3AB47E08-289C-462B-BA05-E85B6043CC97}" type="datetimeFigureOut">
              <a:rPr lang="pl-PL" smtClean="0"/>
              <a:t>20.10.2017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255346" y="2750337"/>
            <a:ext cx="1171888" cy="1356442"/>
          </a:xfrm>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2580934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3AB47E08-289C-462B-BA05-E85B6043CC97}" type="datetimeFigureOut">
              <a:rPr lang="pl-PL" smtClean="0"/>
              <a:t>20.10.2017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309"/>
            <a:ext cx="1154151" cy="1090789"/>
          </a:xfrm>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188179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3AB47E08-289C-462B-BA05-E85B6043CC97}" type="datetimeFigureOut">
              <a:rPr lang="pl-PL" smtClean="0"/>
              <a:t>20.10.2017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615"/>
            <a:ext cx="1154151" cy="1090789"/>
          </a:xfrm>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2128307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3AB47E08-289C-462B-BA05-E85B6043CC97}" type="datetimeFigureOut">
              <a:rPr lang="pl-PL" smtClean="0"/>
              <a:t>20.10.2017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6638FBDE-7E10-43D2-87A6-ABA9C5EB5BA8}" type="slidenum">
              <a:rPr lang="pl-PL" smtClean="0"/>
              <a:t>‹#›</a:t>
            </a:fld>
            <a:endParaRPr lang="pl-P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13728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3AB47E08-289C-462B-BA05-E85B6043CC97}" type="datetimeFigureOut">
              <a:rPr lang="pl-PL" smtClean="0"/>
              <a:t>20.10.2017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3366059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3AB47E08-289C-462B-BA05-E85B6043CC97}" type="datetimeFigureOut">
              <a:rPr lang="pl-PL" smtClean="0"/>
              <a:t>20.10.2017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899759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3AB47E08-289C-462B-BA05-E85B6043CC97}" type="datetimeFigureOut">
              <a:rPr lang="pl-PL" smtClean="0"/>
              <a:t>20.10.2017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1502179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AB47E08-289C-462B-BA05-E85B6043CC97}" type="datetimeFigureOut">
              <a:rPr lang="pl-PL" smtClean="0"/>
              <a:t>20.10.2017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2865267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3AB47E08-289C-462B-BA05-E85B6043CC97}" type="datetimeFigureOut">
              <a:rPr lang="pl-PL" smtClean="0"/>
              <a:t>20.10.2017</a:t>
            </a:fld>
            <a:endParaRPr lang="pl-PL"/>
          </a:p>
        </p:txBody>
      </p:sp>
      <p:sp>
        <p:nvSpPr>
          <p:cNvPr id="5" name="Footer Placeholder 4"/>
          <p:cNvSpPr>
            <a:spLocks noGrp="1"/>
          </p:cNvSpPr>
          <p:nvPr>
            <p:ph type="ftr" sz="quarter" idx="11"/>
          </p:nvPr>
        </p:nvSpPr>
        <p:spPr>
          <a:xfrm>
            <a:off x="680321" y="5936188"/>
            <a:ext cx="6126805" cy="365125"/>
          </a:xfrm>
        </p:spPr>
        <p:txBody>
          <a:bodyPr/>
          <a:lstStyle/>
          <a:p>
            <a:endParaRPr lang="pl-P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638FBDE-7E10-43D2-87A6-ABA9C5EB5BA8}" type="slidenum">
              <a:rPr lang="pl-PL" smtClean="0"/>
              <a:t>‹#›</a:t>
            </a:fld>
            <a:endParaRPr lang="pl-PL"/>
          </a:p>
        </p:txBody>
      </p:sp>
    </p:spTree>
    <p:extLst>
      <p:ext uri="{BB962C8B-B14F-4D97-AF65-F5344CB8AC3E}">
        <p14:creationId xmlns:p14="http://schemas.microsoft.com/office/powerpoint/2010/main" val="4038192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AB47E08-289C-462B-BA05-E85B6043CC97}" type="datetimeFigureOut">
              <a:rPr lang="pl-PL" smtClean="0"/>
              <a:t>20.10.2017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3344418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3AB47E08-289C-462B-BA05-E85B6043CC97}" type="datetimeFigureOut">
              <a:rPr lang="pl-PL" smtClean="0"/>
              <a:t>20.10.2017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729455" y="2869895"/>
            <a:ext cx="1154151" cy="1090789"/>
          </a:xfrm>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304972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3AB47E08-289C-462B-BA05-E85B6043CC97}" type="datetimeFigureOut">
              <a:rPr lang="pl-PL" smtClean="0"/>
              <a:t>20.10.2017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2946510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AB47E08-289C-462B-BA05-E85B6043CC97}" type="datetimeFigureOut">
              <a:rPr lang="pl-PL" smtClean="0"/>
              <a:t>20.10.2017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3732041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3AB47E08-289C-462B-BA05-E85B6043CC97}" type="datetimeFigureOut">
              <a:rPr lang="pl-PL" smtClean="0"/>
              <a:t>20.10.2017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245840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AB47E08-289C-462B-BA05-E85B6043CC97}" type="datetimeFigureOut">
              <a:rPr lang="pl-PL" smtClean="0"/>
              <a:t>20.10.2017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796389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3AB47E08-289C-462B-BA05-E85B6043CC97}" type="datetimeFigureOut">
              <a:rPr lang="pl-PL" smtClean="0"/>
              <a:t>20.10.2017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861379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3AB47E08-289C-462B-BA05-E85B6043CC97}" type="datetimeFigureOut">
              <a:rPr lang="pl-PL" smtClean="0"/>
              <a:t>20.10.2017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638FBDE-7E10-43D2-87A6-ABA9C5EB5BA8}" type="slidenum">
              <a:rPr lang="pl-PL" smtClean="0"/>
              <a:t>‹#›</a:t>
            </a:fld>
            <a:endParaRPr lang="pl-PL"/>
          </a:p>
        </p:txBody>
      </p:sp>
    </p:spTree>
    <p:extLst>
      <p:ext uri="{BB962C8B-B14F-4D97-AF65-F5344CB8AC3E}">
        <p14:creationId xmlns:p14="http://schemas.microsoft.com/office/powerpoint/2010/main" val="2615638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AB47E08-289C-462B-BA05-E85B6043CC97}" type="datetimeFigureOut">
              <a:rPr lang="pl-PL" smtClean="0"/>
              <a:t>20.10.2017</a:t>
            </a:fld>
            <a:endParaRPr lang="pl-P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638FBDE-7E10-43D2-87A6-ABA9C5EB5BA8}" type="slidenum">
              <a:rPr lang="pl-PL" smtClean="0"/>
              <a:t>‹#›</a:t>
            </a:fld>
            <a:endParaRPr lang="pl-PL"/>
          </a:p>
        </p:txBody>
      </p:sp>
    </p:spTree>
    <p:extLst>
      <p:ext uri="{BB962C8B-B14F-4D97-AF65-F5344CB8AC3E}">
        <p14:creationId xmlns:p14="http://schemas.microsoft.com/office/powerpoint/2010/main" val="2414957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518F38-3F38-4A67-AA59-AD33DEB07DBE}"/>
              </a:ext>
            </a:extLst>
          </p:cNvPr>
          <p:cNvSpPr>
            <a:spLocks noGrp="1"/>
          </p:cNvSpPr>
          <p:nvPr>
            <p:ph type="ctrTitle"/>
          </p:nvPr>
        </p:nvSpPr>
        <p:spPr/>
        <p:txBody>
          <a:bodyPr/>
          <a:lstStyle/>
          <a:p>
            <a:r>
              <a:rPr lang="pl-PL" dirty="0"/>
              <a:t>Prywatność</a:t>
            </a:r>
          </a:p>
        </p:txBody>
      </p:sp>
      <p:sp>
        <p:nvSpPr>
          <p:cNvPr id="3" name="Podtytuł 2">
            <a:extLst>
              <a:ext uri="{FF2B5EF4-FFF2-40B4-BE49-F238E27FC236}">
                <a16:creationId xmlns:a16="http://schemas.microsoft.com/office/drawing/2014/main" id="{6D46C8F0-DF54-4C26-85D1-435867D71BCD}"/>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434767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941CF3-F300-4B13-B0B8-CE9B4C60360C}"/>
              </a:ext>
            </a:extLst>
          </p:cNvPr>
          <p:cNvSpPr>
            <a:spLocks noGrp="1"/>
          </p:cNvSpPr>
          <p:nvPr>
            <p:ph type="title"/>
          </p:nvPr>
        </p:nvSpPr>
        <p:spPr/>
        <p:txBody>
          <a:bodyPr/>
          <a:lstStyle/>
          <a:p>
            <a:r>
              <a:rPr lang="pl-PL" dirty="0"/>
              <a:t>Dane pozostające na urządzeniu</a:t>
            </a:r>
          </a:p>
        </p:txBody>
      </p:sp>
      <p:sp>
        <p:nvSpPr>
          <p:cNvPr id="3" name="Symbol zastępczy zawartości 2">
            <a:extLst>
              <a:ext uri="{FF2B5EF4-FFF2-40B4-BE49-F238E27FC236}">
                <a16:creationId xmlns:a16="http://schemas.microsoft.com/office/drawing/2014/main" id="{4B125D79-DE2C-4F66-8B33-9BD591E970C3}"/>
              </a:ext>
            </a:extLst>
          </p:cNvPr>
          <p:cNvSpPr>
            <a:spLocks noGrp="1"/>
          </p:cNvSpPr>
          <p:nvPr>
            <p:ph idx="1"/>
          </p:nvPr>
        </p:nvSpPr>
        <p:spPr/>
        <p:txBody>
          <a:bodyPr>
            <a:normAutofit fontScale="62500" lnSpcReduction="20000"/>
          </a:bodyPr>
          <a:lstStyle/>
          <a:p>
            <a:pPr marL="0" indent="0">
              <a:buNone/>
            </a:pPr>
            <a:r>
              <a:rPr lang="pl-PL" dirty="0"/>
              <a:t>Ciasteczka są przesyłane za każdym razem co zwiększa zarówno ryzyko przechwycenia tych informacji, jak i zwiększa ilość przesyłanych danych. Nie ma też możliwości ustawienia wartości ciasteczka bez ponownego podania pozostałych opcji (czyli wygasania </a:t>
            </a:r>
            <a:r>
              <a:rPr lang="pl-PL" dirty="0" err="1"/>
              <a:t>itp</a:t>
            </a:r>
            <a:r>
              <a:rPr lang="pl-PL" dirty="0"/>
              <a:t>). Z powodu tych ograniczeń wprowadzone zostały inne rozwiązania, które umożliwiają przechowywanie danych po stronie użytkownika i działają wyłącznie po jego stronie (nie są przesyłane do serwera). To umożliwia zarówno tworzenie aplikacji przeglądarkowych niemających w ogóle kontaktu serwerem, jak i takich, które serwer wykorzystują do przechowywania części danych lub do synchronizacji danych między urządzeniami użytkownika.</a:t>
            </a:r>
          </a:p>
          <a:p>
            <a:pPr marL="0" indent="0">
              <a:buNone/>
            </a:pPr>
            <a:r>
              <a:rPr lang="pl-PL" dirty="0"/>
              <a:t>Wśród takich rozwiązań można wymienić:</a:t>
            </a:r>
          </a:p>
          <a:p>
            <a:r>
              <a:rPr lang="pl-PL" dirty="0"/>
              <a:t>Web </a:t>
            </a:r>
            <a:r>
              <a:rPr lang="pl-PL" dirty="0" err="1"/>
              <a:t>storage</a:t>
            </a:r>
            <a:r>
              <a:rPr lang="pl-PL" dirty="0"/>
              <a:t> – standard W3C dający skryptom JavaScript proste odpowiedniki ciasteczek sesyjnych (</a:t>
            </a:r>
            <a:r>
              <a:rPr lang="pl-PL" dirty="0" err="1"/>
              <a:t>sessionStorage</a:t>
            </a:r>
            <a:r>
              <a:rPr lang="pl-PL" dirty="0"/>
              <a:t>), jak i „trwałych” (</a:t>
            </a:r>
            <a:r>
              <a:rPr lang="pl-PL" dirty="0" err="1"/>
              <a:t>localStorage</a:t>
            </a:r>
            <a:r>
              <a:rPr lang="pl-PL" dirty="0"/>
              <a:t>). Przy czym – w przeciwieństwie do „trwałych” ciasteczek – dane w „</a:t>
            </a:r>
            <a:r>
              <a:rPr lang="pl-PL" dirty="0" err="1"/>
              <a:t>localStorage</a:t>
            </a:r>
            <a:r>
              <a:rPr lang="pl-PL" dirty="0"/>
              <a:t>” nie wygasają automatycznie.</a:t>
            </a:r>
          </a:p>
          <a:p>
            <a:r>
              <a:rPr lang="pl-PL" dirty="0"/>
              <a:t>Web SQL Database – standard W3C, obecnie porzucony, dający bardziej zaawansowane możliwości bardziej typowe dla relacyjnych baz danych (oparty na </a:t>
            </a:r>
            <a:r>
              <a:rPr lang="pl-PL" dirty="0" err="1"/>
              <a:t>SQLite</a:t>
            </a:r>
            <a:r>
              <a:rPr lang="pl-PL" dirty="0"/>
              <a:t>).</a:t>
            </a:r>
          </a:p>
          <a:p>
            <a:r>
              <a:rPr lang="pl-PL" dirty="0" err="1"/>
              <a:t>Indexed</a:t>
            </a:r>
            <a:r>
              <a:rPr lang="pl-PL" dirty="0"/>
              <a:t> Database API – nowszy standard W3C dla zaawansowanych baz danych budowanych w JavaScript.</a:t>
            </a:r>
          </a:p>
          <a:p>
            <a:r>
              <a:rPr lang="pl-PL" dirty="0" err="1"/>
              <a:t>Local</a:t>
            </a:r>
            <a:r>
              <a:rPr lang="pl-PL" dirty="0"/>
              <a:t> </a:t>
            </a:r>
            <a:r>
              <a:rPr lang="pl-PL" dirty="0" err="1"/>
              <a:t>shared</a:t>
            </a:r>
            <a:r>
              <a:rPr lang="pl-PL" dirty="0"/>
              <a:t> </a:t>
            </a:r>
            <a:r>
              <a:rPr lang="pl-PL" dirty="0" err="1"/>
              <a:t>object</a:t>
            </a:r>
            <a:r>
              <a:rPr lang="pl-PL" dirty="0"/>
              <a:t> – stworzone przez Adobe i zwane także „ciasteczkami Flash” (ang. „Flash </a:t>
            </a:r>
            <a:r>
              <a:rPr lang="pl-PL" dirty="0" err="1"/>
              <a:t>cookies</a:t>
            </a:r>
            <a:r>
              <a:rPr lang="pl-PL" dirty="0"/>
              <a:t>”), ponieważ używane są przez Adobe Flash.</a:t>
            </a:r>
          </a:p>
        </p:txBody>
      </p:sp>
    </p:spTree>
    <p:extLst>
      <p:ext uri="{BB962C8B-B14F-4D97-AF65-F5344CB8AC3E}">
        <p14:creationId xmlns:p14="http://schemas.microsoft.com/office/powerpoint/2010/main" val="2857114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626C56-A907-4BF5-B9B9-48A55AB73497}"/>
              </a:ext>
            </a:extLst>
          </p:cNvPr>
          <p:cNvSpPr>
            <a:spLocks noGrp="1"/>
          </p:cNvSpPr>
          <p:nvPr>
            <p:ph type="title"/>
          </p:nvPr>
        </p:nvSpPr>
        <p:spPr/>
        <p:txBody>
          <a:bodyPr/>
          <a:lstStyle/>
          <a:p>
            <a:r>
              <a:rPr lang="pl-PL" dirty="0"/>
              <a:t>Zastosowanie</a:t>
            </a:r>
          </a:p>
        </p:txBody>
      </p:sp>
      <p:pic>
        <p:nvPicPr>
          <p:cNvPr id="1026" name="Picture 2" descr="https://upload.wikimedia.org/wikipedia/commons/thumb/5/5f/Ciasteczka_-_prosty_licznik.svg/750px-Ciasteczka_-_prosty_licznik.svg.png">
            <a:extLst>
              <a:ext uri="{FF2B5EF4-FFF2-40B4-BE49-F238E27FC236}">
                <a16:creationId xmlns:a16="http://schemas.microsoft.com/office/drawing/2014/main" id="{9900C708-C6E5-4455-9C3A-0939987E6FF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379279" y="2336800"/>
            <a:ext cx="4217417" cy="3598863"/>
          </a:xfrm>
          <a:prstGeom prst="rect">
            <a:avLst/>
          </a:prstGeom>
          <a:solidFill>
            <a:schemeClr val="tx1"/>
          </a:solidFill>
          <a:extLst/>
        </p:spPr>
      </p:pic>
    </p:spTree>
    <p:extLst>
      <p:ext uri="{BB962C8B-B14F-4D97-AF65-F5344CB8AC3E}">
        <p14:creationId xmlns:p14="http://schemas.microsoft.com/office/powerpoint/2010/main" val="742776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9CA80D-10F5-4F8D-8872-C2392E78DE19}"/>
              </a:ext>
            </a:extLst>
          </p:cNvPr>
          <p:cNvSpPr>
            <a:spLocks noGrp="1"/>
          </p:cNvSpPr>
          <p:nvPr>
            <p:ph type="title"/>
          </p:nvPr>
        </p:nvSpPr>
        <p:spPr/>
        <p:txBody>
          <a:bodyPr/>
          <a:lstStyle/>
          <a:p>
            <a:r>
              <a:rPr lang="pl-PL" dirty="0"/>
              <a:t>Prawa autorskie</a:t>
            </a:r>
          </a:p>
        </p:txBody>
      </p:sp>
      <p:sp>
        <p:nvSpPr>
          <p:cNvPr id="3" name="Symbol zastępczy zawartości 2">
            <a:extLst>
              <a:ext uri="{FF2B5EF4-FFF2-40B4-BE49-F238E27FC236}">
                <a16:creationId xmlns:a16="http://schemas.microsoft.com/office/drawing/2014/main" id="{AAA232DA-81AB-4FC1-91A7-4FDB5C88FF93}"/>
              </a:ext>
            </a:extLst>
          </p:cNvPr>
          <p:cNvSpPr>
            <a:spLocks noGrp="1"/>
          </p:cNvSpPr>
          <p:nvPr>
            <p:ph idx="1"/>
          </p:nvPr>
        </p:nvSpPr>
        <p:spPr/>
        <p:txBody>
          <a:bodyPr/>
          <a:lstStyle/>
          <a:p>
            <a:pPr marL="0" indent="0">
              <a:buNone/>
            </a:pPr>
            <a:r>
              <a:rPr lang="pl-PL" dirty="0"/>
              <a:t>Prawo autorskie (ang. copyright, symbol: ©) – dyscyplina prawa cywilnego, zespół norm prawnych wchodzących w skład prawa własności intelektualnej, a także ogół praw przysługujących autorowi utworu (lub innemu uprawnionemu podmiotowi) upoważniających go do decydowania o eksploatacji utworu i czerpaniu z niej korzyści finansowych.</a:t>
            </a:r>
          </a:p>
        </p:txBody>
      </p:sp>
    </p:spTree>
    <p:extLst>
      <p:ext uri="{BB962C8B-B14F-4D97-AF65-F5344CB8AC3E}">
        <p14:creationId xmlns:p14="http://schemas.microsoft.com/office/powerpoint/2010/main" val="4193103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D2B835-55D1-4B81-904A-A69649F3C34D}"/>
              </a:ext>
            </a:extLst>
          </p:cNvPr>
          <p:cNvSpPr>
            <a:spLocks noGrp="1"/>
          </p:cNvSpPr>
          <p:nvPr>
            <p:ph type="title"/>
          </p:nvPr>
        </p:nvSpPr>
        <p:spPr/>
        <p:txBody>
          <a:bodyPr/>
          <a:lstStyle/>
          <a:p>
            <a:r>
              <a:rPr lang="pl-PL" dirty="0"/>
              <a:t>Polska</a:t>
            </a:r>
          </a:p>
        </p:txBody>
      </p:sp>
      <p:sp>
        <p:nvSpPr>
          <p:cNvPr id="3" name="Symbol zastępczy zawartości 2">
            <a:extLst>
              <a:ext uri="{FF2B5EF4-FFF2-40B4-BE49-F238E27FC236}">
                <a16:creationId xmlns:a16="http://schemas.microsoft.com/office/drawing/2014/main" id="{D402E4BB-E86B-4222-8D14-D85C35BAC9EC}"/>
              </a:ext>
            </a:extLst>
          </p:cNvPr>
          <p:cNvSpPr>
            <a:spLocks noGrp="1"/>
          </p:cNvSpPr>
          <p:nvPr>
            <p:ph idx="1"/>
          </p:nvPr>
        </p:nvSpPr>
        <p:spPr/>
        <p:txBody>
          <a:bodyPr/>
          <a:lstStyle/>
          <a:p>
            <a:pPr marL="0" indent="0">
              <a:buNone/>
            </a:pPr>
            <a:r>
              <a:rPr lang="pl-PL" dirty="0"/>
              <a:t>Przyjęta w 1994 roku (a następnie nowelizowana) ustawa o prawie autorskim i prawach pokrewnych reguluje między innymi przedmiot i podmiot i ogólne pojęcie prawa autorskiego, wyjątki i ograniczenia praw autorskich, okres obowiązywania praw autorskich oraz ochronę przedmiotu prawa autorskiego. Podstawowym założeniem jest rozróżnienie autorskich praw osobistych oraz autorskich praw majątkowych. Ustawa – zgodnie z nazwą reguluje także prawa pokrewne – związane z </a:t>
            </a:r>
            <a:r>
              <a:rPr lang="pl-PL" dirty="0" err="1"/>
              <a:t>wykonaniami</a:t>
            </a:r>
            <a:r>
              <a:rPr lang="pl-PL" dirty="0"/>
              <a:t>, produkcją i dystrybucją utworów.</a:t>
            </a:r>
          </a:p>
        </p:txBody>
      </p:sp>
    </p:spTree>
    <p:extLst>
      <p:ext uri="{BB962C8B-B14F-4D97-AF65-F5344CB8AC3E}">
        <p14:creationId xmlns:p14="http://schemas.microsoft.com/office/powerpoint/2010/main" val="528075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83DD82-4F1E-441E-9E75-EFABE4F45525}"/>
              </a:ext>
            </a:extLst>
          </p:cNvPr>
          <p:cNvSpPr>
            <a:spLocks noGrp="1"/>
          </p:cNvSpPr>
          <p:nvPr>
            <p:ph type="title"/>
          </p:nvPr>
        </p:nvSpPr>
        <p:spPr/>
        <p:txBody>
          <a:bodyPr/>
          <a:lstStyle/>
          <a:p>
            <a:r>
              <a:rPr lang="pl-PL" dirty="0"/>
              <a:t>Przedmiot prawa autorskiego</a:t>
            </a:r>
          </a:p>
        </p:txBody>
      </p:sp>
      <p:sp>
        <p:nvSpPr>
          <p:cNvPr id="3" name="Symbol zastępczy zawartości 2">
            <a:extLst>
              <a:ext uri="{FF2B5EF4-FFF2-40B4-BE49-F238E27FC236}">
                <a16:creationId xmlns:a16="http://schemas.microsoft.com/office/drawing/2014/main" id="{4DCFADC5-0B1E-4055-B058-3A2134AFE79B}"/>
              </a:ext>
            </a:extLst>
          </p:cNvPr>
          <p:cNvSpPr>
            <a:spLocks noGrp="1"/>
          </p:cNvSpPr>
          <p:nvPr>
            <p:ph idx="1"/>
          </p:nvPr>
        </p:nvSpPr>
        <p:spPr/>
        <p:txBody>
          <a:bodyPr/>
          <a:lstStyle/>
          <a:p>
            <a:pPr marL="0" indent="0">
              <a:buNone/>
            </a:pPr>
            <a:r>
              <a:rPr lang="pl-PL" dirty="0"/>
              <a:t>Zgodnie z ustawą, przedmiotem prawa autorskiego jest każdy przejaw działalności twórczej o indywidualnym charakterze, ustalony w jakiejkolwiek postaci, niezależnie od wartości, przeznaczenia i sposobu wyrażenia (utwór). Prawo autorskie działa automatycznie – ochrona praw autorskich rozpoczyna się z chwilą ustalenia utworu, bez konieczności spełnienia jakichkolwiek formalności przez jego twórcę. Utwór nie musi przy tym być skończony. </a:t>
            </a:r>
          </a:p>
        </p:txBody>
      </p:sp>
    </p:spTree>
    <p:extLst>
      <p:ext uri="{BB962C8B-B14F-4D97-AF65-F5344CB8AC3E}">
        <p14:creationId xmlns:p14="http://schemas.microsoft.com/office/powerpoint/2010/main" val="2500774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041B81-CFFF-4B04-BF68-7DA4B074E1C5}"/>
              </a:ext>
            </a:extLst>
          </p:cNvPr>
          <p:cNvSpPr>
            <a:spLocks noGrp="1"/>
          </p:cNvSpPr>
          <p:nvPr>
            <p:ph type="title"/>
          </p:nvPr>
        </p:nvSpPr>
        <p:spPr/>
        <p:txBody>
          <a:bodyPr/>
          <a:lstStyle/>
          <a:p>
            <a:r>
              <a:rPr lang="pl-PL" dirty="0"/>
              <a:t>Przedmiot prawa autorskiego</a:t>
            </a:r>
          </a:p>
        </p:txBody>
      </p:sp>
      <p:sp>
        <p:nvSpPr>
          <p:cNvPr id="3" name="Symbol zastępczy zawartości 2">
            <a:extLst>
              <a:ext uri="{FF2B5EF4-FFF2-40B4-BE49-F238E27FC236}">
                <a16:creationId xmlns:a16="http://schemas.microsoft.com/office/drawing/2014/main" id="{5355642F-D58D-461A-9959-1366B70CCE99}"/>
              </a:ext>
            </a:extLst>
          </p:cNvPr>
          <p:cNvSpPr>
            <a:spLocks noGrp="1"/>
          </p:cNvSpPr>
          <p:nvPr>
            <p:ph idx="1"/>
          </p:nvPr>
        </p:nvSpPr>
        <p:spPr/>
        <p:txBody>
          <a:bodyPr>
            <a:normAutofit fontScale="77500" lnSpcReduction="20000"/>
          </a:bodyPr>
          <a:lstStyle/>
          <a:p>
            <a:pPr marL="0" indent="0">
              <a:buNone/>
            </a:pPr>
            <a:r>
              <a:rPr lang="pl-PL" dirty="0"/>
              <a:t>W szczególności przedmiotem prawa autorskiego są utwory:</a:t>
            </a:r>
          </a:p>
          <a:p>
            <a:r>
              <a:rPr lang="pl-PL" dirty="0"/>
              <a:t>wyrażone słowem, symbolami matematycznymi, znakami graficznymi (literackie, publicystyczne, naukowe, kartograficzne oraz programy komputerowe),</a:t>
            </a:r>
          </a:p>
          <a:p>
            <a:r>
              <a:rPr lang="pl-PL" dirty="0"/>
              <a:t>plastyczne,</a:t>
            </a:r>
          </a:p>
          <a:p>
            <a:r>
              <a:rPr lang="pl-PL" dirty="0"/>
              <a:t>fotograficzne,</a:t>
            </a:r>
          </a:p>
          <a:p>
            <a:r>
              <a:rPr lang="pl-PL" dirty="0"/>
              <a:t>lutnicze,</a:t>
            </a:r>
          </a:p>
          <a:p>
            <a:r>
              <a:rPr lang="pl-PL" dirty="0"/>
              <a:t>wzornictwa przemysłowego,</a:t>
            </a:r>
          </a:p>
          <a:p>
            <a:r>
              <a:rPr lang="pl-PL" dirty="0"/>
              <a:t>architektoniczne, architektoniczno-urbanistyczne i urbanistyczne,</a:t>
            </a:r>
          </a:p>
          <a:p>
            <a:r>
              <a:rPr lang="pl-PL" dirty="0"/>
              <a:t>muzyczne i słowno-muzyczne,</a:t>
            </a:r>
          </a:p>
          <a:p>
            <a:r>
              <a:rPr lang="pl-PL" dirty="0"/>
              <a:t>sceniczne, sceniczno-muzyczne, choreograficzne i pantomimiczne,</a:t>
            </a:r>
          </a:p>
          <a:p>
            <a:r>
              <a:rPr lang="pl-PL" dirty="0"/>
              <a:t>audiowizualne (w tym wizualne i audialne)</a:t>
            </a:r>
          </a:p>
        </p:txBody>
      </p:sp>
    </p:spTree>
    <p:extLst>
      <p:ext uri="{BB962C8B-B14F-4D97-AF65-F5344CB8AC3E}">
        <p14:creationId xmlns:p14="http://schemas.microsoft.com/office/powerpoint/2010/main" val="3997215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78676C-95BC-40C0-839E-4C26AFFCFF88}"/>
              </a:ext>
            </a:extLst>
          </p:cNvPr>
          <p:cNvSpPr>
            <a:spLocks noGrp="1"/>
          </p:cNvSpPr>
          <p:nvPr>
            <p:ph type="title"/>
          </p:nvPr>
        </p:nvSpPr>
        <p:spPr/>
        <p:txBody>
          <a:bodyPr/>
          <a:lstStyle/>
          <a:p>
            <a:r>
              <a:rPr lang="pl-PL" dirty="0"/>
              <a:t>Treści nie objęte prawem autorskim</a:t>
            </a:r>
          </a:p>
        </p:txBody>
      </p:sp>
      <p:sp>
        <p:nvSpPr>
          <p:cNvPr id="3" name="Symbol zastępczy zawartości 2">
            <a:extLst>
              <a:ext uri="{FF2B5EF4-FFF2-40B4-BE49-F238E27FC236}">
                <a16:creationId xmlns:a16="http://schemas.microsoft.com/office/drawing/2014/main" id="{7F33A360-D27F-4C35-BAAD-808106B90A23}"/>
              </a:ext>
            </a:extLst>
          </p:cNvPr>
          <p:cNvSpPr>
            <a:spLocks noGrp="1"/>
          </p:cNvSpPr>
          <p:nvPr>
            <p:ph idx="1"/>
          </p:nvPr>
        </p:nvSpPr>
        <p:spPr/>
        <p:txBody>
          <a:bodyPr>
            <a:normAutofit fontScale="55000" lnSpcReduction="20000"/>
          </a:bodyPr>
          <a:lstStyle/>
          <a:p>
            <a:r>
              <a:rPr lang="pl-PL" dirty="0"/>
              <a:t>idee i pomysły, chyba że są wyrażone oryginalną formą;</a:t>
            </a:r>
          </a:p>
          <a:p>
            <a:r>
              <a:rPr lang="pl-PL" dirty="0"/>
              <a:t>urzędowe dokumenty, materiały, znaki i symbole;</a:t>
            </a:r>
          </a:p>
          <a:p>
            <a:r>
              <a:rPr lang="pl-PL" dirty="0"/>
              <a:t>akty normatywne lub ich urzędowe projekty;</a:t>
            </a:r>
          </a:p>
          <a:p>
            <a:r>
              <a:rPr lang="pl-PL" dirty="0"/>
              <a:t>opublikowane opisy patentowe lub ochronne;</a:t>
            </a:r>
          </a:p>
          <a:p>
            <a:r>
              <a:rPr lang="pl-PL" dirty="0"/>
              <a:t>proste informacje prasowe;</a:t>
            </a:r>
          </a:p>
          <a:p>
            <a:r>
              <a:rPr lang="pl-PL" dirty="0"/>
              <a:t>pomysły i tematy badawcze oraz teorie i fakty naukowe;</a:t>
            </a:r>
          </a:p>
          <a:p>
            <a:r>
              <a:rPr lang="pl-PL" dirty="0"/>
              <a:t>znane powszechnie od dawna formy plastyczne, przestrzenne lub muzyczne;</a:t>
            </a:r>
          </a:p>
          <a:p>
            <a:r>
              <a:rPr lang="pl-PL" dirty="0"/>
              <a:t>elementy utworów pozbawione charakteru twórczego, np.: typowe tabele, rysunki, zestawienia pozbawione oryginalnej koncepcji np. alfabetyczne;</a:t>
            </a:r>
          </a:p>
          <a:p>
            <a:r>
              <a:rPr lang="pl-PL" dirty="0"/>
              <a:t>utwory wystawione na stałe na ogólnie dostępnych drogach, ulicach, placach lub w ogrodach, jednakże nie do tego samego użytku;</a:t>
            </a:r>
          </a:p>
          <a:p>
            <a:r>
              <a:rPr lang="pl-PL" dirty="0"/>
              <a:t>utwory wystawione w publicznie dostępnych zbiorach, takich jak muzea, galerie, sale wystawowe, lecz tylko w katalogach i w wydawnictwach publikowanych dla promocji tych utworów, a także w sprawozdaniach o aktualnych wydarzeniach w prasie i telewizji, jednakże w granicach uzasadnionych celem informacji;</a:t>
            </a:r>
          </a:p>
          <a:p>
            <a:r>
              <a:rPr lang="pl-PL" dirty="0"/>
              <a:t>znaki firmowe użyte w celach informacyjnych.</a:t>
            </a:r>
          </a:p>
        </p:txBody>
      </p:sp>
    </p:spTree>
    <p:extLst>
      <p:ext uri="{BB962C8B-B14F-4D97-AF65-F5344CB8AC3E}">
        <p14:creationId xmlns:p14="http://schemas.microsoft.com/office/powerpoint/2010/main" val="366800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4B077F-AD49-45E3-955E-AB755AB23CCE}"/>
              </a:ext>
            </a:extLst>
          </p:cNvPr>
          <p:cNvSpPr>
            <a:spLocks noGrp="1"/>
          </p:cNvSpPr>
          <p:nvPr>
            <p:ph type="title"/>
          </p:nvPr>
        </p:nvSpPr>
        <p:spPr/>
        <p:txBody>
          <a:bodyPr/>
          <a:lstStyle/>
          <a:p>
            <a:r>
              <a:rPr lang="pl-PL" dirty="0"/>
              <a:t>Autorskie prawa majątkowe</a:t>
            </a:r>
          </a:p>
        </p:txBody>
      </p:sp>
      <p:sp>
        <p:nvSpPr>
          <p:cNvPr id="3" name="Symbol zastępczy zawartości 2">
            <a:extLst>
              <a:ext uri="{FF2B5EF4-FFF2-40B4-BE49-F238E27FC236}">
                <a16:creationId xmlns:a16="http://schemas.microsoft.com/office/drawing/2014/main" id="{480E0DC4-FE5B-40FD-91EC-86F48218C1D2}"/>
              </a:ext>
            </a:extLst>
          </p:cNvPr>
          <p:cNvSpPr>
            <a:spLocks noGrp="1"/>
          </p:cNvSpPr>
          <p:nvPr>
            <p:ph idx="1"/>
          </p:nvPr>
        </p:nvSpPr>
        <p:spPr/>
        <p:txBody>
          <a:bodyPr>
            <a:normAutofit fontScale="55000" lnSpcReduction="20000"/>
          </a:bodyPr>
          <a:lstStyle/>
          <a:p>
            <a:pPr marL="0" indent="0">
              <a:buNone/>
            </a:pPr>
            <a:r>
              <a:rPr lang="pl-PL" dirty="0"/>
              <a:t>Autorskie prawa majątkowe (ang. copyright) to monopol praw majątkowych na rzecz autora utworu lub posiadacza praw (który najczęściej uzyskał te prawa na mocy umowy z autorem). Powodem wprowadzenia praw autorskich majątkowych było zabezpieczenie interesów twórców oraz innych posiadaczy praw do utworów. Zasadą w prawie autorskim jest, że z utworu może korzystać lub nim rozporządzać tylko osoba uprawniona. Osobą uprawnioną jest w pierwszej kolejności posiadacz praw do utworu. Osoba taka (lub inny podmiot) może następnie udzielić innym uprawnień do korzystania z utworu, na mocy umowy licencyjnej lub umowy przekazującej prawa do utworu.</a:t>
            </a:r>
          </a:p>
          <a:p>
            <a:pPr marL="0" indent="0">
              <a:buNone/>
            </a:pPr>
            <a:r>
              <a:rPr lang="pl-PL" dirty="0"/>
              <a:t>Autorskie prawa majątkowe są ograniczone w czasie, i trwają:</a:t>
            </a:r>
          </a:p>
          <a:p>
            <a:r>
              <a:rPr lang="pl-PL" dirty="0"/>
              <a:t>przez cały czas życia twórcy i 70 lat po jego śmierci;</a:t>
            </a:r>
          </a:p>
          <a:p>
            <a:r>
              <a:rPr lang="pl-PL" dirty="0"/>
              <a:t>jeżeli twórca nie jest znany – 70 lat od daty pierwszego rozpowszechnienia utworu.</a:t>
            </a:r>
          </a:p>
          <a:p>
            <a:pPr marL="0" indent="0">
              <a:buNone/>
            </a:pPr>
            <a:r>
              <a:rPr lang="pl-PL" dirty="0"/>
              <a:t>Jeżeli z mocy ustawy autorskie prawa majątkowe przysługują innej osobie niż twórcy:</a:t>
            </a:r>
          </a:p>
          <a:p>
            <a:r>
              <a:rPr lang="pl-PL" dirty="0"/>
              <a:t>70 lat liczy się od daty rozpowszechnienia utworu;</a:t>
            </a:r>
          </a:p>
          <a:p>
            <a:r>
              <a:rPr lang="pl-PL" dirty="0"/>
              <a:t>gdy utwór nie został rozpowszechniony – 70 lat od daty ustalenia utworu.</a:t>
            </a:r>
          </a:p>
          <a:p>
            <a:pPr marL="0" indent="0">
              <a:buNone/>
            </a:pPr>
            <a:r>
              <a:rPr lang="pl-PL" dirty="0"/>
              <a:t>Inny jest okres obowiązywania praw pokrewnych:</a:t>
            </a:r>
          </a:p>
          <a:p>
            <a:r>
              <a:rPr lang="pl-PL" dirty="0"/>
              <a:t>50 lat w odniesieniu do nadań programów RTV (licząc od roku pierwszego nadania);</a:t>
            </a:r>
          </a:p>
          <a:p>
            <a:r>
              <a:rPr lang="pl-PL" dirty="0"/>
              <a:t>50 lat w odniesieniu do sporządzania i korzystania z fonogramów i wideogramów (licząc od roku sporządzenia).</a:t>
            </a:r>
          </a:p>
          <a:p>
            <a:pPr marL="0" indent="0">
              <a:buNone/>
            </a:pPr>
            <a:endParaRPr lang="pl-PL" dirty="0"/>
          </a:p>
        </p:txBody>
      </p:sp>
    </p:spTree>
    <p:extLst>
      <p:ext uri="{BB962C8B-B14F-4D97-AF65-F5344CB8AC3E}">
        <p14:creationId xmlns:p14="http://schemas.microsoft.com/office/powerpoint/2010/main" val="361828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842822-D561-4137-902F-D153066382A4}"/>
              </a:ext>
            </a:extLst>
          </p:cNvPr>
          <p:cNvSpPr>
            <a:spLocks noGrp="1"/>
          </p:cNvSpPr>
          <p:nvPr>
            <p:ph type="title"/>
          </p:nvPr>
        </p:nvSpPr>
        <p:spPr/>
        <p:txBody>
          <a:bodyPr/>
          <a:lstStyle/>
          <a:p>
            <a:r>
              <a:rPr lang="pl-PL" dirty="0"/>
              <a:t>Ochrona wizerunku</a:t>
            </a:r>
          </a:p>
        </p:txBody>
      </p:sp>
      <p:sp>
        <p:nvSpPr>
          <p:cNvPr id="3" name="Symbol zastępczy zawartości 2">
            <a:extLst>
              <a:ext uri="{FF2B5EF4-FFF2-40B4-BE49-F238E27FC236}">
                <a16:creationId xmlns:a16="http://schemas.microsoft.com/office/drawing/2014/main" id="{1DF18200-46D7-4338-9D6E-648AEE0C4896}"/>
              </a:ext>
            </a:extLst>
          </p:cNvPr>
          <p:cNvSpPr>
            <a:spLocks noGrp="1"/>
          </p:cNvSpPr>
          <p:nvPr>
            <p:ph idx="1"/>
          </p:nvPr>
        </p:nvSpPr>
        <p:spPr/>
        <p:txBody>
          <a:bodyPr>
            <a:normAutofit fontScale="77500" lnSpcReduction="20000"/>
          </a:bodyPr>
          <a:lstStyle/>
          <a:p>
            <a:pPr marL="0" indent="0">
              <a:buNone/>
            </a:pPr>
            <a:r>
              <a:rPr lang="pl-PL" dirty="0"/>
              <a:t>Ustawa o prawie autorskim reguluje również kwestię ochrony wizerunku. W myśl ustawy rozpowszechnianie wizerunku wymaga zezwolenia osoby na nim przedstawionej. Zezwolenia nie wymaga rozpowszechnianie wizerunku osoby powszechnie znanej, jeżeli wizerunek wykonano w związku z pełnieniem przez nią funkcji publicznych, w szczególności politycznych, społecznych, zawodowych oraz osoby stanowiącej jedynie szczegół całości takiej jak zgromadzenie, krajobraz, publiczna impreza.</a:t>
            </a:r>
          </a:p>
          <a:p>
            <a:pPr marL="0" indent="0">
              <a:buNone/>
            </a:pPr>
            <a:r>
              <a:rPr lang="pl-PL" dirty="0"/>
              <a:t>Jeżeli osoba, do której korespondencja jest skierowana, nie wyraziła innej woli, rozpowszechnianie korespondencji, w okresie dwudziestu lat od jej śmierci, wymaga zezwolenia małżonka, a w jego braku kolejno zstępnych, rodziców lub rodzeństwa.</a:t>
            </a:r>
          </a:p>
          <a:p>
            <a:pPr marL="0" indent="0">
              <a:buNone/>
            </a:pPr>
            <a:r>
              <a:rPr lang="pl-PL" dirty="0"/>
              <a:t>Twórca, a wydawca lub producent na żądanie twórcy mają obowiązek zachowania w tajemnicy źródeł informacji wykorzystanych w utworze oraz nieujawniania związanych z tym dokumentów. Ujawnienie tajemnicy jest dozwolone za zgodą osoby, która powierzyła tajemnicę, lub na podstawie postanowienia właściwego sądu.</a:t>
            </a:r>
          </a:p>
        </p:txBody>
      </p:sp>
    </p:spTree>
    <p:extLst>
      <p:ext uri="{BB962C8B-B14F-4D97-AF65-F5344CB8AC3E}">
        <p14:creationId xmlns:p14="http://schemas.microsoft.com/office/powerpoint/2010/main" val="3216923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816C0B-052A-4DFD-9876-AFE91D03E98E}"/>
              </a:ext>
            </a:extLst>
          </p:cNvPr>
          <p:cNvSpPr>
            <a:spLocks noGrp="1"/>
          </p:cNvSpPr>
          <p:nvPr>
            <p:ph type="title"/>
          </p:nvPr>
        </p:nvSpPr>
        <p:spPr/>
        <p:txBody>
          <a:bodyPr/>
          <a:lstStyle/>
          <a:p>
            <a:r>
              <a:rPr lang="pl-PL" dirty="0"/>
              <a:t>Autorskie prawa osobiste</a:t>
            </a:r>
          </a:p>
        </p:txBody>
      </p:sp>
      <p:sp>
        <p:nvSpPr>
          <p:cNvPr id="3" name="Symbol zastępczy zawartości 2">
            <a:extLst>
              <a:ext uri="{FF2B5EF4-FFF2-40B4-BE49-F238E27FC236}">
                <a16:creationId xmlns:a16="http://schemas.microsoft.com/office/drawing/2014/main" id="{7216E0A1-9B8D-47BA-A20A-8E430173D4C5}"/>
              </a:ext>
            </a:extLst>
          </p:cNvPr>
          <p:cNvSpPr>
            <a:spLocks noGrp="1"/>
          </p:cNvSpPr>
          <p:nvPr>
            <p:ph idx="1"/>
          </p:nvPr>
        </p:nvSpPr>
        <p:spPr/>
        <p:txBody>
          <a:bodyPr>
            <a:normAutofit fontScale="70000" lnSpcReduction="20000"/>
          </a:bodyPr>
          <a:lstStyle/>
          <a:p>
            <a:pPr marL="0" indent="0">
              <a:buNone/>
            </a:pPr>
            <a:r>
              <a:rPr lang="pl-PL" dirty="0"/>
              <a:t>Autorskie prawa osobiste są prawami „ojcostwa utworu” i obejmują przede wszystkim prawo autora do wiązania z dziełem jego nazwiska. Prawo to nigdy nie wygasa i jest, z natury rzeczy, niezbywalne, nie można się go zrzec ani przenieść na inną osobę. W ramach ochrony dóbr osobistych autor ma prawo do przedstawiania utworu pod pseudonimem lub anonimowo. Do osobistych praw autorskich należy także prawo do zachowania niezmienionej treści i formy utworu, zakazujące wprowadzania zmian, zniekształceń, przeinaczeń czy prawo do nadzoru nad korzystaniem z dzieła. Warto nadmienić, że prawo do anonimowej publikacji dzieła jest często wykorzystywane w umowach kupna/sprzedaży utworów – umowne zobowiązanie nabywcy do anonimowego rozpowszechniania dzieła jest de facto zrzeczeniem się przez twórcę autorskiego prawa osobistego do oznaczenia utworu nazwiskiem lub pseudonimem.</a:t>
            </a:r>
          </a:p>
          <a:p>
            <a:pPr marL="0" indent="0">
              <a:buNone/>
            </a:pPr>
            <a:r>
              <a:rPr lang="pl-PL" dirty="0"/>
              <a:t>Twórca, którego autorskie prawa osobiste zostały zagrożone cudzym działaniem, może żądać zaniechania tego działania. W razie dokonanego naruszenia może także żądać, aby osoba, która dopuściła się naruszenia, dopełniła czynności potrzebnych do usunięcia jego skutków, w szczególności, aby złożyła publiczne oświadczenie o odpowiedniej treści i formie. Jeżeli naruszenie było zawinione, sąd może przyznać twórcy odpowiednią sumę pieniężną tytułem zadośćuczynienia za doznaną krzywdę albo – na żądanie twórcy – zobowiązać sprawcę, aby uiścił odpowiednią sumę pieniężną na wskazany przez twórcę cel społeczny.</a:t>
            </a:r>
          </a:p>
        </p:txBody>
      </p:sp>
    </p:spTree>
    <p:extLst>
      <p:ext uri="{BB962C8B-B14F-4D97-AF65-F5344CB8AC3E}">
        <p14:creationId xmlns:p14="http://schemas.microsoft.com/office/powerpoint/2010/main" val="646172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6A5C6A-B8FC-4A0F-A908-0E16C21278F0}"/>
              </a:ext>
            </a:extLst>
          </p:cNvPr>
          <p:cNvSpPr>
            <a:spLocks noGrp="1"/>
          </p:cNvSpPr>
          <p:nvPr>
            <p:ph type="title"/>
          </p:nvPr>
        </p:nvSpPr>
        <p:spPr/>
        <p:txBody>
          <a:bodyPr/>
          <a:lstStyle/>
          <a:p>
            <a:r>
              <a:rPr lang="pl-PL" dirty="0"/>
              <a:t>Polityka prywatności</a:t>
            </a:r>
          </a:p>
        </p:txBody>
      </p:sp>
      <p:sp>
        <p:nvSpPr>
          <p:cNvPr id="3" name="Symbol zastępczy zawartości 2">
            <a:extLst>
              <a:ext uri="{FF2B5EF4-FFF2-40B4-BE49-F238E27FC236}">
                <a16:creationId xmlns:a16="http://schemas.microsoft.com/office/drawing/2014/main" id="{E4DAA222-F2C5-4631-A9F3-A136514285F6}"/>
              </a:ext>
            </a:extLst>
          </p:cNvPr>
          <p:cNvSpPr>
            <a:spLocks noGrp="1"/>
          </p:cNvSpPr>
          <p:nvPr>
            <p:ph idx="1"/>
          </p:nvPr>
        </p:nvSpPr>
        <p:spPr/>
        <p:txBody>
          <a:bodyPr>
            <a:normAutofit fontScale="70000" lnSpcReduction="20000"/>
          </a:bodyPr>
          <a:lstStyle/>
          <a:p>
            <a:pPr marL="0" indent="0">
              <a:buNone/>
            </a:pPr>
            <a:r>
              <a:rPr lang="pl-PL" dirty="0"/>
              <a:t>Dokument umieszczany na witrynie internetowej w celu poinformowania użytkowników o tym, jakie dane osobowe są o nich zbierane i jak będą wykorzystywane.</a:t>
            </a:r>
          </a:p>
          <a:p>
            <a:pPr marL="0" indent="0">
              <a:buNone/>
            </a:pPr>
            <a:r>
              <a:rPr lang="pl-PL" dirty="0"/>
              <a:t>Polityka prywatności z reguły zawiera informacje na temat:</a:t>
            </a:r>
          </a:p>
          <a:p>
            <a:r>
              <a:rPr lang="pl-PL" dirty="0"/>
              <a:t>jakie dane są zbierane od użytkowników; mogą to być dane zbierane automatycznie przez serwer lub podawane przez użytkownika podczas np. rejestracji;</a:t>
            </a:r>
          </a:p>
          <a:p>
            <a:r>
              <a:rPr lang="pl-PL" dirty="0"/>
              <a:t>w jaki sposób są wykorzystywane dane, a w szczególności czy są przekazywane innym firmom;</a:t>
            </a:r>
          </a:p>
          <a:p>
            <a:r>
              <a:rPr lang="pl-PL" dirty="0"/>
              <a:t>w jaki sposób właściciel witryny internetowej będzie się kontaktował z użytkownikiem;</a:t>
            </a:r>
          </a:p>
          <a:p>
            <a:r>
              <a:rPr lang="pl-PL" dirty="0"/>
              <a:t>w jaki sposób można dokonać zmian w danych osobowych użytkownika;</a:t>
            </a:r>
          </a:p>
          <a:p>
            <a:r>
              <a:rPr lang="pl-PL" dirty="0"/>
              <a:t>w jaki sposób są zabezpieczane dane pobierane od użytkowników.</a:t>
            </a:r>
          </a:p>
          <a:p>
            <a:pPr marL="0" indent="0">
              <a:buNone/>
            </a:pPr>
            <a:r>
              <a:rPr lang="pl-PL" dirty="0"/>
              <a:t>W Polsce nadzór nad przetwarzaniem danych osobowych sprawuje Generalny Inspektor Ochrony Danych Osobowych.</a:t>
            </a:r>
          </a:p>
        </p:txBody>
      </p:sp>
    </p:spTree>
    <p:extLst>
      <p:ext uri="{BB962C8B-B14F-4D97-AF65-F5344CB8AC3E}">
        <p14:creationId xmlns:p14="http://schemas.microsoft.com/office/powerpoint/2010/main" val="2116857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D7DA77-2110-4D50-99AF-748D754AD86E}"/>
              </a:ext>
            </a:extLst>
          </p:cNvPr>
          <p:cNvSpPr>
            <a:spLocks noGrp="1"/>
          </p:cNvSpPr>
          <p:nvPr>
            <p:ph type="title"/>
          </p:nvPr>
        </p:nvSpPr>
        <p:spPr/>
        <p:txBody>
          <a:bodyPr/>
          <a:lstStyle/>
          <a:p>
            <a:r>
              <a:rPr lang="pl-PL" dirty="0"/>
              <a:t>Licencje</a:t>
            </a:r>
          </a:p>
        </p:txBody>
      </p:sp>
      <p:sp>
        <p:nvSpPr>
          <p:cNvPr id="4" name="Symbol zastępczy zawartości 3">
            <a:extLst>
              <a:ext uri="{FF2B5EF4-FFF2-40B4-BE49-F238E27FC236}">
                <a16:creationId xmlns:a16="http://schemas.microsoft.com/office/drawing/2014/main" id="{2D52661A-5208-42A4-8ED3-4F8A6DCB727B}"/>
              </a:ext>
            </a:extLst>
          </p:cNvPr>
          <p:cNvSpPr>
            <a:spLocks noGrp="1"/>
          </p:cNvSpPr>
          <p:nvPr>
            <p:ph sz="half" idx="1"/>
          </p:nvPr>
        </p:nvSpPr>
        <p:spPr/>
        <p:txBody>
          <a:bodyPr>
            <a:normAutofit fontScale="55000" lnSpcReduction="20000"/>
          </a:bodyPr>
          <a:lstStyle/>
          <a:p>
            <a:r>
              <a:rPr lang="pl-PL" dirty="0" err="1"/>
              <a:t>Abandonware</a:t>
            </a:r>
            <a:endParaRPr lang="pl-PL" dirty="0"/>
          </a:p>
          <a:p>
            <a:r>
              <a:rPr lang="pl-PL" dirty="0" err="1"/>
              <a:t>Adware</a:t>
            </a:r>
            <a:endParaRPr lang="pl-PL" dirty="0"/>
          </a:p>
          <a:p>
            <a:r>
              <a:rPr lang="pl-PL" dirty="0"/>
              <a:t>AGPL (</a:t>
            </a:r>
            <a:r>
              <a:rPr lang="pl-PL" dirty="0" err="1"/>
              <a:t>Affero</a:t>
            </a:r>
            <a:r>
              <a:rPr lang="pl-PL" dirty="0"/>
              <a:t> General Public License)</a:t>
            </a:r>
          </a:p>
          <a:p>
            <a:r>
              <a:rPr lang="pl-PL" dirty="0"/>
              <a:t>Apache License</a:t>
            </a:r>
          </a:p>
          <a:p>
            <a:r>
              <a:rPr lang="pl-PL" dirty="0"/>
              <a:t>APSL (Apple Public Source License)</a:t>
            </a:r>
          </a:p>
          <a:p>
            <a:r>
              <a:rPr lang="pl-PL" dirty="0" err="1"/>
              <a:t>Beerware</a:t>
            </a:r>
            <a:endParaRPr lang="pl-PL" dirty="0"/>
          </a:p>
          <a:p>
            <a:r>
              <a:rPr lang="pl-PL" dirty="0"/>
              <a:t>BOX</a:t>
            </a:r>
          </a:p>
          <a:p>
            <a:r>
              <a:rPr lang="pl-PL" dirty="0"/>
              <a:t>CDDL (</a:t>
            </a:r>
            <a:r>
              <a:rPr lang="pl-PL" dirty="0" err="1"/>
              <a:t>Common</a:t>
            </a:r>
            <a:r>
              <a:rPr lang="pl-PL" dirty="0"/>
              <a:t> Development and Distribution License)</a:t>
            </a:r>
          </a:p>
          <a:p>
            <a:r>
              <a:rPr lang="pl-PL" dirty="0"/>
              <a:t>CPL (</a:t>
            </a:r>
            <a:r>
              <a:rPr lang="pl-PL" dirty="0" err="1"/>
              <a:t>Common</a:t>
            </a:r>
            <a:r>
              <a:rPr lang="pl-PL" dirty="0"/>
              <a:t> Public License)</a:t>
            </a:r>
          </a:p>
          <a:p>
            <a:r>
              <a:rPr lang="pl-PL" dirty="0" err="1"/>
              <a:t>Donationware</a:t>
            </a:r>
            <a:endParaRPr lang="pl-PL" dirty="0"/>
          </a:p>
          <a:p>
            <a:r>
              <a:rPr lang="pl-PL" dirty="0"/>
              <a:t>Freeware</a:t>
            </a:r>
          </a:p>
          <a:p>
            <a:r>
              <a:rPr lang="pl-PL" dirty="0"/>
              <a:t>GNU GPL (GNU General Public License)</a:t>
            </a:r>
          </a:p>
          <a:p>
            <a:r>
              <a:rPr lang="pl-PL" dirty="0"/>
              <a:t>GNU LGPL (GNU </a:t>
            </a:r>
            <a:r>
              <a:rPr lang="pl-PL" dirty="0" err="1"/>
              <a:t>Lesser</a:t>
            </a:r>
            <a:r>
              <a:rPr lang="pl-PL" dirty="0"/>
              <a:t> General Public License)</a:t>
            </a:r>
          </a:p>
          <a:p>
            <a:endParaRPr lang="pl-PL" dirty="0"/>
          </a:p>
        </p:txBody>
      </p:sp>
      <p:sp>
        <p:nvSpPr>
          <p:cNvPr id="5" name="Symbol zastępczy zawartości 4">
            <a:extLst>
              <a:ext uri="{FF2B5EF4-FFF2-40B4-BE49-F238E27FC236}">
                <a16:creationId xmlns:a16="http://schemas.microsoft.com/office/drawing/2014/main" id="{62AF9A12-1508-481E-82AE-C788EBFD8C47}"/>
              </a:ext>
            </a:extLst>
          </p:cNvPr>
          <p:cNvSpPr>
            <a:spLocks noGrp="1"/>
          </p:cNvSpPr>
          <p:nvPr>
            <p:ph sz="half" idx="2"/>
          </p:nvPr>
        </p:nvSpPr>
        <p:spPr/>
        <p:txBody>
          <a:bodyPr>
            <a:normAutofit fontScale="32500" lnSpcReduction="20000"/>
          </a:bodyPr>
          <a:lstStyle/>
          <a:p>
            <a:r>
              <a:rPr lang="pl-PL" dirty="0"/>
              <a:t>IDPL (</a:t>
            </a:r>
            <a:r>
              <a:rPr lang="pl-PL" dirty="0" err="1"/>
              <a:t>Initial</a:t>
            </a:r>
            <a:r>
              <a:rPr lang="pl-PL" dirty="0"/>
              <a:t> Developer’s Public License)</a:t>
            </a:r>
          </a:p>
          <a:p>
            <a:r>
              <a:rPr lang="pl-PL" dirty="0"/>
              <a:t>IPL (</a:t>
            </a:r>
            <a:r>
              <a:rPr lang="pl-PL" dirty="0" err="1"/>
              <a:t>InterBase</a:t>
            </a:r>
            <a:r>
              <a:rPr lang="pl-PL" dirty="0"/>
              <a:t> Public License)</a:t>
            </a:r>
          </a:p>
          <a:p>
            <a:r>
              <a:rPr lang="pl-PL" dirty="0"/>
              <a:t>Licencja Artystyczna (Twórcza, </a:t>
            </a:r>
            <a:r>
              <a:rPr lang="pl-PL" dirty="0" err="1"/>
              <a:t>Artistic</a:t>
            </a:r>
            <a:r>
              <a:rPr lang="pl-PL" dirty="0"/>
              <a:t> License)</a:t>
            </a:r>
          </a:p>
          <a:p>
            <a:r>
              <a:rPr lang="pl-PL" dirty="0"/>
              <a:t>Licencja BSD</a:t>
            </a:r>
          </a:p>
          <a:p>
            <a:r>
              <a:rPr lang="pl-PL" dirty="0"/>
              <a:t>Licencja X11 (MIT)</a:t>
            </a:r>
          </a:p>
          <a:p>
            <a:r>
              <a:rPr lang="pl-PL" dirty="0"/>
              <a:t>MOLP</a:t>
            </a:r>
          </a:p>
          <a:p>
            <a:r>
              <a:rPr lang="pl-PL" dirty="0"/>
              <a:t>MPL (Mozilla Public License)</a:t>
            </a:r>
          </a:p>
          <a:p>
            <a:r>
              <a:rPr lang="pl-PL" dirty="0"/>
              <a:t>NPL (Netscape Public License)</a:t>
            </a:r>
          </a:p>
          <a:p>
            <a:r>
              <a:rPr lang="pl-PL" dirty="0"/>
              <a:t>OEM (</a:t>
            </a:r>
            <a:r>
              <a:rPr lang="pl-PL" dirty="0" err="1"/>
              <a:t>Original</a:t>
            </a:r>
            <a:r>
              <a:rPr lang="pl-PL" dirty="0"/>
              <a:t> </a:t>
            </a:r>
            <a:r>
              <a:rPr lang="pl-PL" dirty="0" err="1"/>
              <a:t>Equipment</a:t>
            </a:r>
            <a:r>
              <a:rPr lang="pl-PL" dirty="0"/>
              <a:t> </a:t>
            </a:r>
            <a:r>
              <a:rPr lang="pl-PL" dirty="0" err="1"/>
              <a:t>Manufacturer</a:t>
            </a:r>
            <a:r>
              <a:rPr lang="pl-PL" dirty="0"/>
              <a:t>)</a:t>
            </a:r>
          </a:p>
          <a:p>
            <a:r>
              <a:rPr lang="pl-PL" dirty="0" err="1"/>
              <a:t>Postcardware</a:t>
            </a:r>
            <a:r>
              <a:rPr lang="pl-PL" dirty="0"/>
              <a:t> (</a:t>
            </a:r>
            <a:r>
              <a:rPr lang="pl-PL" dirty="0" err="1"/>
              <a:t>cardware</a:t>
            </a:r>
            <a:r>
              <a:rPr lang="pl-PL" dirty="0"/>
              <a:t>)</a:t>
            </a:r>
          </a:p>
          <a:p>
            <a:r>
              <a:rPr lang="pl-PL" dirty="0"/>
              <a:t>Public </a:t>
            </a:r>
            <a:r>
              <a:rPr lang="pl-PL" dirty="0" err="1"/>
              <a:t>domain</a:t>
            </a:r>
            <a:r>
              <a:rPr lang="pl-PL" dirty="0"/>
              <a:t> (PD)</a:t>
            </a:r>
          </a:p>
          <a:p>
            <a:r>
              <a:rPr lang="pl-PL" dirty="0" err="1"/>
              <a:t>Shared</a:t>
            </a:r>
            <a:r>
              <a:rPr lang="pl-PL" dirty="0"/>
              <a:t> Source</a:t>
            </a:r>
          </a:p>
          <a:p>
            <a:r>
              <a:rPr lang="pl-PL" dirty="0"/>
              <a:t>Shareware</a:t>
            </a:r>
          </a:p>
          <a:p>
            <a:r>
              <a:rPr lang="pl-PL" dirty="0" err="1"/>
              <a:t>SMSware</a:t>
            </a:r>
            <a:endParaRPr lang="pl-PL" dirty="0"/>
          </a:p>
          <a:p>
            <a:r>
              <a:rPr lang="pl-PL" dirty="0"/>
              <a:t>Trial</a:t>
            </a:r>
          </a:p>
          <a:p>
            <a:r>
              <a:rPr lang="pl-PL" dirty="0"/>
              <a:t>WTFPL</a:t>
            </a:r>
          </a:p>
        </p:txBody>
      </p:sp>
    </p:spTree>
    <p:extLst>
      <p:ext uri="{BB962C8B-B14F-4D97-AF65-F5344CB8AC3E}">
        <p14:creationId xmlns:p14="http://schemas.microsoft.com/office/powerpoint/2010/main" val="2432560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97DCF6A-3EBC-4371-87AA-2E1173CCF6C4}"/>
              </a:ext>
            </a:extLst>
          </p:cNvPr>
          <p:cNvSpPr>
            <a:spLocks noGrp="1"/>
          </p:cNvSpPr>
          <p:nvPr>
            <p:ph type="title"/>
          </p:nvPr>
        </p:nvSpPr>
        <p:spPr/>
        <p:txBody>
          <a:bodyPr/>
          <a:lstStyle/>
          <a:p>
            <a:r>
              <a:rPr lang="pl-PL" dirty="0" err="1"/>
              <a:t>Abadonware</a:t>
            </a:r>
            <a:endParaRPr lang="pl-PL" dirty="0"/>
          </a:p>
        </p:txBody>
      </p:sp>
      <p:sp>
        <p:nvSpPr>
          <p:cNvPr id="6" name="Symbol zastępczy zawartości 5">
            <a:extLst>
              <a:ext uri="{FF2B5EF4-FFF2-40B4-BE49-F238E27FC236}">
                <a16:creationId xmlns:a16="http://schemas.microsoft.com/office/drawing/2014/main" id="{9C9A00BE-458C-4D6E-BE5F-CB3A734C4444}"/>
              </a:ext>
            </a:extLst>
          </p:cNvPr>
          <p:cNvSpPr>
            <a:spLocks noGrp="1"/>
          </p:cNvSpPr>
          <p:nvPr>
            <p:ph idx="1"/>
          </p:nvPr>
        </p:nvSpPr>
        <p:spPr/>
        <p:txBody>
          <a:bodyPr/>
          <a:lstStyle/>
          <a:p>
            <a:pPr marL="0" indent="0">
              <a:buNone/>
            </a:pPr>
            <a:r>
              <a:rPr lang="pl-PL" dirty="0" err="1"/>
              <a:t>Abandonware</a:t>
            </a:r>
            <a:r>
              <a:rPr lang="pl-PL" dirty="0"/>
              <a:t> − oprogramowanie, którego twórca już nie sprzedaje i nie zapewnia dla niego obsługi. Spotyka się również użycie tego określenia w stosunku do oprogramowania, którego twórca świadomie zaprzestał rozwoju i wsparcia produktu. Określenie „</a:t>
            </a:r>
            <a:r>
              <a:rPr lang="pl-PL" dirty="0" err="1"/>
              <a:t>abandonware</a:t>
            </a:r>
            <a:r>
              <a:rPr lang="pl-PL" dirty="0"/>
              <a:t>” nie jest używane w odniesieniu do starszych wersji danego oprogramowania, które już nie są sprzedawane i wspierane, o ile producent nadal wspiera i sprzedaje oprogramowanie, które stanowi kontynuację tych wersji.</a:t>
            </a:r>
          </a:p>
        </p:txBody>
      </p:sp>
    </p:spTree>
    <p:extLst>
      <p:ext uri="{BB962C8B-B14F-4D97-AF65-F5344CB8AC3E}">
        <p14:creationId xmlns:p14="http://schemas.microsoft.com/office/powerpoint/2010/main" val="3718894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4C7602-34C4-46C4-87D8-DE298A5C8F2C}"/>
              </a:ext>
            </a:extLst>
          </p:cNvPr>
          <p:cNvSpPr>
            <a:spLocks noGrp="1"/>
          </p:cNvSpPr>
          <p:nvPr>
            <p:ph type="title"/>
          </p:nvPr>
        </p:nvSpPr>
        <p:spPr/>
        <p:txBody>
          <a:bodyPr/>
          <a:lstStyle/>
          <a:p>
            <a:r>
              <a:rPr lang="pl-PL" dirty="0" err="1"/>
              <a:t>Adware</a:t>
            </a:r>
            <a:endParaRPr lang="pl-PL" dirty="0"/>
          </a:p>
        </p:txBody>
      </p:sp>
      <p:sp>
        <p:nvSpPr>
          <p:cNvPr id="3" name="Symbol zastępczy zawartości 2">
            <a:extLst>
              <a:ext uri="{FF2B5EF4-FFF2-40B4-BE49-F238E27FC236}">
                <a16:creationId xmlns:a16="http://schemas.microsoft.com/office/drawing/2014/main" id="{203147D3-6335-4D00-824D-2BFE959DC050}"/>
              </a:ext>
            </a:extLst>
          </p:cNvPr>
          <p:cNvSpPr>
            <a:spLocks noGrp="1"/>
          </p:cNvSpPr>
          <p:nvPr>
            <p:ph idx="1"/>
          </p:nvPr>
        </p:nvSpPr>
        <p:spPr/>
        <p:txBody>
          <a:bodyPr/>
          <a:lstStyle/>
          <a:p>
            <a:pPr marL="0" indent="0">
              <a:buNone/>
            </a:pPr>
            <a:r>
              <a:rPr lang="pl-PL" dirty="0" err="1"/>
              <a:t>Adware</a:t>
            </a:r>
            <a:r>
              <a:rPr lang="pl-PL" dirty="0"/>
              <a:t> – rodzaj (i typ) licencji oprogramowania. </a:t>
            </a:r>
            <a:r>
              <a:rPr lang="pl-PL" dirty="0" err="1"/>
              <a:t>Adware</a:t>
            </a:r>
            <a:r>
              <a:rPr lang="pl-PL" dirty="0"/>
              <a:t> jest oprogramowaniem rozpowszechnianym za darmo, ale zawierającym funkcję wyświetlającą reklamy.</a:t>
            </a:r>
          </a:p>
        </p:txBody>
      </p:sp>
    </p:spTree>
    <p:extLst>
      <p:ext uri="{BB962C8B-B14F-4D97-AF65-F5344CB8AC3E}">
        <p14:creationId xmlns:p14="http://schemas.microsoft.com/office/powerpoint/2010/main" val="3519271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197850-B57D-4322-9146-A74AA8DA4C30}"/>
              </a:ext>
            </a:extLst>
          </p:cNvPr>
          <p:cNvSpPr>
            <a:spLocks noGrp="1"/>
          </p:cNvSpPr>
          <p:nvPr>
            <p:ph type="title"/>
          </p:nvPr>
        </p:nvSpPr>
        <p:spPr/>
        <p:txBody>
          <a:bodyPr/>
          <a:lstStyle/>
          <a:p>
            <a:r>
              <a:rPr lang="pl-PL" dirty="0" err="1"/>
              <a:t>Affero</a:t>
            </a:r>
            <a:r>
              <a:rPr lang="pl-PL" dirty="0"/>
              <a:t> General Public License</a:t>
            </a:r>
          </a:p>
        </p:txBody>
      </p:sp>
      <p:sp>
        <p:nvSpPr>
          <p:cNvPr id="3" name="Symbol zastępczy zawartości 2">
            <a:extLst>
              <a:ext uri="{FF2B5EF4-FFF2-40B4-BE49-F238E27FC236}">
                <a16:creationId xmlns:a16="http://schemas.microsoft.com/office/drawing/2014/main" id="{A28A4AD6-43CC-4157-BEC9-A750929C9CA5}"/>
              </a:ext>
            </a:extLst>
          </p:cNvPr>
          <p:cNvSpPr>
            <a:spLocks noGrp="1"/>
          </p:cNvSpPr>
          <p:nvPr>
            <p:ph idx="1"/>
          </p:nvPr>
        </p:nvSpPr>
        <p:spPr/>
        <p:txBody>
          <a:bodyPr>
            <a:normAutofit fontScale="92500" lnSpcReduction="20000"/>
          </a:bodyPr>
          <a:lstStyle/>
          <a:p>
            <a:pPr marL="0" indent="0">
              <a:buNone/>
            </a:pPr>
            <a:r>
              <a:rPr lang="pl-PL" dirty="0" err="1"/>
              <a:t>Affero</a:t>
            </a:r>
            <a:r>
              <a:rPr lang="pl-PL" dirty="0"/>
              <a:t> GPL (także licencja </a:t>
            </a:r>
            <a:r>
              <a:rPr lang="pl-PL" dirty="0" err="1"/>
              <a:t>Affero</a:t>
            </a:r>
            <a:r>
              <a:rPr lang="pl-PL" dirty="0"/>
              <a:t>) oznacza dwie licencje wolnego oprogramowania:</a:t>
            </a:r>
          </a:p>
          <a:p>
            <a:r>
              <a:rPr lang="pl-PL" dirty="0" err="1"/>
              <a:t>Affero</a:t>
            </a:r>
            <a:r>
              <a:rPr lang="pl-PL" dirty="0"/>
              <a:t> General Public License, wersja 1 (wydana przez </a:t>
            </a:r>
            <a:r>
              <a:rPr lang="pl-PL" dirty="0" err="1"/>
              <a:t>Affero</a:t>
            </a:r>
            <a:r>
              <a:rPr lang="pl-PL" dirty="0"/>
              <a:t>, </a:t>
            </a:r>
            <a:r>
              <a:rPr lang="pl-PL" dirty="0" err="1"/>
              <a:t>Inc</a:t>
            </a:r>
            <a:r>
              <a:rPr lang="pl-PL" dirty="0"/>
              <a:t>, bazująca na drugiej wersji GNU General Public License oraz</a:t>
            </a:r>
          </a:p>
          <a:p>
            <a:r>
              <a:rPr lang="pl-PL" dirty="0"/>
              <a:t>GNU </a:t>
            </a:r>
            <a:r>
              <a:rPr lang="pl-PL" dirty="0" err="1"/>
              <a:t>Affero</a:t>
            </a:r>
            <a:r>
              <a:rPr lang="pl-PL" dirty="0"/>
              <a:t> General Public License, wersja 3 (wydana przez </a:t>
            </a:r>
            <a:r>
              <a:rPr lang="pl-PL" dirty="0" err="1"/>
              <a:t>Free</a:t>
            </a:r>
            <a:r>
              <a:rPr lang="pl-PL" dirty="0"/>
              <a:t> Software Foundation w listopadzie 2007 roku, ściśle bazująca na GNU General Public License, wersja 3.</a:t>
            </a:r>
          </a:p>
          <a:p>
            <a:pPr marL="0" indent="0">
              <a:buNone/>
            </a:pPr>
            <a:r>
              <a:rPr lang="pl-PL" dirty="0"/>
              <a:t>Obydwie wersje </a:t>
            </a:r>
            <a:r>
              <a:rPr lang="pl-PL" dirty="0" err="1"/>
              <a:t>Affero</a:t>
            </a:r>
            <a:r>
              <a:rPr lang="pl-PL" dirty="0"/>
              <a:t> GPL zostały zaprojektowane by naprawić niedoskonałości zwykłej licencji GNU GPL w środowisku aplikacji uruchamianych po stronie serwera (na przykład serwisy webowe), gdy nie dochodzi w rzeczywistości do dystrybucji oprogramowania, co nie nakłada na użytkownika obowiązku udostępnienia kodu źródłowego aplikacji.</a:t>
            </a:r>
          </a:p>
        </p:txBody>
      </p:sp>
    </p:spTree>
    <p:extLst>
      <p:ext uri="{BB962C8B-B14F-4D97-AF65-F5344CB8AC3E}">
        <p14:creationId xmlns:p14="http://schemas.microsoft.com/office/powerpoint/2010/main" val="1364515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1BFEF8-66FD-4347-B643-10E779A608FA}"/>
              </a:ext>
            </a:extLst>
          </p:cNvPr>
          <p:cNvSpPr>
            <a:spLocks noGrp="1"/>
          </p:cNvSpPr>
          <p:nvPr>
            <p:ph type="title"/>
          </p:nvPr>
        </p:nvSpPr>
        <p:spPr/>
        <p:txBody>
          <a:bodyPr/>
          <a:lstStyle/>
          <a:p>
            <a:r>
              <a:rPr lang="pl-PL" dirty="0"/>
              <a:t>Apache License</a:t>
            </a:r>
          </a:p>
        </p:txBody>
      </p:sp>
      <p:sp>
        <p:nvSpPr>
          <p:cNvPr id="3" name="Symbol zastępczy zawartości 2">
            <a:extLst>
              <a:ext uri="{FF2B5EF4-FFF2-40B4-BE49-F238E27FC236}">
                <a16:creationId xmlns:a16="http://schemas.microsoft.com/office/drawing/2014/main" id="{8B1A36A8-99EC-4A9A-88B4-3EE72713746B}"/>
              </a:ext>
            </a:extLst>
          </p:cNvPr>
          <p:cNvSpPr>
            <a:spLocks noGrp="1"/>
          </p:cNvSpPr>
          <p:nvPr>
            <p:ph idx="1"/>
          </p:nvPr>
        </p:nvSpPr>
        <p:spPr/>
        <p:txBody>
          <a:bodyPr/>
          <a:lstStyle/>
          <a:p>
            <a:pPr marL="0" indent="0">
              <a:buNone/>
            </a:pPr>
            <a:r>
              <a:rPr lang="pl-PL" dirty="0"/>
              <a:t>Apache License (przed wersją 2.0 Apache Software License - ASL) – licencja wolnego oprogramowania autorstwa Apache Software Foundation. Licencja ta dopuszcza użycie kodu źródłowego zarówno na potrzeby wolnego oprogramowania, jak i własnościowego oprogramowania. Pod tą licencją rozpowszechniane jest oprogramowanie tworzone przez Apache Software Foundation.</a:t>
            </a:r>
          </a:p>
        </p:txBody>
      </p:sp>
    </p:spTree>
    <p:extLst>
      <p:ext uri="{BB962C8B-B14F-4D97-AF65-F5344CB8AC3E}">
        <p14:creationId xmlns:p14="http://schemas.microsoft.com/office/powerpoint/2010/main" val="3938731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8D6CEC-CE3E-4949-8C34-03004C85674E}"/>
              </a:ext>
            </a:extLst>
          </p:cNvPr>
          <p:cNvSpPr>
            <a:spLocks noGrp="1"/>
          </p:cNvSpPr>
          <p:nvPr>
            <p:ph type="title"/>
          </p:nvPr>
        </p:nvSpPr>
        <p:spPr/>
        <p:txBody>
          <a:bodyPr/>
          <a:lstStyle/>
          <a:p>
            <a:r>
              <a:rPr lang="pl-PL" dirty="0" err="1"/>
              <a:t>Beerware</a:t>
            </a:r>
            <a:endParaRPr lang="pl-PL" dirty="0"/>
          </a:p>
        </p:txBody>
      </p:sp>
      <p:sp>
        <p:nvSpPr>
          <p:cNvPr id="3" name="Symbol zastępczy zawartości 2">
            <a:extLst>
              <a:ext uri="{FF2B5EF4-FFF2-40B4-BE49-F238E27FC236}">
                <a16:creationId xmlns:a16="http://schemas.microsoft.com/office/drawing/2014/main" id="{35FC0F98-E025-4477-ACE7-05879893B312}"/>
              </a:ext>
            </a:extLst>
          </p:cNvPr>
          <p:cNvSpPr>
            <a:spLocks noGrp="1"/>
          </p:cNvSpPr>
          <p:nvPr>
            <p:ph idx="1"/>
          </p:nvPr>
        </p:nvSpPr>
        <p:spPr/>
        <p:txBody>
          <a:bodyPr/>
          <a:lstStyle/>
          <a:p>
            <a:pPr marL="0" indent="0">
              <a:buNone/>
            </a:pPr>
            <a:r>
              <a:rPr lang="pl-PL" dirty="0" err="1"/>
              <a:t>Beerware</a:t>
            </a:r>
            <a:r>
              <a:rPr lang="pl-PL" dirty="0"/>
              <a:t> – licencja oprogramowania pozwalająca użytkownikowi końcowemu na dowolne korzystanie z oprogramowania pod warunkiem, że w przypadku spotkania autora użytkownik postawi mu piwo.</a:t>
            </a:r>
          </a:p>
        </p:txBody>
      </p:sp>
    </p:spTree>
    <p:extLst>
      <p:ext uri="{BB962C8B-B14F-4D97-AF65-F5344CB8AC3E}">
        <p14:creationId xmlns:p14="http://schemas.microsoft.com/office/powerpoint/2010/main" val="1170753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7ABB30-C50D-4F17-8DFE-49E7ED64DCC9}"/>
              </a:ext>
            </a:extLst>
          </p:cNvPr>
          <p:cNvSpPr>
            <a:spLocks noGrp="1"/>
          </p:cNvSpPr>
          <p:nvPr>
            <p:ph type="title"/>
          </p:nvPr>
        </p:nvSpPr>
        <p:spPr/>
        <p:txBody>
          <a:bodyPr/>
          <a:lstStyle/>
          <a:p>
            <a:r>
              <a:rPr lang="pl-PL" dirty="0"/>
              <a:t>BOX</a:t>
            </a:r>
          </a:p>
        </p:txBody>
      </p:sp>
      <p:sp>
        <p:nvSpPr>
          <p:cNvPr id="3" name="Symbol zastępczy zawartości 2">
            <a:extLst>
              <a:ext uri="{FF2B5EF4-FFF2-40B4-BE49-F238E27FC236}">
                <a16:creationId xmlns:a16="http://schemas.microsoft.com/office/drawing/2014/main" id="{48D6629C-14D4-4729-8916-5D1AA9116540}"/>
              </a:ext>
            </a:extLst>
          </p:cNvPr>
          <p:cNvSpPr>
            <a:spLocks noGrp="1"/>
          </p:cNvSpPr>
          <p:nvPr>
            <p:ph idx="1"/>
          </p:nvPr>
        </p:nvSpPr>
        <p:spPr/>
        <p:txBody>
          <a:bodyPr>
            <a:normAutofit fontScale="85000" lnSpcReduction="10000"/>
          </a:bodyPr>
          <a:lstStyle/>
          <a:p>
            <a:pPr marL="0" indent="0">
              <a:buNone/>
            </a:pPr>
            <a:r>
              <a:rPr lang="pl-PL" dirty="0"/>
              <a:t>Box – jedna z wersji sprzedaży sprzętu lub oprogramowania komputerowego. Jest to wersja pudełkowa, zwana także "pełną". Produkty w wersji Box wyposażone są najczęściej w tekturowe opakowanie (stąd angielska nazwa), dodatkowe okablowanie oraz oprogramowanie, a także często aplikacje multimedialne i gry. Jest to najdroższa ze sprzedawanych masowo wersji.</a:t>
            </a:r>
          </a:p>
          <a:p>
            <a:pPr marL="0" indent="0">
              <a:buNone/>
            </a:pPr>
            <a:r>
              <a:rPr lang="pl-PL" dirty="0"/>
              <a:t>W odróżnieniu od wersji OEM, oprogramowanie Box może być zainstalowane na dowolnym komputerze posiadanym przez użytkownika tego oprogramowania. W odróżnieniu od oprogramowania OEM, które jest przypisane do urządzenia, na którym jest zainstalowane, oprogramowanie BOX można wielokrotnie przenosić pomiędzy komputerami – jest przypisane do użytkownika.</a:t>
            </a:r>
          </a:p>
          <a:p>
            <a:pPr marL="0" indent="0">
              <a:buNone/>
            </a:pPr>
            <a:r>
              <a:rPr lang="pl-PL" dirty="0"/>
              <a:t>Microsoft Office typu Box jeden użytkownik może używać na komputerze i dodatkowo na laptopie – w ten sposób jeżeli osoba używa dwóch maszyn, taniej będzie kupić jedną wersję </a:t>
            </a:r>
            <a:r>
              <a:rPr lang="pl-PL" dirty="0" err="1"/>
              <a:t>box</a:t>
            </a:r>
            <a:r>
              <a:rPr lang="pl-PL" dirty="0"/>
              <a:t> zamiast dwóch wersji OEM.</a:t>
            </a:r>
          </a:p>
        </p:txBody>
      </p:sp>
    </p:spTree>
    <p:extLst>
      <p:ext uri="{BB962C8B-B14F-4D97-AF65-F5344CB8AC3E}">
        <p14:creationId xmlns:p14="http://schemas.microsoft.com/office/powerpoint/2010/main" val="9842498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696CE7-92BA-4007-BAE3-8E31A9FEA0E4}"/>
              </a:ext>
            </a:extLst>
          </p:cNvPr>
          <p:cNvSpPr>
            <a:spLocks noGrp="1"/>
          </p:cNvSpPr>
          <p:nvPr>
            <p:ph type="title"/>
          </p:nvPr>
        </p:nvSpPr>
        <p:spPr/>
        <p:txBody>
          <a:bodyPr/>
          <a:lstStyle/>
          <a:p>
            <a:r>
              <a:rPr lang="pl-PL" dirty="0"/>
              <a:t>CPL</a:t>
            </a:r>
          </a:p>
        </p:txBody>
      </p:sp>
      <p:sp>
        <p:nvSpPr>
          <p:cNvPr id="3" name="Symbol zastępczy zawartości 2">
            <a:extLst>
              <a:ext uri="{FF2B5EF4-FFF2-40B4-BE49-F238E27FC236}">
                <a16:creationId xmlns:a16="http://schemas.microsoft.com/office/drawing/2014/main" id="{BA0751F6-2722-49F5-8BC2-760AEDCBD6A1}"/>
              </a:ext>
            </a:extLst>
          </p:cNvPr>
          <p:cNvSpPr>
            <a:spLocks noGrp="1"/>
          </p:cNvSpPr>
          <p:nvPr>
            <p:ph idx="1"/>
          </p:nvPr>
        </p:nvSpPr>
        <p:spPr/>
        <p:txBody>
          <a:bodyPr>
            <a:normAutofit/>
          </a:bodyPr>
          <a:lstStyle/>
          <a:p>
            <a:pPr marL="0" indent="0">
              <a:buNone/>
            </a:pPr>
            <a:r>
              <a:rPr lang="pl-PL" dirty="0"/>
              <a:t>CPL (</a:t>
            </a:r>
            <a:r>
              <a:rPr lang="pl-PL" dirty="0" err="1"/>
              <a:t>Common</a:t>
            </a:r>
            <a:r>
              <a:rPr lang="pl-PL" dirty="0"/>
              <a:t> Public License) jest jedną z licencji wolnego oprogramowania, która została sformułowana w 1988 przez IBM. CPL jest licencją w treści bardzo podobną do GNU General Public License. Główną zmianą jest dodanie klauzuli uniemożliwiającej zmiany w kodzie programu mające na celu czerpanie korzyści ze sprzedaży zmienionego programu. W takich sytuacjach treść licencji CPL pozwala jedynie na darmowe rozprowadzanie programu. Ten dodatek powoduje, że licencja CPL nie jest zgodna z GPL (jest to opinia </a:t>
            </a:r>
            <a:r>
              <a:rPr lang="pl-PL" dirty="0" err="1"/>
              <a:t>Ebena</a:t>
            </a:r>
            <a:r>
              <a:rPr lang="pl-PL" dirty="0"/>
              <a:t> </a:t>
            </a:r>
            <a:r>
              <a:rPr lang="pl-PL" dirty="0" err="1"/>
              <a:t>Moglena</a:t>
            </a:r>
            <a:r>
              <a:rPr lang="pl-PL" dirty="0"/>
              <a:t> oraz strony internetowej GNU), ale możliwe, że przyszła wersja licencji GPL przyjmie podobną klauzulę.</a:t>
            </a:r>
          </a:p>
        </p:txBody>
      </p:sp>
    </p:spTree>
    <p:extLst>
      <p:ext uri="{BB962C8B-B14F-4D97-AF65-F5344CB8AC3E}">
        <p14:creationId xmlns:p14="http://schemas.microsoft.com/office/powerpoint/2010/main" val="3071789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B8E80C-4D66-4928-8DBD-CFAADC4E8FFF}"/>
              </a:ext>
            </a:extLst>
          </p:cNvPr>
          <p:cNvSpPr>
            <a:spLocks noGrp="1"/>
          </p:cNvSpPr>
          <p:nvPr>
            <p:ph type="title"/>
          </p:nvPr>
        </p:nvSpPr>
        <p:spPr/>
        <p:txBody>
          <a:bodyPr/>
          <a:lstStyle/>
          <a:p>
            <a:r>
              <a:rPr lang="pl-PL" dirty="0" err="1"/>
              <a:t>Donationware</a:t>
            </a:r>
            <a:endParaRPr lang="pl-PL" dirty="0"/>
          </a:p>
        </p:txBody>
      </p:sp>
      <p:sp>
        <p:nvSpPr>
          <p:cNvPr id="3" name="Symbol zastępczy zawartości 2">
            <a:extLst>
              <a:ext uri="{FF2B5EF4-FFF2-40B4-BE49-F238E27FC236}">
                <a16:creationId xmlns:a16="http://schemas.microsoft.com/office/drawing/2014/main" id="{5AB12FCE-6D1A-4ACD-B54C-236A73985BE9}"/>
              </a:ext>
            </a:extLst>
          </p:cNvPr>
          <p:cNvSpPr>
            <a:spLocks noGrp="1"/>
          </p:cNvSpPr>
          <p:nvPr>
            <p:ph idx="1"/>
          </p:nvPr>
        </p:nvSpPr>
        <p:spPr/>
        <p:txBody>
          <a:bodyPr/>
          <a:lstStyle/>
          <a:p>
            <a:pPr marL="0" indent="0">
              <a:buNone/>
            </a:pPr>
            <a:r>
              <a:rPr lang="pl-PL" dirty="0" err="1"/>
              <a:t>Donationware</a:t>
            </a:r>
            <a:r>
              <a:rPr lang="pl-PL" dirty="0"/>
              <a:t> jest jednym z typów licencji </a:t>
            </a:r>
            <a:r>
              <a:rPr lang="pl-PL" dirty="0" err="1"/>
              <a:t>Otherware</a:t>
            </a:r>
            <a:r>
              <a:rPr lang="pl-PL" dirty="0"/>
              <a:t>. Oprogramowanie na tej licencji może być dowolnie modyfikowane, kopiowane i dystrybuowane pod warunkiem, że licencjobiorca zapłaci autorowi symboliczną kwotę. Wielkość opłaty zależy od licencjobiorcy.</a:t>
            </a:r>
          </a:p>
        </p:txBody>
      </p:sp>
    </p:spTree>
    <p:extLst>
      <p:ext uri="{BB962C8B-B14F-4D97-AF65-F5344CB8AC3E}">
        <p14:creationId xmlns:p14="http://schemas.microsoft.com/office/powerpoint/2010/main" val="10226456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9586DC-A28B-4134-BD8A-94DF43A4C620}"/>
              </a:ext>
            </a:extLst>
          </p:cNvPr>
          <p:cNvSpPr>
            <a:spLocks noGrp="1"/>
          </p:cNvSpPr>
          <p:nvPr>
            <p:ph type="title"/>
          </p:nvPr>
        </p:nvSpPr>
        <p:spPr/>
        <p:txBody>
          <a:bodyPr/>
          <a:lstStyle/>
          <a:p>
            <a:r>
              <a:rPr lang="pl-PL" dirty="0"/>
              <a:t>Freeware</a:t>
            </a:r>
          </a:p>
        </p:txBody>
      </p:sp>
      <p:sp>
        <p:nvSpPr>
          <p:cNvPr id="3" name="Symbol zastępczy zawartości 2">
            <a:extLst>
              <a:ext uri="{FF2B5EF4-FFF2-40B4-BE49-F238E27FC236}">
                <a16:creationId xmlns:a16="http://schemas.microsoft.com/office/drawing/2014/main" id="{15A0DD55-4AE1-458C-A8E4-D60251F9C354}"/>
              </a:ext>
            </a:extLst>
          </p:cNvPr>
          <p:cNvSpPr>
            <a:spLocks noGrp="1"/>
          </p:cNvSpPr>
          <p:nvPr>
            <p:ph idx="1"/>
          </p:nvPr>
        </p:nvSpPr>
        <p:spPr/>
        <p:txBody>
          <a:bodyPr>
            <a:normAutofit fontScale="92500" lnSpcReduction="10000"/>
          </a:bodyPr>
          <a:lstStyle/>
          <a:p>
            <a:pPr marL="0" indent="0">
              <a:buNone/>
            </a:pPr>
            <a:r>
              <a:rPr lang="pl-PL" dirty="0"/>
              <a:t>Freeware – licencja oprogramowania umożliwiająca darmowe rozprowadzanie aplikacji bez ujawnienia kodu źródłowego. Czasami licencja freeware zawiera dodatkowe ograniczenia (np. część freeware jest całkowicie darmowa jedynie do użytku domowego).</a:t>
            </a:r>
          </a:p>
          <a:p>
            <a:pPr marL="0" indent="0">
              <a:buNone/>
            </a:pPr>
            <a:r>
              <a:rPr lang="pl-PL" dirty="0"/>
              <a:t>Programy na licencji freeware mogą być nieodpłatnie wykorzystywane, jednak zabrania się czerpania korzyści finansowych z ich dystrybucji przez osoby trzecie. Licencja nie dotyczy dystrybucji produktów (dokumentów, grafiki, innych programów itd.) stworzonych przy użyciu programów na licencji freeware, więc nie ogranicza możliwości ani nie narzuca konieczności pobierania opłat za wytworzone produkty.</a:t>
            </a:r>
          </a:p>
          <a:p>
            <a:pPr marL="0" indent="0">
              <a:buNone/>
            </a:pPr>
            <a:r>
              <a:rPr lang="pl-PL" dirty="0"/>
              <a:t>Termin freeware bywa również używany jako synonim oprogramowania objętego tą licencją.</a:t>
            </a:r>
          </a:p>
        </p:txBody>
      </p:sp>
    </p:spTree>
    <p:extLst>
      <p:ext uri="{BB962C8B-B14F-4D97-AF65-F5344CB8AC3E}">
        <p14:creationId xmlns:p14="http://schemas.microsoft.com/office/powerpoint/2010/main" val="844256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34D59F-B6FC-4079-83AE-6049EE14F752}"/>
              </a:ext>
            </a:extLst>
          </p:cNvPr>
          <p:cNvSpPr>
            <a:spLocks noGrp="1"/>
          </p:cNvSpPr>
          <p:nvPr>
            <p:ph type="title"/>
          </p:nvPr>
        </p:nvSpPr>
        <p:spPr/>
        <p:txBody>
          <a:bodyPr/>
          <a:lstStyle/>
          <a:p>
            <a:r>
              <a:rPr lang="pl-PL" dirty="0"/>
              <a:t>Ciasteczka</a:t>
            </a:r>
          </a:p>
        </p:txBody>
      </p:sp>
      <p:sp>
        <p:nvSpPr>
          <p:cNvPr id="3" name="Symbol zastępczy zawartości 2">
            <a:extLst>
              <a:ext uri="{FF2B5EF4-FFF2-40B4-BE49-F238E27FC236}">
                <a16:creationId xmlns:a16="http://schemas.microsoft.com/office/drawing/2014/main" id="{C1BF5460-20EC-4BE3-BFB4-C385B7D3D45B}"/>
              </a:ext>
            </a:extLst>
          </p:cNvPr>
          <p:cNvSpPr>
            <a:spLocks noGrp="1"/>
          </p:cNvSpPr>
          <p:nvPr>
            <p:ph idx="1"/>
          </p:nvPr>
        </p:nvSpPr>
        <p:spPr/>
        <p:txBody>
          <a:bodyPr>
            <a:normAutofit/>
          </a:bodyPr>
          <a:lstStyle/>
          <a:p>
            <a:pPr marL="0" indent="0">
              <a:buNone/>
            </a:pPr>
            <a:r>
              <a:rPr lang="pl-PL" dirty="0"/>
              <a:t>Ciasteczko (formalnie HTTP Cookie) mały fragment tekstu, który serwis internetowy wysyła do przeglądarki i który przeglądarka wysyła z powrotem przy następnych wejściach na witrynę. Używane jest głównie do utrzymywania sesji np. poprzez wygenerowanie i odesłanie tymczasowego identyfikatora po logowaniu. Może być jednak wykorzystywane szerzej poprzez zapamiętanie dowolnych danych, które można zakodować jako ciąg znaków. Dzięki temu użytkownik nie musi wpisywać tych samych informacji za każdym razem, gdy powróci na tę stronę lub przejdzie z jednej strony na inną.</a:t>
            </a:r>
          </a:p>
        </p:txBody>
      </p:sp>
    </p:spTree>
    <p:extLst>
      <p:ext uri="{BB962C8B-B14F-4D97-AF65-F5344CB8AC3E}">
        <p14:creationId xmlns:p14="http://schemas.microsoft.com/office/powerpoint/2010/main" val="32895625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BC9BFC-9E40-46EA-BCE5-E152210B6984}"/>
              </a:ext>
            </a:extLst>
          </p:cNvPr>
          <p:cNvSpPr>
            <a:spLocks noGrp="1"/>
          </p:cNvSpPr>
          <p:nvPr>
            <p:ph type="title"/>
          </p:nvPr>
        </p:nvSpPr>
        <p:spPr/>
        <p:txBody>
          <a:bodyPr/>
          <a:lstStyle/>
          <a:p>
            <a:r>
              <a:rPr lang="pl-PL" dirty="0"/>
              <a:t>GNU</a:t>
            </a:r>
          </a:p>
        </p:txBody>
      </p:sp>
      <p:sp>
        <p:nvSpPr>
          <p:cNvPr id="3" name="Symbol zastępczy zawartości 2">
            <a:extLst>
              <a:ext uri="{FF2B5EF4-FFF2-40B4-BE49-F238E27FC236}">
                <a16:creationId xmlns:a16="http://schemas.microsoft.com/office/drawing/2014/main" id="{DCEAB9A6-4346-48B2-8FB8-B6F6368EFB0E}"/>
              </a:ext>
            </a:extLst>
          </p:cNvPr>
          <p:cNvSpPr>
            <a:spLocks noGrp="1"/>
          </p:cNvSpPr>
          <p:nvPr>
            <p:ph idx="1"/>
          </p:nvPr>
        </p:nvSpPr>
        <p:spPr/>
        <p:txBody>
          <a:bodyPr>
            <a:normAutofit fontScale="77500" lnSpcReduction="20000"/>
          </a:bodyPr>
          <a:lstStyle/>
          <a:p>
            <a:pPr marL="0" indent="0">
              <a:buNone/>
            </a:pPr>
            <a:r>
              <a:rPr lang="pl-PL" dirty="0"/>
              <a:t>GNU General Public License – licencja wolnego i otwartego oprogramowania stworzona w 1989 roku[ przez Richarda Stallmana i </a:t>
            </a:r>
            <a:r>
              <a:rPr lang="pl-PL" dirty="0" err="1"/>
              <a:t>Ebena</a:t>
            </a:r>
            <a:r>
              <a:rPr lang="pl-PL" dirty="0"/>
              <a:t> </a:t>
            </a:r>
            <a:r>
              <a:rPr lang="pl-PL" dirty="0" err="1"/>
              <a:t>Moglena</a:t>
            </a:r>
            <a:r>
              <a:rPr lang="pl-PL" dirty="0"/>
              <a:t> na potrzeby Projektu GNU.</a:t>
            </a:r>
          </a:p>
          <a:p>
            <a:pPr marL="0" indent="0">
              <a:buNone/>
            </a:pPr>
            <a:r>
              <a:rPr lang="pl-PL" dirty="0"/>
              <a:t>Celem licencji GNU GPL jest przekazanie użytkownikom czterech podstawowych wolności:</a:t>
            </a:r>
          </a:p>
          <a:p>
            <a:r>
              <a:rPr lang="pl-PL" dirty="0"/>
              <a:t>wolność uruchamiania programu w dowolnym celu (wolność 0)</a:t>
            </a:r>
          </a:p>
          <a:p>
            <a:r>
              <a:rPr lang="pl-PL" dirty="0"/>
              <a:t>wolność analizowania, jak program działa i dostosowywania go do swoich potrzeb (wolność 1)</a:t>
            </a:r>
          </a:p>
          <a:p>
            <a:r>
              <a:rPr lang="pl-PL" dirty="0"/>
              <a:t>wolność rozpowszechniania niezmodyfikowanej kopii programu (wolność 2)</a:t>
            </a:r>
          </a:p>
          <a:p>
            <a:r>
              <a:rPr lang="pl-PL" dirty="0"/>
              <a:t>wolność udoskonalania programu i publicznego rozpowszechniania własnych ulepszeń, dzięki czemu może z nich skorzystać cała społeczność (wolność 3)</a:t>
            </a:r>
          </a:p>
          <a:p>
            <a:pPr marL="0" indent="0">
              <a:buNone/>
            </a:pPr>
            <a:r>
              <a:rPr lang="pl-PL" dirty="0"/>
              <a:t>Tylko jeżeli program spełnia wszystkie cztery wolności jednocześnie, wówczas, według FSF, może być uznany za wolne oprogramowanie. Wystarczy, że nie spełnia dowolnej z nich, a nie może być tak kategoryzowany (jest oprogramowaniem zamkniętym).</a:t>
            </a:r>
          </a:p>
        </p:txBody>
      </p:sp>
    </p:spTree>
    <p:extLst>
      <p:ext uri="{BB962C8B-B14F-4D97-AF65-F5344CB8AC3E}">
        <p14:creationId xmlns:p14="http://schemas.microsoft.com/office/powerpoint/2010/main" val="4123508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36C88-FB32-4EC5-8C5A-2B6A20710E58}"/>
              </a:ext>
            </a:extLst>
          </p:cNvPr>
          <p:cNvSpPr>
            <a:spLocks noGrp="1"/>
          </p:cNvSpPr>
          <p:nvPr>
            <p:ph type="title"/>
          </p:nvPr>
        </p:nvSpPr>
        <p:spPr/>
        <p:txBody>
          <a:bodyPr/>
          <a:lstStyle/>
          <a:p>
            <a:r>
              <a:rPr lang="pl-PL" dirty="0"/>
              <a:t>Licencja artystyczna</a:t>
            </a:r>
          </a:p>
        </p:txBody>
      </p:sp>
      <p:sp>
        <p:nvSpPr>
          <p:cNvPr id="3" name="Symbol zastępczy zawartości 2">
            <a:extLst>
              <a:ext uri="{FF2B5EF4-FFF2-40B4-BE49-F238E27FC236}">
                <a16:creationId xmlns:a16="http://schemas.microsoft.com/office/drawing/2014/main" id="{0817B858-A0F1-4043-A454-DA24D471A34C}"/>
              </a:ext>
            </a:extLst>
          </p:cNvPr>
          <p:cNvSpPr>
            <a:spLocks noGrp="1"/>
          </p:cNvSpPr>
          <p:nvPr>
            <p:ph idx="1"/>
          </p:nvPr>
        </p:nvSpPr>
        <p:spPr/>
        <p:txBody>
          <a:bodyPr>
            <a:normAutofit fontScale="92500" lnSpcReduction="10000"/>
          </a:bodyPr>
          <a:lstStyle/>
          <a:p>
            <a:pPr marL="0" indent="0">
              <a:buNone/>
            </a:pPr>
            <a:r>
              <a:rPr lang="pl-PL" dirty="0"/>
              <a:t>Licencja Artystyczna (lub Twórcza, ang. </a:t>
            </a:r>
            <a:r>
              <a:rPr lang="pl-PL" dirty="0" err="1"/>
              <a:t>Artistic</a:t>
            </a:r>
            <a:r>
              <a:rPr lang="pl-PL" dirty="0"/>
              <a:t> License) to licencja oprogramowania używana głównie dla Perla, PHP i modułów CPAN oraz projektu </a:t>
            </a:r>
            <a:r>
              <a:rPr lang="pl-PL" dirty="0" err="1"/>
              <a:t>Parrot</a:t>
            </a:r>
            <a:r>
              <a:rPr lang="pl-PL" dirty="0"/>
              <a:t>, najczęściej alternatywnie do Powszechnej Licencji Publicznej GNU (GNU GPL), czyli jako licencja Perla.</a:t>
            </a:r>
          </a:p>
          <a:p>
            <a:pPr marL="0" indent="0">
              <a:buNone/>
            </a:pPr>
            <a:r>
              <a:rPr lang="pl-PL" dirty="0"/>
              <a:t>W myśl Licencji Artystycznej wszelkie modyfikacje oryginalnego kodu muszą spełnić jeden z poniższych warunków:</a:t>
            </a:r>
          </a:p>
          <a:p>
            <a:r>
              <a:rPr lang="pl-PL" dirty="0"/>
              <a:t>zostać udostępnione do dyspozycji jego autorom</a:t>
            </a:r>
          </a:p>
          <a:p>
            <a:r>
              <a:rPr lang="pl-PL" dirty="0"/>
              <a:t>wyraźnie zmienić nazwę i odpowiednie narzędzia tak, aby nie wchodziły w konflikt z oryginalną gałęzią</a:t>
            </a:r>
          </a:p>
          <a:p>
            <a:r>
              <a:rPr lang="pl-PL" dirty="0"/>
              <a:t>pozwolić i zachęcać użytkowników zmienionej wersji do swobodnego udostępniania</a:t>
            </a:r>
          </a:p>
        </p:txBody>
      </p:sp>
    </p:spTree>
    <p:extLst>
      <p:ext uri="{BB962C8B-B14F-4D97-AF65-F5344CB8AC3E}">
        <p14:creationId xmlns:p14="http://schemas.microsoft.com/office/powerpoint/2010/main" val="231309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998470-D813-47CB-B734-C7BD9755E053}"/>
              </a:ext>
            </a:extLst>
          </p:cNvPr>
          <p:cNvSpPr>
            <a:spLocks noGrp="1"/>
          </p:cNvSpPr>
          <p:nvPr>
            <p:ph type="title"/>
          </p:nvPr>
        </p:nvSpPr>
        <p:spPr/>
        <p:txBody>
          <a:bodyPr/>
          <a:lstStyle/>
          <a:p>
            <a:r>
              <a:rPr lang="pl-PL" dirty="0"/>
              <a:t>BSD</a:t>
            </a:r>
          </a:p>
        </p:txBody>
      </p:sp>
      <p:sp>
        <p:nvSpPr>
          <p:cNvPr id="3" name="Symbol zastępczy zawartości 2">
            <a:extLst>
              <a:ext uri="{FF2B5EF4-FFF2-40B4-BE49-F238E27FC236}">
                <a16:creationId xmlns:a16="http://schemas.microsoft.com/office/drawing/2014/main" id="{ECE7C409-C3AE-4282-9B8E-E666D683B2C3}"/>
              </a:ext>
            </a:extLst>
          </p:cNvPr>
          <p:cNvSpPr>
            <a:spLocks noGrp="1"/>
          </p:cNvSpPr>
          <p:nvPr>
            <p:ph idx="1"/>
          </p:nvPr>
        </p:nvSpPr>
        <p:spPr/>
        <p:txBody>
          <a:bodyPr/>
          <a:lstStyle/>
          <a:p>
            <a:pPr marL="0" indent="0">
              <a:buNone/>
            </a:pPr>
            <a:r>
              <a:rPr lang="pl-PL" dirty="0"/>
              <a:t>Licencja BSD (Berkeley Software Distribution License, BSDL) – jedna z licencji zgodnych z zasadami wolnego oprogramowania. Powstała na Uniwersytecie Kalifornijskim w Berkeley.</a:t>
            </a:r>
          </a:p>
          <a:p>
            <a:pPr marL="0" indent="0">
              <a:buNone/>
            </a:pPr>
            <a:r>
              <a:rPr lang="pl-PL" dirty="0"/>
              <a:t>Licencja BSD skupia się na prawach użytkownika. Jest bardzo liberalna, zezwala nie tylko na modyfikacje kodu źródłowego i jego rozprowadzanie w takiej postaci, ale także na rozprowadzanie produktu bez postaci źródłowej czy włączenia do zamkniętego oprogramowania, pod warunkiem załączenia do produktu informacji o autorach oryginalnego kodu i treści licencji.</a:t>
            </a:r>
          </a:p>
        </p:txBody>
      </p:sp>
    </p:spTree>
    <p:extLst>
      <p:ext uri="{BB962C8B-B14F-4D97-AF65-F5344CB8AC3E}">
        <p14:creationId xmlns:p14="http://schemas.microsoft.com/office/powerpoint/2010/main" val="3871754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2124B1-92B0-4F42-9AA7-79CB4E0E8BCF}"/>
              </a:ext>
            </a:extLst>
          </p:cNvPr>
          <p:cNvSpPr>
            <a:spLocks noGrp="1"/>
          </p:cNvSpPr>
          <p:nvPr>
            <p:ph type="title"/>
          </p:nvPr>
        </p:nvSpPr>
        <p:spPr/>
        <p:txBody>
          <a:bodyPr/>
          <a:lstStyle/>
          <a:p>
            <a:r>
              <a:rPr lang="pl-PL" dirty="0"/>
              <a:t>MIT</a:t>
            </a:r>
          </a:p>
        </p:txBody>
      </p:sp>
      <p:sp>
        <p:nvSpPr>
          <p:cNvPr id="3" name="Symbol zastępczy zawartości 2">
            <a:extLst>
              <a:ext uri="{FF2B5EF4-FFF2-40B4-BE49-F238E27FC236}">
                <a16:creationId xmlns:a16="http://schemas.microsoft.com/office/drawing/2014/main" id="{146D0DC5-0A87-4444-93AB-4E47F718A2D3}"/>
              </a:ext>
            </a:extLst>
          </p:cNvPr>
          <p:cNvSpPr>
            <a:spLocks noGrp="1"/>
          </p:cNvSpPr>
          <p:nvPr>
            <p:ph idx="1"/>
          </p:nvPr>
        </p:nvSpPr>
        <p:spPr/>
        <p:txBody>
          <a:bodyPr/>
          <a:lstStyle/>
          <a:p>
            <a:pPr marL="0" indent="0">
              <a:buNone/>
            </a:pPr>
            <a:r>
              <a:rPr lang="pl-PL" dirty="0"/>
              <a:t>Licencja MIT (Licencja X11) – jedna z najprostszych i najbardziej liberalnych licencji otwartego oprogramowania. Daje użytkownikom nieograniczone prawo do używania, kopiowania, modyfikowania i rozpowszechniania (w tym sprzedaży) oryginalnego lub zmodyfikowanego programu w postaci binarnej lub źródłowej. Jedynym wymaganiem jest, by we wszystkich wersjach zachowano warunki licencyjne i informacje o autorze.</a:t>
            </a:r>
          </a:p>
        </p:txBody>
      </p:sp>
    </p:spTree>
    <p:extLst>
      <p:ext uri="{BB962C8B-B14F-4D97-AF65-F5344CB8AC3E}">
        <p14:creationId xmlns:p14="http://schemas.microsoft.com/office/powerpoint/2010/main" val="11253771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4BA834-2327-4532-8655-7A189D4C8C1C}"/>
              </a:ext>
            </a:extLst>
          </p:cNvPr>
          <p:cNvSpPr>
            <a:spLocks noGrp="1"/>
          </p:cNvSpPr>
          <p:nvPr>
            <p:ph type="title"/>
          </p:nvPr>
        </p:nvSpPr>
        <p:spPr/>
        <p:txBody>
          <a:bodyPr/>
          <a:lstStyle/>
          <a:p>
            <a:r>
              <a:rPr lang="pl-PL" dirty="0"/>
              <a:t>MOLP</a:t>
            </a:r>
          </a:p>
        </p:txBody>
      </p:sp>
      <p:sp>
        <p:nvSpPr>
          <p:cNvPr id="3" name="Symbol zastępczy zawartości 2">
            <a:extLst>
              <a:ext uri="{FF2B5EF4-FFF2-40B4-BE49-F238E27FC236}">
                <a16:creationId xmlns:a16="http://schemas.microsoft.com/office/drawing/2014/main" id="{4201F769-C5C3-459B-B93F-367DF645AC22}"/>
              </a:ext>
            </a:extLst>
          </p:cNvPr>
          <p:cNvSpPr>
            <a:spLocks noGrp="1"/>
          </p:cNvSpPr>
          <p:nvPr>
            <p:ph idx="1"/>
          </p:nvPr>
        </p:nvSpPr>
        <p:spPr/>
        <p:txBody>
          <a:bodyPr>
            <a:normAutofit fontScale="92500" lnSpcReduction="20000"/>
          </a:bodyPr>
          <a:lstStyle/>
          <a:p>
            <a:pPr marL="0" indent="0">
              <a:buNone/>
            </a:pPr>
            <a:r>
              <a:rPr lang="pl-PL" dirty="0"/>
              <a:t>MOLP, OLP (Microsoft Open License Program) – program licencyjny Microsoft, umożliwiający instytucjom komercyjnym i organizacjom (z sektorów administracji państwowej, edukacji, służby zdrowia, organizacji charytatywnych i organizacji międzynarodowych) nabywanie na korzystnych warunkach grupowych licencji oprogramowania Microsoftu. </a:t>
            </a:r>
          </a:p>
          <a:p>
            <a:pPr marL="0" indent="0">
              <a:buNone/>
            </a:pPr>
            <a:r>
              <a:rPr lang="pl-PL" dirty="0"/>
              <a:t>Korzystny cenowo zwłaszcza dla edukacji, poza tym cenowo zbliżony do wersji BOX.</a:t>
            </a:r>
          </a:p>
          <a:p>
            <a:pPr marL="0" indent="0">
              <a:buNone/>
            </a:pPr>
            <a:r>
              <a:rPr lang="pl-PL" dirty="0"/>
              <a:t>Obejmuje trzy programy (2013):</a:t>
            </a:r>
          </a:p>
          <a:p>
            <a:r>
              <a:rPr lang="pl-PL" dirty="0"/>
              <a:t>Open</a:t>
            </a:r>
          </a:p>
          <a:p>
            <a:r>
              <a:rPr lang="pl-PL" dirty="0"/>
              <a:t>Open Value (w dwu wariantach: '</a:t>
            </a:r>
            <a:r>
              <a:rPr lang="pl-PL" dirty="0" err="1"/>
              <a:t>company</a:t>
            </a:r>
            <a:r>
              <a:rPr lang="pl-PL" dirty="0"/>
              <a:t> </a:t>
            </a:r>
            <a:r>
              <a:rPr lang="pl-PL" dirty="0" err="1"/>
              <a:t>wide</a:t>
            </a:r>
            <a:r>
              <a:rPr lang="pl-PL" dirty="0"/>
              <a:t>' i 'non-</a:t>
            </a:r>
            <a:r>
              <a:rPr lang="pl-PL" dirty="0" err="1"/>
              <a:t>company</a:t>
            </a:r>
            <a:r>
              <a:rPr lang="pl-PL" dirty="0"/>
              <a:t> </a:t>
            </a:r>
            <a:r>
              <a:rPr lang="pl-PL" dirty="0" err="1"/>
              <a:t>wide</a:t>
            </a:r>
            <a:r>
              <a:rPr lang="pl-PL" dirty="0"/>
              <a:t>')</a:t>
            </a:r>
          </a:p>
          <a:p>
            <a:r>
              <a:rPr lang="pl-PL" dirty="0"/>
              <a:t>Open Value Subscription</a:t>
            </a:r>
          </a:p>
        </p:txBody>
      </p:sp>
    </p:spTree>
    <p:extLst>
      <p:ext uri="{BB962C8B-B14F-4D97-AF65-F5344CB8AC3E}">
        <p14:creationId xmlns:p14="http://schemas.microsoft.com/office/powerpoint/2010/main" val="1254667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927C05-B6AE-4032-A845-9335BEAE1A40}"/>
              </a:ext>
            </a:extLst>
          </p:cNvPr>
          <p:cNvSpPr>
            <a:spLocks noGrp="1"/>
          </p:cNvSpPr>
          <p:nvPr>
            <p:ph type="title"/>
          </p:nvPr>
        </p:nvSpPr>
        <p:spPr/>
        <p:txBody>
          <a:bodyPr/>
          <a:lstStyle/>
          <a:p>
            <a:r>
              <a:rPr lang="pl-PL" dirty="0"/>
              <a:t>OEM</a:t>
            </a:r>
          </a:p>
        </p:txBody>
      </p:sp>
      <p:sp>
        <p:nvSpPr>
          <p:cNvPr id="3" name="Symbol zastępczy zawartości 2">
            <a:extLst>
              <a:ext uri="{FF2B5EF4-FFF2-40B4-BE49-F238E27FC236}">
                <a16:creationId xmlns:a16="http://schemas.microsoft.com/office/drawing/2014/main" id="{1F6D26AC-387A-4517-A18C-D101B21128A2}"/>
              </a:ext>
            </a:extLst>
          </p:cNvPr>
          <p:cNvSpPr>
            <a:spLocks noGrp="1"/>
          </p:cNvSpPr>
          <p:nvPr>
            <p:ph idx="1"/>
          </p:nvPr>
        </p:nvSpPr>
        <p:spPr/>
        <p:txBody>
          <a:bodyPr>
            <a:normAutofit fontScale="70000" lnSpcReduction="20000"/>
          </a:bodyPr>
          <a:lstStyle/>
          <a:p>
            <a:pPr marL="0" indent="0">
              <a:buNone/>
            </a:pPr>
            <a:r>
              <a:rPr lang="pl-PL" dirty="0" err="1"/>
              <a:t>Original</a:t>
            </a:r>
            <a:r>
              <a:rPr lang="pl-PL" dirty="0"/>
              <a:t> </a:t>
            </a:r>
            <a:r>
              <a:rPr lang="pl-PL" dirty="0" err="1"/>
              <a:t>Equipment</a:t>
            </a:r>
            <a:r>
              <a:rPr lang="pl-PL" dirty="0"/>
              <a:t> </a:t>
            </a:r>
            <a:r>
              <a:rPr lang="pl-PL" dirty="0" err="1"/>
              <a:t>Manufacturer</a:t>
            </a:r>
            <a:r>
              <a:rPr lang="pl-PL" dirty="0"/>
              <a:t>, OEM (dosłownie producent oryginalnego wyposażenia) – przedsiębiorstwo sprzedające pod własną marką produkty wytworzone przez inne firmy. Termin jest mylący, gdyż OEM nie zawsze jest wytwórcą, a nawet nie jest producentem, lecz czasem tylko sprzedawcą sprzętu dla użytkownika końcowego, choć zdarza się też, że jest jego projektantem.</a:t>
            </a:r>
          </a:p>
          <a:p>
            <a:pPr marL="0" indent="0">
              <a:buNone/>
            </a:pPr>
            <a:r>
              <a:rPr lang="pl-PL" dirty="0"/>
              <a:t>W większości przypadków OEM nie dodaje wartości do wyposażenia, a jedynie znakuje je własnym logo. Nazwa OEM jest umieszczana na urządzeniach przez wytwórcę, na mocy zawartej umowy. Niekiedy OEM dodaje wartość do produktu, np. łącząc sprzęt i oprogramowanie w gotowe systemy (zobacz też: Value </a:t>
            </a:r>
            <a:r>
              <a:rPr lang="pl-PL" dirty="0" err="1"/>
              <a:t>Added</a:t>
            </a:r>
            <a:r>
              <a:rPr lang="pl-PL" dirty="0"/>
              <a:t> Reseller).</a:t>
            </a:r>
          </a:p>
          <a:p>
            <a:pPr marL="0" indent="0">
              <a:buNone/>
            </a:pPr>
            <a:r>
              <a:rPr lang="pl-PL" dirty="0"/>
              <a:t>Istnieją liczne firmy specjalizujące się w produkcji na rzecz OEM i nigdy nie sprzedające produktów pod własną marką – są to tzw. producenci kontraktowi. Niektóre firmy zajmują się zarówno produkcją, jak i działalnością typu OEM.</a:t>
            </a:r>
          </a:p>
          <a:p>
            <a:pPr marL="0" indent="0">
              <a:buNone/>
            </a:pPr>
            <a:r>
              <a:rPr lang="pl-PL" dirty="0"/>
              <a:t>Nazwa OEM jest też stosowana w odniesieniu do producentów komputerów osobistych, gdy sprzedają je razem z oprogramowaniem będącym standardowym wyposażeniem. Oprogramowanie OEM jest nierozerwalnie połączone z komputerem (lub jego częścią), na którym jest ono zainstalowane. Nie wolno go przenosić na inne komputery oraz odsprzedawać.</a:t>
            </a:r>
          </a:p>
        </p:txBody>
      </p:sp>
    </p:spTree>
    <p:extLst>
      <p:ext uri="{BB962C8B-B14F-4D97-AF65-F5344CB8AC3E}">
        <p14:creationId xmlns:p14="http://schemas.microsoft.com/office/powerpoint/2010/main" val="38844318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99E9A5-E5A7-45D2-B17D-F15926AA9953}"/>
              </a:ext>
            </a:extLst>
          </p:cNvPr>
          <p:cNvSpPr>
            <a:spLocks noGrp="1"/>
          </p:cNvSpPr>
          <p:nvPr>
            <p:ph type="title"/>
          </p:nvPr>
        </p:nvSpPr>
        <p:spPr/>
        <p:txBody>
          <a:bodyPr/>
          <a:lstStyle/>
          <a:p>
            <a:r>
              <a:rPr lang="pl-PL" dirty="0"/>
              <a:t>Public </a:t>
            </a:r>
            <a:r>
              <a:rPr lang="pl-PL" dirty="0" err="1"/>
              <a:t>domain</a:t>
            </a:r>
            <a:endParaRPr lang="pl-PL" dirty="0"/>
          </a:p>
        </p:txBody>
      </p:sp>
      <p:sp>
        <p:nvSpPr>
          <p:cNvPr id="3" name="Symbol zastępczy zawartości 2">
            <a:extLst>
              <a:ext uri="{FF2B5EF4-FFF2-40B4-BE49-F238E27FC236}">
                <a16:creationId xmlns:a16="http://schemas.microsoft.com/office/drawing/2014/main" id="{B43E0C08-85FA-4ADB-B196-81DF94C91E77}"/>
              </a:ext>
            </a:extLst>
          </p:cNvPr>
          <p:cNvSpPr>
            <a:spLocks noGrp="1"/>
          </p:cNvSpPr>
          <p:nvPr>
            <p:ph idx="1"/>
          </p:nvPr>
        </p:nvSpPr>
        <p:spPr/>
        <p:txBody>
          <a:bodyPr/>
          <a:lstStyle/>
          <a:p>
            <a:pPr marL="0" indent="0">
              <a:buNone/>
            </a:pPr>
            <a:r>
              <a:rPr lang="pl-PL" dirty="0"/>
              <a:t>Domena publiczna (ang. public </a:t>
            </a:r>
            <a:r>
              <a:rPr lang="pl-PL" dirty="0" err="1"/>
              <a:t>domain</a:t>
            </a:r>
            <a:r>
              <a:rPr lang="pl-PL" dirty="0"/>
              <a:t>) – w najwęższym znaczeniu jest to twórczość, z której można korzystać bez ograniczeń wynikających z uprawnień, które mają posiadacze autorskich praw majątkowych, gdyż prawa te wygasły lub twórczość ta nigdy nie była lub nie jest przedmiotem prawa autorskiego. </a:t>
            </a:r>
          </a:p>
        </p:txBody>
      </p:sp>
    </p:spTree>
    <p:extLst>
      <p:ext uri="{BB962C8B-B14F-4D97-AF65-F5344CB8AC3E}">
        <p14:creationId xmlns:p14="http://schemas.microsoft.com/office/powerpoint/2010/main" val="19091218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99FB4C-0634-4342-9A03-A7E47FB9A163}"/>
              </a:ext>
            </a:extLst>
          </p:cNvPr>
          <p:cNvSpPr>
            <a:spLocks noGrp="1"/>
          </p:cNvSpPr>
          <p:nvPr>
            <p:ph type="title"/>
          </p:nvPr>
        </p:nvSpPr>
        <p:spPr/>
        <p:txBody>
          <a:bodyPr/>
          <a:lstStyle/>
          <a:p>
            <a:r>
              <a:rPr lang="pl-PL" dirty="0"/>
              <a:t>Shareware</a:t>
            </a:r>
          </a:p>
        </p:txBody>
      </p:sp>
      <p:sp>
        <p:nvSpPr>
          <p:cNvPr id="3" name="Symbol zastępczy zawartości 2">
            <a:extLst>
              <a:ext uri="{FF2B5EF4-FFF2-40B4-BE49-F238E27FC236}">
                <a16:creationId xmlns:a16="http://schemas.microsoft.com/office/drawing/2014/main" id="{CD369974-8730-4D82-BB15-16712C0107E5}"/>
              </a:ext>
            </a:extLst>
          </p:cNvPr>
          <p:cNvSpPr>
            <a:spLocks noGrp="1"/>
          </p:cNvSpPr>
          <p:nvPr>
            <p:ph idx="1"/>
          </p:nvPr>
        </p:nvSpPr>
        <p:spPr/>
        <p:txBody>
          <a:bodyPr/>
          <a:lstStyle/>
          <a:p>
            <a:pPr marL="0" indent="0">
              <a:buNone/>
            </a:pPr>
            <a:r>
              <a:rPr lang="pl-PL" dirty="0"/>
              <a:t>Shareware – rodzaj oprogramowania zamkniętego, które jest bezpłatnie rozpowszechniane i którego kopiami wolno się dzielić, jednak korzystanie z jego pełnej funkcjonalności wymaga wniesienia określonych opłat po pewnym okresie użytkowania lub zakupu licencji.</a:t>
            </a:r>
          </a:p>
        </p:txBody>
      </p:sp>
    </p:spTree>
    <p:extLst>
      <p:ext uri="{BB962C8B-B14F-4D97-AF65-F5344CB8AC3E}">
        <p14:creationId xmlns:p14="http://schemas.microsoft.com/office/powerpoint/2010/main" val="18128297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426D64-A2E5-4B08-B25C-F0E30BA91993}"/>
              </a:ext>
            </a:extLst>
          </p:cNvPr>
          <p:cNvSpPr>
            <a:spLocks noGrp="1"/>
          </p:cNvSpPr>
          <p:nvPr>
            <p:ph type="title"/>
          </p:nvPr>
        </p:nvSpPr>
        <p:spPr/>
        <p:txBody>
          <a:bodyPr/>
          <a:lstStyle/>
          <a:p>
            <a:r>
              <a:rPr lang="pl-PL" dirty="0"/>
              <a:t>Trial</a:t>
            </a:r>
          </a:p>
        </p:txBody>
      </p:sp>
      <p:sp>
        <p:nvSpPr>
          <p:cNvPr id="3" name="Symbol zastępczy zawartości 2">
            <a:extLst>
              <a:ext uri="{FF2B5EF4-FFF2-40B4-BE49-F238E27FC236}">
                <a16:creationId xmlns:a16="http://schemas.microsoft.com/office/drawing/2014/main" id="{BE487DF3-A545-4685-946A-CD331B7AD17C}"/>
              </a:ext>
            </a:extLst>
          </p:cNvPr>
          <p:cNvSpPr>
            <a:spLocks noGrp="1"/>
          </p:cNvSpPr>
          <p:nvPr>
            <p:ph idx="1"/>
          </p:nvPr>
        </p:nvSpPr>
        <p:spPr/>
        <p:txBody>
          <a:bodyPr>
            <a:normAutofit lnSpcReduction="10000"/>
          </a:bodyPr>
          <a:lstStyle/>
          <a:p>
            <a:pPr marL="0" indent="0">
              <a:buNone/>
            </a:pPr>
            <a:r>
              <a:rPr lang="pl-PL" dirty="0"/>
              <a:t>Trial (z ang. próba) – rodzaj licencji na programy komputerowe polegający na tym, że można go używać przez z góry ustalony czas (od 7 do 90 dni). Czasami zamiast ograniczenia na liczbę dni jest ograniczenie na liczbę uruchomień programu. Programy na tej licencji są w pełni funkcjonalne. Po upływie ustalonego czasu, zgodnie z licencją wymagane jest uzyskanie wersji pełnej programu albo usunięcie go z dysku twardego. Większość tego typu programów po upływie tego czasu blokuje działanie części lub całości funkcjonalności do czasu zakupienia pełnej licencji i wprowadzenia klucza odblokowującego. Zazwyczaj wersje próbne rozprowadzane są na tej licencji.</a:t>
            </a:r>
          </a:p>
        </p:txBody>
      </p:sp>
    </p:spTree>
    <p:extLst>
      <p:ext uri="{BB962C8B-B14F-4D97-AF65-F5344CB8AC3E}">
        <p14:creationId xmlns:p14="http://schemas.microsoft.com/office/powerpoint/2010/main" val="10490566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B6B86C-3C63-4113-842A-60149528A143}"/>
              </a:ext>
            </a:extLst>
          </p:cNvPr>
          <p:cNvSpPr>
            <a:spLocks noGrp="1"/>
          </p:cNvSpPr>
          <p:nvPr>
            <p:ph type="title"/>
          </p:nvPr>
        </p:nvSpPr>
        <p:spPr/>
        <p:txBody>
          <a:bodyPr/>
          <a:lstStyle/>
          <a:p>
            <a:r>
              <a:rPr lang="pl-PL" dirty="0"/>
              <a:t>WTFPL</a:t>
            </a:r>
          </a:p>
        </p:txBody>
      </p:sp>
      <p:sp>
        <p:nvSpPr>
          <p:cNvPr id="3" name="Symbol zastępczy zawartości 2">
            <a:extLst>
              <a:ext uri="{FF2B5EF4-FFF2-40B4-BE49-F238E27FC236}">
                <a16:creationId xmlns:a16="http://schemas.microsoft.com/office/drawing/2014/main" id="{AFA0DCB4-C7F8-49A9-8868-31D82CBA8566}"/>
              </a:ext>
            </a:extLst>
          </p:cNvPr>
          <p:cNvSpPr>
            <a:spLocks noGrp="1"/>
          </p:cNvSpPr>
          <p:nvPr>
            <p:ph idx="1"/>
          </p:nvPr>
        </p:nvSpPr>
        <p:spPr/>
        <p:txBody>
          <a:bodyPr/>
          <a:lstStyle/>
          <a:p>
            <a:pPr marL="0" indent="0">
              <a:buNone/>
            </a:pPr>
            <a:r>
              <a:rPr lang="pl-PL" dirty="0"/>
              <a:t>WTFPL (Do </a:t>
            </a:r>
            <a:r>
              <a:rPr lang="pl-PL" dirty="0" err="1"/>
              <a:t>What</a:t>
            </a:r>
            <a:r>
              <a:rPr lang="pl-PL" dirty="0"/>
              <a:t> the </a:t>
            </a:r>
            <a:r>
              <a:rPr lang="pl-PL" dirty="0" err="1"/>
              <a:t>Fuck</a:t>
            </a:r>
            <a:r>
              <a:rPr lang="pl-PL" dirty="0"/>
              <a:t> </a:t>
            </a:r>
            <a:r>
              <a:rPr lang="pl-PL" dirty="0" err="1"/>
              <a:t>You</a:t>
            </a:r>
            <a:r>
              <a:rPr lang="pl-PL" dirty="0"/>
              <a:t> Want to Public License) – ekstremalnie liberalna i niekonwencjonalna licencja oprogramowania napisana przez Sama </a:t>
            </a:r>
            <a:r>
              <a:rPr lang="pl-PL" dirty="0" err="1"/>
              <a:t>Hocevara</a:t>
            </a:r>
            <a:r>
              <a:rPr lang="pl-PL" dirty="0"/>
              <a:t> w celu propagowania otwartego oprogramowania. Dopuszcza ona pełną swobodę dotyczącą redystrybucji i modyfikacji programów objętych tą licencją. W praktyce licencja ta przenosi objęty nią program do domeny publicznej, gdyż w sposób jawny umożliwia wszystkim robienie wszystkiego z oprogramowaniem.</a:t>
            </a:r>
          </a:p>
          <a:p>
            <a:pPr marL="0" indent="0">
              <a:buNone/>
            </a:pPr>
            <a:r>
              <a:rPr lang="pl-PL" dirty="0" err="1"/>
              <a:t>Free</a:t>
            </a:r>
            <a:r>
              <a:rPr lang="pl-PL" dirty="0"/>
              <a:t> Software Foundation uznała licencję WTFPL w wersji 2 za zgodną z GPL.</a:t>
            </a:r>
          </a:p>
        </p:txBody>
      </p:sp>
    </p:spTree>
    <p:extLst>
      <p:ext uri="{BB962C8B-B14F-4D97-AF65-F5344CB8AC3E}">
        <p14:creationId xmlns:p14="http://schemas.microsoft.com/office/powerpoint/2010/main" val="1941350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BFF8FF-DC02-4D05-895B-7B9D61CA3232}"/>
              </a:ext>
            </a:extLst>
          </p:cNvPr>
          <p:cNvSpPr>
            <a:spLocks noGrp="1"/>
          </p:cNvSpPr>
          <p:nvPr>
            <p:ph type="title"/>
          </p:nvPr>
        </p:nvSpPr>
        <p:spPr/>
        <p:txBody>
          <a:bodyPr/>
          <a:lstStyle/>
          <a:p>
            <a:r>
              <a:rPr lang="pl-PL" dirty="0"/>
              <a:t>Ciasteczka zabezpieczenia</a:t>
            </a:r>
          </a:p>
        </p:txBody>
      </p:sp>
      <p:sp>
        <p:nvSpPr>
          <p:cNvPr id="3" name="Symbol zastępczy zawartości 2">
            <a:extLst>
              <a:ext uri="{FF2B5EF4-FFF2-40B4-BE49-F238E27FC236}">
                <a16:creationId xmlns:a16="http://schemas.microsoft.com/office/drawing/2014/main" id="{8881C9BF-8225-49E5-8EA1-012B15EFD9D2}"/>
              </a:ext>
            </a:extLst>
          </p:cNvPr>
          <p:cNvSpPr>
            <a:spLocks noGrp="1"/>
          </p:cNvSpPr>
          <p:nvPr>
            <p:ph idx="1"/>
          </p:nvPr>
        </p:nvSpPr>
        <p:spPr/>
        <p:txBody>
          <a:bodyPr/>
          <a:lstStyle/>
          <a:p>
            <a:pPr marL="0" indent="0">
              <a:buNone/>
            </a:pPr>
            <a:r>
              <a:rPr lang="pl-PL" dirty="0"/>
              <a:t>Zabezpieczenia przeglądarek pozwalają na odczyt ciasteczek jedynie z domeny, na której zostały utworzone, lub domen niższego poziomu. Czyli ciasteczko ustawione na witrynie w domenie „wikipedia.org” nie zostanie wysłane do „przykład.org”, ale może zostać wysłane do „pl.wikipedia.org”. Witryna ustawiająca ciasteczko może dodatkowo określić opcje ciasteczka m.in. kiedy ono wygaśnie (np. po zamknięciu przeglądarki lub o określonej godzinie, określonego dnia), czy jest dostępne tylko poprzez zabezpieczony protokół (HTTPS) oraz czy ma być dostępne dla skryptów uruchamianych w przeglądarce (typowo JavaScript).</a:t>
            </a:r>
          </a:p>
          <a:p>
            <a:pPr marL="0" indent="0">
              <a:buNone/>
            </a:pPr>
            <a:endParaRPr lang="pl-PL" dirty="0"/>
          </a:p>
        </p:txBody>
      </p:sp>
    </p:spTree>
    <p:extLst>
      <p:ext uri="{BB962C8B-B14F-4D97-AF65-F5344CB8AC3E}">
        <p14:creationId xmlns:p14="http://schemas.microsoft.com/office/powerpoint/2010/main" val="365730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96EB86-5D72-4878-AB74-669E90718C14}"/>
              </a:ext>
            </a:extLst>
          </p:cNvPr>
          <p:cNvSpPr>
            <a:spLocks noGrp="1"/>
          </p:cNvSpPr>
          <p:nvPr>
            <p:ph type="title"/>
          </p:nvPr>
        </p:nvSpPr>
        <p:spPr/>
        <p:txBody>
          <a:bodyPr/>
          <a:lstStyle/>
          <a:p>
            <a:r>
              <a:rPr lang="pl-PL" dirty="0"/>
              <a:t>Problemy z ciasteczkami</a:t>
            </a:r>
          </a:p>
        </p:txBody>
      </p:sp>
      <p:sp>
        <p:nvSpPr>
          <p:cNvPr id="3" name="Symbol zastępczy zawartości 2">
            <a:extLst>
              <a:ext uri="{FF2B5EF4-FFF2-40B4-BE49-F238E27FC236}">
                <a16:creationId xmlns:a16="http://schemas.microsoft.com/office/drawing/2014/main" id="{C6901FCA-0AC3-4BB4-B777-D17FF09D25F7}"/>
              </a:ext>
            </a:extLst>
          </p:cNvPr>
          <p:cNvSpPr>
            <a:spLocks noGrp="1"/>
          </p:cNvSpPr>
          <p:nvPr>
            <p:ph idx="1"/>
          </p:nvPr>
        </p:nvSpPr>
        <p:spPr/>
        <p:txBody>
          <a:bodyPr>
            <a:normAutofit fontScale="47500" lnSpcReduction="20000"/>
          </a:bodyPr>
          <a:lstStyle/>
          <a:p>
            <a:pPr marL="0" indent="0">
              <a:buNone/>
            </a:pPr>
            <a:r>
              <a:rPr lang="pl-PL" dirty="0"/>
              <a:t>Istotne przy stosowaniu ciasteczek jest to, że są to dane tymczasowe – wygasają automatycznie po pewnym czasie i w każdej chwili mogą być usunięte lub zablokowane przez użytkownika. Z tego powodu trwałe dane użytkowników muszą być przechowywane po stronie serwera. Także stosowanie ciasteczka jako „zabezpieczenie” sond i liczników należy traktować jako działanie pomocnicze – wynik takiego licznika może łatwo, nawet nieświadomie, zafałszować użytkownik, który ma trwale zablokowane ciasteczka.</a:t>
            </a:r>
          </a:p>
          <a:p>
            <a:pPr marL="0" indent="0">
              <a:buNone/>
            </a:pPr>
            <a:r>
              <a:rPr lang="pl-PL" dirty="0"/>
              <a:t>Dodatkowym problemem jest to, że tak naprawdę rozpoznawana jest przeglądarka internetowa, a nie konkretny użytkownik. Z tego z kolei wynikają dwa problemy:</a:t>
            </a:r>
          </a:p>
          <a:p>
            <a:r>
              <a:rPr lang="pl-PL" dirty="0"/>
              <a:t>Dane zawarte w ciasteczkach nie są przenoszone między urządzeniami użytkownika.</a:t>
            </a:r>
          </a:p>
          <a:p>
            <a:r>
              <a:rPr lang="pl-PL" dirty="0"/>
              <a:t>Istnieje ryzyko przejęcia danych na współdzielonym komputerze (np. w wypadku logowania się w kawiarence internetowej).</a:t>
            </a:r>
          </a:p>
          <a:p>
            <a:pPr marL="0" indent="0">
              <a:buNone/>
            </a:pPr>
            <a:r>
              <a:rPr lang="pl-PL" dirty="0"/>
              <a:t>Pierwszy problem można rozwiązać zapisując kopię preferencji po stronie serwera – po zalogowaniu na innym urządzeniu dane są wysyłane ponownie i ew. łączone (synchronizacja). Drugi problem częściowo rozwiązuje mechanizm wygasania ciasteczek (domyślnie po zamknięciu przeglądarki). Dodatkowo można wprowadzić wygasanie identyfikatora sesji po stronie serwera. Użytkownik może także wyczyścić wszystkie dane w przeglądarce (w paru przeglądarkach skrótem do tej opcji jest CTRL+SHIFT+DELETE).</a:t>
            </a:r>
          </a:p>
          <a:p>
            <a:pPr marL="0" indent="0">
              <a:buNone/>
            </a:pPr>
            <a:r>
              <a:rPr lang="pl-PL" dirty="0"/>
              <a:t>Innym ważnym problemem związanym z bezpieczeństwem jest to, że ciasteczka nie są domyślnie szyfrowane i są za każdym razem wysyłane do serwera. Z tego powodu ciasteczka nie nadają się do bezpośredniego przesyłania danych poufnych (np. hasła). Nawet w formie zaszyfrowanej jest to ryzykowne ze względu na wielokrotne przesyłanie tej samej informacji. Stąd też typowym rozwiązaniem jest wysyłanie tymczasowego identyfikatora sesji (ważnego tylko przez określony czas). Sesję można dodatkowo zabezpieczyć przypisując identyfikator np. do konkretnego IP, które użytkownik miał w trakcie logowania lub np. grupy IP, które użytkownik określi jako bezpieczne.</a:t>
            </a:r>
          </a:p>
        </p:txBody>
      </p:sp>
    </p:spTree>
    <p:extLst>
      <p:ext uri="{BB962C8B-B14F-4D97-AF65-F5344CB8AC3E}">
        <p14:creationId xmlns:p14="http://schemas.microsoft.com/office/powerpoint/2010/main" val="518888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5500A0-6985-4667-A2F8-4FF226422183}"/>
              </a:ext>
            </a:extLst>
          </p:cNvPr>
          <p:cNvSpPr>
            <a:spLocks noGrp="1"/>
          </p:cNvSpPr>
          <p:nvPr>
            <p:ph type="title"/>
          </p:nvPr>
        </p:nvSpPr>
        <p:spPr/>
        <p:txBody>
          <a:bodyPr/>
          <a:lstStyle/>
          <a:p>
            <a:r>
              <a:rPr lang="pl-PL" dirty="0"/>
              <a:t>Dyrektywa UE – obowiązek informacyjny</a:t>
            </a:r>
          </a:p>
        </p:txBody>
      </p:sp>
      <p:sp>
        <p:nvSpPr>
          <p:cNvPr id="3" name="Symbol zastępczy zawartości 2">
            <a:extLst>
              <a:ext uri="{FF2B5EF4-FFF2-40B4-BE49-F238E27FC236}">
                <a16:creationId xmlns:a16="http://schemas.microsoft.com/office/drawing/2014/main" id="{7889E301-73B1-4EBA-A535-13CBB6508750}"/>
              </a:ext>
            </a:extLst>
          </p:cNvPr>
          <p:cNvSpPr>
            <a:spLocks noGrp="1"/>
          </p:cNvSpPr>
          <p:nvPr>
            <p:ph idx="1"/>
          </p:nvPr>
        </p:nvSpPr>
        <p:spPr/>
        <p:txBody>
          <a:bodyPr>
            <a:normAutofit fontScale="62500" lnSpcReduction="20000"/>
          </a:bodyPr>
          <a:lstStyle/>
          <a:p>
            <a:pPr marL="0" indent="0">
              <a:buNone/>
            </a:pPr>
            <a:r>
              <a:rPr lang="pl-PL" dirty="0"/>
              <a:t>Mechanizmy zarządzania </a:t>
            </a:r>
            <a:r>
              <a:rPr lang="pl-PL" dirty="0" err="1"/>
              <a:t>cookies</a:t>
            </a:r>
            <a:r>
              <a:rPr lang="pl-PL" dirty="0"/>
              <a:t> w niektórych przeglądarkach są dosyć ubogie. Część przeglądarek posiada zaawansowane narzędzia, które pozwalają kontrolować, które witryny mogą przechowywać dane w ciasteczkach i pozwalają selektywnie je usuwać lub blokować. Niektóre pozwalają nawet na włączenie opcji ostrzegającej każdorazowo o ich przesyłaniu.</a:t>
            </a:r>
          </a:p>
          <a:p>
            <a:pPr marL="0" indent="0">
              <a:buNone/>
            </a:pPr>
            <a:r>
              <a:rPr lang="pl-PL" dirty="0"/>
              <a:t>Także z tych powodów w 2012 roku Unia Europejska nałożyła na właścicieli witryn obowiązek informowania o tego typu praktykach (efektywnie regulacje weszły w życie 22 marca 2013 roku). Należy pamiętać, że ciasteczka nie są jedynym możliwym mechanizmem cichego obserwowania użytkowników i nie są to tylko dane przechowywane po stronie użytkownika – w bardzo podobny sposób można wykorzystywać informacje gromadzone po stronie serwera. Wbrew popularnej nazwie (ang. EU cookie law) dyrektywa unijna dotyczy wszystkich mechanizmów używanych do gromadzenia danych o użytkownikach, a nie tylko </a:t>
            </a:r>
            <a:r>
              <a:rPr lang="pl-PL" dirty="0" err="1"/>
              <a:t>cookies</a:t>
            </a:r>
            <a:r>
              <a:rPr lang="pl-PL" dirty="0"/>
              <a:t>.</a:t>
            </a:r>
          </a:p>
          <a:p>
            <a:pPr marL="0" indent="0">
              <a:buNone/>
            </a:pPr>
            <a:r>
              <a:rPr lang="pl-PL" dirty="0"/>
              <a:t>W związku z europejskimi wytycznymi w 2013 roku znowelizowana została ustawa Prawo Telekomunikacyjne, która swoim art. 173 nakłada obowiązek informowania o przechowywaniu i wykorzystywaniu ciasteczek. Za nieprzestrzeganie tych zasad grozi kara finansowa, która może być nałożona przez prezesa Urzędu Komunikacji Elektronicznej. Polska implementacja dyrektywy różni się od niektórych modeli zagranicznych brakiem wymogu wyraźnego wyrażenia zgody i akceptacji polityki </a:t>
            </a:r>
            <a:r>
              <a:rPr lang="pl-PL" dirty="0" err="1"/>
              <a:t>cookies</a:t>
            </a:r>
            <a:r>
              <a:rPr lang="pl-PL" dirty="0"/>
              <a:t> przez użytkownika końcowego. Ustawa pozostawia pole do braku takiej zgody poprzez zmianę ustawień przeglądarki. W praktyce więc stosowane na polskich stronach ostrzeżenia o ciasteczkach pełnią charakter wyłącznie informacyjny.</a:t>
            </a:r>
          </a:p>
        </p:txBody>
      </p:sp>
    </p:spTree>
    <p:extLst>
      <p:ext uri="{BB962C8B-B14F-4D97-AF65-F5344CB8AC3E}">
        <p14:creationId xmlns:p14="http://schemas.microsoft.com/office/powerpoint/2010/main" val="2573148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B7F44F-7A1E-4A8F-84AB-8F5623792330}"/>
              </a:ext>
            </a:extLst>
          </p:cNvPr>
          <p:cNvSpPr>
            <a:spLocks noGrp="1"/>
          </p:cNvSpPr>
          <p:nvPr>
            <p:ph type="title"/>
          </p:nvPr>
        </p:nvSpPr>
        <p:spPr/>
        <p:txBody>
          <a:bodyPr/>
          <a:lstStyle/>
          <a:p>
            <a:r>
              <a:rPr lang="pl-PL" dirty="0"/>
              <a:t>Właściwości</a:t>
            </a:r>
          </a:p>
        </p:txBody>
      </p:sp>
      <p:sp>
        <p:nvSpPr>
          <p:cNvPr id="3" name="Symbol zastępczy zawartości 2">
            <a:extLst>
              <a:ext uri="{FF2B5EF4-FFF2-40B4-BE49-F238E27FC236}">
                <a16:creationId xmlns:a16="http://schemas.microsoft.com/office/drawing/2014/main" id="{9B2F0203-1398-4E26-A714-9734CBDA06DC}"/>
              </a:ext>
            </a:extLst>
          </p:cNvPr>
          <p:cNvSpPr>
            <a:spLocks noGrp="1"/>
          </p:cNvSpPr>
          <p:nvPr>
            <p:ph idx="1"/>
          </p:nvPr>
        </p:nvSpPr>
        <p:spPr/>
        <p:txBody>
          <a:bodyPr>
            <a:normAutofit fontScale="55000" lnSpcReduction="20000"/>
          </a:bodyPr>
          <a:lstStyle/>
          <a:p>
            <a:r>
              <a:rPr lang="pl-PL" dirty="0"/>
              <a:t>Ciasteczka o tej samej nazwie, ale o innych ścieżkach będą nadpisywane (zarówno w sensie wartości, jak i opcji).</a:t>
            </a:r>
          </a:p>
          <a:p>
            <a:r>
              <a:rPr lang="pl-PL" dirty="0"/>
              <a:t>W celu skasowania należy wysłać ciasteczko o takiej samej nazwie i czasie wygaśnięcia z minioną datą.</a:t>
            </a:r>
          </a:p>
          <a:p>
            <a:r>
              <a:rPr lang="pl-PL" dirty="0"/>
              <a:t>Możliwe jest wysyłanie kilku ciasteczek w jednym nagłówku (poprzez kilka poleceń Set-Cookie).</a:t>
            </a:r>
          </a:p>
          <a:p>
            <a:r>
              <a:rPr lang="pl-PL" dirty="0"/>
              <a:t>Istnieją limity przy zapisywaniu ciasteczek na dysku (po ich przekroczeniu przeglądarka usuwa starsze ciasteczka).</a:t>
            </a:r>
          </a:p>
          <a:p>
            <a:pPr lvl="1"/>
            <a:r>
              <a:rPr lang="pl-PL" dirty="0"/>
              <a:t>maksymalna liczba ciasteczek: 300.</a:t>
            </a:r>
          </a:p>
          <a:p>
            <a:pPr lvl="1"/>
            <a:r>
              <a:rPr lang="pl-PL" dirty="0"/>
              <a:t>maksymalna wielkość ciasteczka: 4 kilobajty.</a:t>
            </a:r>
          </a:p>
          <a:p>
            <a:pPr lvl="1"/>
            <a:r>
              <a:rPr lang="pl-PL" dirty="0"/>
              <a:t>maksymalna liczba ciasteczek z jednego serwera lub z jednej ścieżki: 20.</a:t>
            </a:r>
          </a:p>
          <a:p>
            <a:r>
              <a:rPr lang="pl-PL" dirty="0"/>
              <a:t>Gdy jest zainstalowany serwer Proxy, nagłówki Set-Cookie nie powinny być przechowywane w pamięci </a:t>
            </a:r>
            <a:r>
              <a:rPr lang="pl-PL" dirty="0" err="1"/>
              <a:t>proxy</a:t>
            </a:r>
            <a:r>
              <a:rPr lang="pl-PL" dirty="0"/>
              <a:t>.</a:t>
            </a:r>
          </a:p>
          <a:p>
            <a:r>
              <a:rPr lang="pl-PL" dirty="0"/>
              <a:t>Jeżeli serwer Proxy dostanie odpowiedź z nagłówkiem zawierającym Set-Cookie, powinien go przekazać do klienta bez względu na rodzaj odpowiedzi np. 304 (nagłówek niezmieniony) czy 200 (nagłówek inny niż zapisany w </a:t>
            </a:r>
            <a:r>
              <a:rPr lang="pl-PL" dirty="0" err="1"/>
              <a:t>cache’u</a:t>
            </a:r>
            <a:r>
              <a:rPr lang="pl-PL" dirty="0"/>
              <a:t>).</a:t>
            </a:r>
          </a:p>
          <a:p>
            <a:pPr marL="0" indent="0">
              <a:buNone/>
            </a:pPr>
            <a:r>
              <a:rPr lang="pl-PL" dirty="0"/>
              <a:t>Szczegóły działania tego mechanizmu zależą też od konfiguracji przeglądarki. Niektóre z nich umożliwiają odmowę zapisu, inne pozwalają na ustawienie daty wygaśnięcia innej od tej deklarowanej w nagłówku HTTP. Zaawansowaną kontrolę nad zachowaniem ciasteczek posiadają m.in. </a:t>
            </a:r>
            <a:r>
              <a:rPr lang="pl-PL" dirty="0" err="1"/>
              <a:t>Firefox</a:t>
            </a:r>
            <a:r>
              <a:rPr lang="pl-PL" dirty="0"/>
              <a:t> i Opera.</a:t>
            </a:r>
          </a:p>
        </p:txBody>
      </p:sp>
    </p:spTree>
    <p:extLst>
      <p:ext uri="{BB962C8B-B14F-4D97-AF65-F5344CB8AC3E}">
        <p14:creationId xmlns:p14="http://schemas.microsoft.com/office/powerpoint/2010/main" val="3622156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830AC7-A73D-43B5-9703-ACE46C1D6AE2}"/>
              </a:ext>
            </a:extLst>
          </p:cNvPr>
          <p:cNvSpPr>
            <a:spLocks noGrp="1"/>
          </p:cNvSpPr>
          <p:nvPr>
            <p:ph type="title"/>
          </p:nvPr>
        </p:nvSpPr>
        <p:spPr/>
        <p:txBody>
          <a:bodyPr/>
          <a:lstStyle/>
          <a:p>
            <a:r>
              <a:rPr lang="pl-PL" dirty="0"/>
              <a:t>Alternatywy dla ciasteczek</a:t>
            </a:r>
          </a:p>
        </p:txBody>
      </p:sp>
      <p:sp>
        <p:nvSpPr>
          <p:cNvPr id="3" name="Symbol zastępczy zawartości 2">
            <a:extLst>
              <a:ext uri="{FF2B5EF4-FFF2-40B4-BE49-F238E27FC236}">
                <a16:creationId xmlns:a16="http://schemas.microsoft.com/office/drawing/2014/main" id="{7E6A1187-AD87-490E-B03A-3DE05AB53B57}"/>
              </a:ext>
            </a:extLst>
          </p:cNvPr>
          <p:cNvSpPr>
            <a:spLocks noGrp="1"/>
          </p:cNvSpPr>
          <p:nvPr>
            <p:ph idx="1"/>
          </p:nvPr>
        </p:nvSpPr>
        <p:spPr/>
        <p:txBody>
          <a:bodyPr/>
          <a:lstStyle/>
          <a:p>
            <a:r>
              <a:rPr lang="pl-PL" dirty="0"/>
              <a:t>Dane w adresie URL lub formularzu</a:t>
            </a:r>
          </a:p>
          <a:p>
            <a:r>
              <a:rPr lang="pl-PL" dirty="0"/>
              <a:t>Dane pozostające na urządzeniu użytkownika</a:t>
            </a:r>
          </a:p>
        </p:txBody>
      </p:sp>
    </p:spTree>
    <p:extLst>
      <p:ext uri="{BB962C8B-B14F-4D97-AF65-F5344CB8AC3E}">
        <p14:creationId xmlns:p14="http://schemas.microsoft.com/office/powerpoint/2010/main" val="3533369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783155-9CC0-47B3-9A9B-F58392F842A9}"/>
              </a:ext>
            </a:extLst>
          </p:cNvPr>
          <p:cNvSpPr>
            <a:spLocks noGrp="1"/>
          </p:cNvSpPr>
          <p:nvPr>
            <p:ph type="title"/>
          </p:nvPr>
        </p:nvSpPr>
        <p:spPr/>
        <p:txBody>
          <a:bodyPr/>
          <a:lstStyle/>
          <a:p>
            <a:r>
              <a:rPr lang="pl-PL" dirty="0"/>
              <a:t>Dane w adresie URL</a:t>
            </a:r>
          </a:p>
        </p:txBody>
      </p:sp>
      <p:sp>
        <p:nvSpPr>
          <p:cNvPr id="3" name="Symbol zastępczy zawartości 2">
            <a:extLst>
              <a:ext uri="{FF2B5EF4-FFF2-40B4-BE49-F238E27FC236}">
                <a16:creationId xmlns:a16="http://schemas.microsoft.com/office/drawing/2014/main" id="{9590634A-A180-4E8E-AF8F-7D4439CB1F11}"/>
              </a:ext>
            </a:extLst>
          </p:cNvPr>
          <p:cNvSpPr>
            <a:spLocks noGrp="1"/>
          </p:cNvSpPr>
          <p:nvPr>
            <p:ph idx="1"/>
          </p:nvPr>
        </p:nvSpPr>
        <p:spPr/>
        <p:txBody>
          <a:bodyPr>
            <a:normAutofit fontScale="62500" lnSpcReduction="20000"/>
          </a:bodyPr>
          <a:lstStyle/>
          <a:p>
            <a:pPr marL="0" indent="0">
              <a:buNone/>
            </a:pPr>
            <a:r>
              <a:rPr lang="pl-PL" dirty="0"/>
              <a:t>Gdy użytkownik ma wyłączoną obsługę </a:t>
            </a:r>
            <a:r>
              <a:rPr lang="pl-PL" dirty="0" err="1"/>
              <a:t>cookies</a:t>
            </a:r>
            <a:r>
              <a:rPr lang="pl-PL" dirty="0"/>
              <a:t>, wówczas dane należy przesłać w inny sposób. W ramach protokołu HTTP jest to możliwe przy użyciu metody GET bądź POST.</a:t>
            </a:r>
          </a:p>
          <a:p>
            <a:pPr marL="0" indent="0">
              <a:buNone/>
            </a:pPr>
            <a:r>
              <a:rPr lang="pl-PL" dirty="0"/>
              <a:t>Zastosowanie metody GET wiąże się jednak z koniecznością podania danych w adresie URL. Jest to jednak zadaniem kłopotliwym i niebezpiecznym, ponieważ sprowadza się do konieczności dodawania odpowiednich parametrów do wszystkich wewnętrznych linków zawartych na stronach serwisu. Jest to problematyczne ze względu na potencjalną ilość takich danych, a niebezpieczne ze względu na to, że użytkownik może np. chcieć zachować taką stronę i nie będąc świadomy zawartych w niej poufnych danych, wysłać komuś mailem. Z tego powodu bardziej obszerne, bądź poufne dane praktyczniej przekazuje się poprzez zmienne w POST, które nie są bezpośrednio widoczne dla użytkownika, a zatem nie zaśmiecają adresu. Oczywiście dane stricte adresowe, pozwalające na powrót do tej samej strony powinny pozostać w adresie przekazane przez GET, lub bezpośrednio stać się częścią adresu np. poprzez wykorzystanie metod nadpisywania (</a:t>
            </a:r>
            <a:r>
              <a:rPr lang="pl-PL" dirty="0" err="1"/>
              <a:t>mod_rewrite</a:t>
            </a:r>
            <a:r>
              <a:rPr lang="pl-PL" dirty="0"/>
              <a:t>). Informacje przekazywane poprzez POST również można podsłuchać</a:t>
            </a:r>
          </a:p>
          <a:p>
            <a:pPr marL="0" indent="0">
              <a:buNone/>
            </a:pPr>
            <a:r>
              <a:rPr lang="pl-PL" dirty="0"/>
              <a:t>Ani GET, ani POST, ani </a:t>
            </a:r>
            <a:r>
              <a:rPr lang="pl-PL" dirty="0" err="1"/>
              <a:t>cookies</a:t>
            </a:r>
            <a:r>
              <a:rPr lang="pl-PL" dirty="0"/>
              <a:t> nie są zalecane do przechowywania informacji poufnych, np. takich jak hasło czy dane osobowe. Takie informacje powinny być przesyłane jednorazowo i pozostać umieszczone po stronie serwera, klientowi pozostawiając tylko identyfikator („</a:t>
            </a:r>
            <a:r>
              <a:rPr lang="pl-PL" dirty="0" err="1"/>
              <a:t>token</a:t>
            </a:r>
            <a:r>
              <a:rPr lang="pl-PL" dirty="0"/>
              <a:t>”) sesji przypisany do danych na serwerze.</a:t>
            </a:r>
          </a:p>
        </p:txBody>
      </p:sp>
    </p:spTree>
    <p:extLst>
      <p:ext uri="{BB962C8B-B14F-4D97-AF65-F5344CB8AC3E}">
        <p14:creationId xmlns:p14="http://schemas.microsoft.com/office/powerpoint/2010/main" val="327958931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119</TotalTime>
  <Words>4297</Words>
  <Application>Microsoft Office PowerPoint</Application>
  <PresentationFormat>Panoramiczny</PresentationFormat>
  <Paragraphs>193</Paragraphs>
  <Slides>39</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39</vt:i4>
      </vt:variant>
    </vt:vector>
  </HeadingPairs>
  <TitlesOfParts>
    <vt:vector size="42" baseType="lpstr">
      <vt:lpstr>Arial</vt:lpstr>
      <vt:lpstr>Trebuchet MS</vt:lpstr>
      <vt:lpstr>Berlin</vt:lpstr>
      <vt:lpstr>Prywatność</vt:lpstr>
      <vt:lpstr>Polityka prywatności</vt:lpstr>
      <vt:lpstr>Ciasteczka</vt:lpstr>
      <vt:lpstr>Ciasteczka zabezpieczenia</vt:lpstr>
      <vt:lpstr>Problemy z ciasteczkami</vt:lpstr>
      <vt:lpstr>Dyrektywa UE – obowiązek informacyjny</vt:lpstr>
      <vt:lpstr>Właściwości</vt:lpstr>
      <vt:lpstr>Alternatywy dla ciasteczek</vt:lpstr>
      <vt:lpstr>Dane w adresie URL</vt:lpstr>
      <vt:lpstr>Dane pozostające na urządzeniu</vt:lpstr>
      <vt:lpstr>Zastosowanie</vt:lpstr>
      <vt:lpstr>Prawa autorskie</vt:lpstr>
      <vt:lpstr>Polska</vt:lpstr>
      <vt:lpstr>Przedmiot prawa autorskiego</vt:lpstr>
      <vt:lpstr>Przedmiot prawa autorskiego</vt:lpstr>
      <vt:lpstr>Treści nie objęte prawem autorskim</vt:lpstr>
      <vt:lpstr>Autorskie prawa majątkowe</vt:lpstr>
      <vt:lpstr>Ochrona wizerunku</vt:lpstr>
      <vt:lpstr>Autorskie prawa osobiste</vt:lpstr>
      <vt:lpstr>Licencje</vt:lpstr>
      <vt:lpstr>Abadonware</vt:lpstr>
      <vt:lpstr>Adware</vt:lpstr>
      <vt:lpstr>Affero General Public License</vt:lpstr>
      <vt:lpstr>Apache License</vt:lpstr>
      <vt:lpstr>Beerware</vt:lpstr>
      <vt:lpstr>BOX</vt:lpstr>
      <vt:lpstr>CPL</vt:lpstr>
      <vt:lpstr>Donationware</vt:lpstr>
      <vt:lpstr>Freeware</vt:lpstr>
      <vt:lpstr>GNU</vt:lpstr>
      <vt:lpstr>Licencja artystyczna</vt:lpstr>
      <vt:lpstr>BSD</vt:lpstr>
      <vt:lpstr>MIT</vt:lpstr>
      <vt:lpstr>MOLP</vt:lpstr>
      <vt:lpstr>OEM</vt:lpstr>
      <vt:lpstr>Public domain</vt:lpstr>
      <vt:lpstr>Shareware</vt:lpstr>
      <vt:lpstr>Trial</vt:lpstr>
      <vt:lpstr>WTFPL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Prywatność</dc:title>
  <dc:creator>Damian Radzik</dc:creator>
  <cp:lastModifiedBy>Damian Radzik</cp:lastModifiedBy>
  <cp:revision>5</cp:revision>
  <dcterms:created xsi:type="dcterms:W3CDTF">2017-10-15T12:30:12Z</dcterms:created>
  <dcterms:modified xsi:type="dcterms:W3CDTF">2017-10-20T08:58:28Z</dcterms:modified>
</cp:coreProperties>
</file>