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mian Radzik" userId="9b6437a5cc3fe03b" providerId="LiveId" clId="{35087DC0-6E20-423C-B80A-F76E600CAA6E}"/>
    <pc:docChg chg="custSel modSld">
      <pc:chgData name="Damian Radzik" userId="9b6437a5cc3fe03b" providerId="LiveId" clId="{35087DC0-6E20-423C-B80A-F76E600CAA6E}" dt="2019-09-21T06:35:56.819" v="1" actId="27636"/>
      <pc:docMkLst>
        <pc:docMk/>
      </pc:docMkLst>
      <pc:sldChg chg="modSp">
        <pc:chgData name="Damian Radzik" userId="9b6437a5cc3fe03b" providerId="LiveId" clId="{35087DC0-6E20-423C-B80A-F76E600CAA6E}" dt="2019-09-21T06:35:56.809" v="0" actId="27636"/>
        <pc:sldMkLst>
          <pc:docMk/>
          <pc:sldMk cId="952907429" sldId="260"/>
        </pc:sldMkLst>
        <pc:spChg chg="mod">
          <ac:chgData name="Damian Radzik" userId="9b6437a5cc3fe03b" providerId="LiveId" clId="{35087DC0-6E20-423C-B80A-F76E600CAA6E}" dt="2019-09-21T06:35:56.809" v="0" actId="27636"/>
          <ac:spMkLst>
            <pc:docMk/>
            <pc:sldMk cId="952907429" sldId="260"/>
            <ac:spMk id="3" creationId="{00000000-0000-0000-0000-000000000000}"/>
          </ac:spMkLst>
        </pc:spChg>
      </pc:sldChg>
      <pc:sldChg chg="modSp">
        <pc:chgData name="Damian Radzik" userId="9b6437a5cc3fe03b" providerId="LiveId" clId="{35087DC0-6E20-423C-B80A-F76E600CAA6E}" dt="2019-09-21T06:35:56.819" v="1" actId="27636"/>
        <pc:sldMkLst>
          <pc:docMk/>
          <pc:sldMk cId="572710736" sldId="261"/>
        </pc:sldMkLst>
        <pc:spChg chg="mod">
          <ac:chgData name="Damian Radzik" userId="9b6437a5cc3fe03b" providerId="LiveId" clId="{35087DC0-6E20-423C-B80A-F76E600CAA6E}" dt="2019-09-21T06:35:56.819" v="1" actId="27636"/>
          <ac:spMkLst>
            <pc:docMk/>
            <pc:sldMk cId="572710736" sldId="261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3AA46958-5895-469A-A250-0C1A4A044290}" type="datetimeFigureOut">
              <a:rPr lang="pl-PL" smtClean="0"/>
              <a:t>21.09.2019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16BBD-9BB7-4A25-A7CF-341D7EE4C881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3030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46958-5895-469A-A250-0C1A4A044290}" type="datetimeFigureOut">
              <a:rPr lang="pl-PL" smtClean="0"/>
              <a:t>21.09.2019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16BBD-9BB7-4A25-A7CF-341D7EE4C88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53380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46958-5895-469A-A250-0C1A4A044290}" type="datetimeFigureOut">
              <a:rPr lang="pl-PL" smtClean="0"/>
              <a:t>21.09.2019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16BBD-9BB7-4A25-A7CF-341D7EE4C881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1738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46958-5895-469A-A250-0C1A4A044290}" type="datetimeFigureOut">
              <a:rPr lang="pl-PL" smtClean="0"/>
              <a:t>21.09.2019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16BBD-9BB7-4A25-A7CF-341D7EE4C88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65805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46958-5895-469A-A250-0C1A4A044290}" type="datetimeFigureOut">
              <a:rPr lang="pl-PL" smtClean="0"/>
              <a:t>21.09.2019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16BBD-9BB7-4A25-A7CF-341D7EE4C881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1545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46958-5895-469A-A250-0C1A4A044290}" type="datetimeFigureOut">
              <a:rPr lang="pl-PL" smtClean="0"/>
              <a:t>21.09.2019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16BBD-9BB7-4A25-A7CF-341D7EE4C88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83189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46958-5895-469A-A250-0C1A4A044290}" type="datetimeFigureOut">
              <a:rPr lang="pl-PL" smtClean="0"/>
              <a:t>21.09.2019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16BBD-9BB7-4A25-A7CF-341D7EE4C88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78131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46958-5895-469A-A250-0C1A4A044290}" type="datetimeFigureOut">
              <a:rPr lang="pl-PL" smtClean="0"/>
              <a:t>21.09.2019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16BBD-9BB7-4A25-A7CF-341D7EE4C88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42221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46958-5895-469A-A250-0C1A4A044290}" type="datetimeFigureOut">
              <a:rPr lang="pl-PL" smtClean="0"/>
              <a:t>21.09.2019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16BBD-9BB7-4A25-A7CF-341D7EE4C88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04912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46958-5895-469A-A250-0C1A4A044290}" type="datetimeFigureOut">
              <a:rPr lang="pl-PL" smtClean="0"/>
              <a:t>21.09.2019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16BBD-9BB7-4A25-A7CF-341D7EE4C88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56004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46958-5895-469A-A250-0C1A4A044290}" type="datetimeFigureOut">
              <a:rPr lang="pl-PL" smtClean="0"/>
              <a:t>21.09.2019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16BBD-9BB7-4A25-A7CF-341D7EE4C881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1555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AA46958-5895-469A-A250-0C1A4A044290}" type="datetimeFigureOut">
              <a:rPr lang="pl-PL" smtClean="0"/>
              <a:t>21.09.2019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D316BBD-9BB7-4A25-A7CF-341D7EE4C881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2563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Struktura dokumentu html5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27756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cap="all" dirty="0"/>
              <a:t>NOWE ZNACZNIKI STRUKTURY DOKUMENTU HTML5</a:t>
            </a:r>
            <a:br>
              <a:rPr lang="pl-PL" cap="al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Wraz z nową wersją - </a:t>
            </a:r>
            <a:r>
              <a:rPr lang="pl-PL" b="1" dirty="0"/>
              <a:t>HTML5</a:t>
            </a:r>
            <a:r>
              <a:rPr lang="pl-PL" dirty="0"/>
              <a:t> wprowadzono nowe elementy, które porządkują strukturę dokumentu </a:t>
            </a:r>
            <a:r>
              <a:rPr lang="pl-PL" b="1" dirty="0"/>
              <a:t>HTML</a:t>
            </a:r>
            <a:r>
              <a:rPr lang="pl-PL" dirty="0"/>
              <a:t>. Poprawiono także różnice w interpretacji błędów przez przeglądarki internetowe czego efektem było odmienne wyświetlanie zawartości strony.</a:t>
            </a:r>
          </a:p>
        </p:txBody>
      </p:sp>
    </p:spTree>
    <p:extLst>
      <p:ext uri="{BB962C8B-B14F-4D97-AF65-F5344CB8AC3E}">
        <p14:creationId xmlns:p14="http://schemas.microsoft.com/office/powerpoint/2010/main" val="1150437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cap="all" dirty="0"/>
              <a:t>STRUKTURA DOKUMENTU HTML5</a:t>
            </a:r>
            <a:br>
              <a:rPr lang="pl-PL" cap="all" dirty="0"/>
            </a:br>
            <a:endParaRPr lang="pl-PL" dirty="0"/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18302" y="2286000"/>
            <a:ext cx="7131534" cy="402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272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cap="all" dirty="0"/>
              <a:t>STRUKTURA DOKUMENTU HTML5</a:t>
            </a:r>
            <a:br>
              <a:rPr lang="pl-PL" cap="all" dirty="0"/>
            </a:br>
            <a:endParaRPr lang="pl-PL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000" b="0" i="0" u="none" strike="noStrike" cap="none" normalizeH="0" baseline="0">
                <a:ln>
                  <a:noFill/>
                </a:ln>
                <a:solidFill>
                  <a:srgbClr val="505050"/>
                </a:solidFill>
                <a:effectLst/>
                <a:latin typeface="Arial Unicode MS"/>
              </a:rPr>
              <a:t>&lt;!DOCTYPE HTML&gt;</a:t>
            </a:r>
            <a:br>
              <a:rPr kumimoji="0" lang="pl-PL" altLang="pl-PL" sz="1000" b="0" i="0" u="none" strike="noStrike" cap="none" normalizeH="0" baseline="0">
                <a:ln>
                  <a:noFill/>
                </a:ln>
                <a:solidFill>
                  <a:srgbClr val="505050"/>
                </a:solidFill>
                <a:effectLst/>
                <a:latin typeface="Arial Unicode MS"/>
              </a:rPr>
            </a:br>
            <a:r>
              <a:rPr kumimoji="0" lang="pl-PL" altLang="pl-PL" sz="1000" b="0" i="0" u="none" strike="noStrike" cap="none" normalizeH="0" baseline="0">
                <a:ln>
                  <a:noFill/>
                </a:ln>
                <a:solidFill>
                  <a:srgbClr val="505050"/>
                </a:solidFill>
                <a:effectLst/>
                <a:latin typeface="Arial Unicode MS"/>
              </a:rPr>
              <a:t>&lt;html lang="pl"&gt;</a:t>
            </a:r>
            <a:br>
              <a:rPr kumimoji="0" lang="pl-PL" altLang="pl-PL" sz="1000" b="0" i="0" u="none" strike="noStrike" cap="none" normalizeH="0" baseline="0">
                <a:ln>
                  <a:noFill/>
                </a:ln>
                <a:solidFill>
                  <a:srgbClr val="505050"/>
                </a:solidFill>
                <a:effectLst/>
                <a:latin typeface="Arial Unicode MS"/>
              </a:rPr>
            </a:br>
            <a:br>
              <a:rPr kumimoji="0" lang="pl-PL" altLang="pl-PL" sz="1000" b="0" i="0" u="none" strike="noStrike" cap="none" normalizeH="0" baseline="0">
                <a:ln>
                  <a:noFill/>
                </a:ln>
                <a:solidFill>
                  <a:srgbClr val="505050"/>
                </a:solidFill>
                <a:effectLst/>
                <a:latin typeface="Arial Unicode MS"/>
              </a:rPr>
            </a:br>
            <a:r>
              <a:rPr kumimoji="0" lang="pl-PL" altLang="pl-PL" sz="1000" b="0" i="0" u="none" strike="noStrike" cap="none" normalizeH="0" baseline="0">
                <a:ln>
                  <a:noFill/>
                </a:ln>
                <a:solidFill>
                  <a:srgbClr val="505050"/>
                </a:solidFill>
                <a:effectLst/>
                <a:latin typeface="Arial Unicode MS"/>
              </a:rPr>
              <a:t>&lt;head&gt;</a:t>
            </a:r>
            <a:br>
              <a:rPr kumimoji="0" lang="pl-PL" altLang="pl-PL" sz="1000" b="0" i="0" u="none" strike="noStrike" cap="none" normalizeH="0" baseline="0">
                <a:ln>
                  <a:noFill/>
                </a:ln>
                <a:solidFill>
                  <a:srgbClr val="505050"/>
                </a:solidFill>
                <a:effectLst/>
                <a:latin typeface="Arial Unicode MS"/>
              </a:rPr>
            </a:br>
            <a:r>
              <a:rPr kumimoji="0" lang="pl-PL" altLang="pl-PL" sz="1000" b="0" i="0" u="none" strike="noStrike" cap="none" normalizeH="0" baseline="0">
                <a:ln>
                  <a:noFill/>
                </a:ln>
                <a:solidFill>
                  <a:srgbClr val="505050"/>
                </a:solidFill>
                <a:effectLst/>
                <a:latin typeface="Arial Unicode MS"/>
              </a:rPr>
              <a:t>&lt;meta http-equiv="Content-Type" content="text/html; charset=utf-8" /&gt;</a:t>
            </a:r>
            <a:br>
              <a:rPr kumimoji="0" lang="pl-PL" altLang="pl-PL" sz="1000" b="0" i="0" u="none" strike="noStrike" cap="none" normalizeH="0" baseline="0">
                <a:ln>
                  <a:noFill/>
                </a:ln>
                <a:solidFill>
                  <a:srgbClr val="505050"/>
                </a:solidFill>
                <a:effectLst/>
                <a:latin typeface="Arial Unicode MS"/>
              </a:rPr>
            </a:br>
            <a:r>
              <a:rPr kumimoji="0" lang="pl-PL" altLang="pl-PL" sz="1000" b="0" i="0" u="none" strike="noStrike" cap="none" normalizeH="0" baseline="0">
                <a:ln>
                  <a:noFill/>
                </a:ln>
                <a:solidFill>
                  <a:srgbClr val="505050"/>
                </a:solidFill>
                <a:effectLst/>
                <a:latin typeface="Arial Unicode MS"/>
              </a:rPr>
              <a:t>&lt;meta http-equiv="Content-Language" content="pl" /&gt;</a:t>
            </a:r>
            <a:br>
              <a:rPr kumimoji="0" lang="pl-PL" altLang="pl-PL" sz="1000" b="0" i="0" u="none" strike="noStrike" cap="none" normalizeH="0" baseline="0">
                <a:ln>
                  <a:noFill/>
                </a:ln>
                <a:solidFill>
                  <a:srgbClr val="505050"/>
                </a:solidFill>
                <a:effectLst/>
                <a:latin typeface="Arial Unicode MS"/>
              </a:rPr>
            </a:br>
            <a:r>
              <a:rPr kumimoji="0" lang="pl-PL" altLang="pl-PL" sz="1000" b="0" i="0" u="none" strike="noStrike" cap="none" normalizeH="0" baseline="0">
                <a:ln>
                  <a:noFill/>
                </a:ln>
                <a:solidFill>
                  <a:srgbClr val="505050"/>
                </a:solidFill>
                <a:effectLst/>
                <a:latin typeface="Arial Unicode MS"/>
              </a:rPr>
              <a:t>&lt;meta name="description" content="" /&gt;</a:t>
            </a:r>
            <a:br>
              <a:rPr kumimoji="0" lang="pl-PL" altLang="pl-PL" sz="1000" b="0" i="0" u="none" strike="noStrike" cap="none" normalizeH="0" baseline="0">
                <a:ln>
                  <a:noFill/>
                </a:ln>
                <a:solidFill>
                  <a:srgbClr val="505050"/>
                </a:solidFill>
                <a:effectLst/>
                <a:latin typeface="Arial Unicode MS"/>
              </a:rPr>
            </a:br>
            <a:r>
              <a:rPr kumimoji="0" lang="pl-PL" altLang="pl-PL" sz="1000" b="0" i="0" u="none" strike="noStrike" cap="none" normalizeH="0" baseline="0">
                <a:ln>
                  <a:noFill/>
                </a:ln>
                <a:solidFill>
                  <a:srgbClr val="505050"/>
                </a:solidFill>
                <a:effectLst/>
                <a:latin typeface="Arial Unicode MS"/>
              </a:rPr>
              <a:t>&lt;meta name="keywords" content="" /&gt;</a:t>
            </a:r>
            <a:br>
              <a:rPr kumimoji="0" lang="pl-PL" altLang="pl-PL" sz="1000" b="0" i="0" u="none" strike="noStrike" cap="none" normalizeH="0" baseline="0">
                <a:ln>
                  <a:noFill/>
                </a:ln>
                <a:solidFill>
                  <a:srgbClr val="505050"/>
                </a:solidFill>
                <a:effectLst/>
                <a:latin typeface="Arial Unicode MS"/>
              </a:rPr>
            </a:br>
            <a:r>
              <a:rPr kumimoji="0" lang="pl-PL" altLang="pl-PL" sz="1000" b="0" i="0" u="none" strike="noStrike" cap="none" normalizeH="0" baseline="0">
                <a:ln>
                  <a:noFill/>
                </a:ln>
                <a:solidFill>
                  <a:srgbClr val="505050"/>
                </a:solidFill>
                <a:effectLst/>
                <a:latin typeface="Arial Unicode MS"/>
              </a:rPr>
              <a:t>&lt;title&gt;Tytuł strony&lt;/title&gt;</a:t>
            </a:r>
            <a:br>
              <a:rPr kumimoji="0" lang="pl-PL" altLang="pl-PL" sz="1000" b="0" i="0" u="none" strike="noStrike" cap="none" normalizeH="0" baseline="0">
                <a:ln>
                  <a:noFill/>
                </a:ln>
                <a:solidFill>
                  <a:srgbClr val="505050"/>
                </a:solidFill>
                <a:effectLst/>
                <a:latin typeface="Arial Unicode MS"/>
              </a:rPr>
            </a:br>
            <a:r>
              <a:rPr kumimoji="0" lang="pl-PL" altLang="pl-PL" sz="1000" b="0" i="0" u="none" strike="noStrike" cap="none" normalizeH="0" baseline="0">
                <a:ln>
                  <a:noFill/>
                </a:ln>
                <a:solidFill>
                  <a:srgbClr val="505050"/>
                </a:solidFill>
                <a:effectLst/>
                <a:latin typeface="Arial Unicode MS"/>
              </a:rPr>
              <a:t>&lt;/head&gt;</a:t>
            </a:r>
            <a:br>
              <a:rPr kumimoji="0" lang="pl-PL" altLang="pl-PL" sz="1000" b="0" i="0" u="none" strike="noStrike" cap="none" normalizeH="0" baseline="0">
                <a:ln>
                  <a:noFill/>
                </a:ln>
                <a:solidFill>
                  <a:srgbClr val="505050"/>
                </a:solidFill>
                <a:effectLst/>
                <a:latin typeface="Arial Unicode MS"/>
              </a:rPr>
            </a:br>
            <a:br>
              <a:rPr kumimoji="0" lang="pl-PL" altLang="pl-PL" sz="1000" b="0" i="0" u="none" strike="noStrike" cap="none" normalizeH="0" baseline="0">
                <a:ln>
                  <a:noFill/>
                </a:ln>
                <a:solidFill>
                  <a:srgbClr val="505050"/>
                </a:solidFill>
                <a:effectLst/>
                <a:latin typeface="Arial Unicode MS"/>
              </a:rPr>
            </a:br>
            <a:r>
              <a:rPr kumimoji="0" lang="pl-PL" altLang="pl-PL" sz="1000" b="0" i="0" u="none" strike="noStrike" cap="none" normalizeH="0" baseline="0">
                <a:ln>
                  <a:noFill/>
                </a:ln>
                <a:solidFill>
                  <a:srgbClr val="505050"/>
                </a:solidFill>
                <a:effectLst/>
                <a:latin typeface="Arial Unicode MS"/>
              </a:rPr>
              <a:t>&lt;body&gt;</a:t>
            </a:r>
            <a:br>
              <a:rPr kumimoji="0" lang="pl-PL" altLang="pl-PL" sz="1000" b="0" i="0" u="none" strike="noStrike" cap="none" normalizeH="0" baseline="0">
                <a:ln>
                  <a:noFill/>
                </a:ln>
                <a:solidFill>
                  <a:srgbClr val="505050"/>
                </a:solidFill>
                <a:effectLst/>
                <a:latin typeface="Arial Unicode MS"/>
              </a:rPr>
            </a:br>
            <a:br>
              <a:rPr kumimoji="0" lang="pl-PL" altLang="pl-PL" sz="1000" b="0" i="0" u="none" strike="noStrike" cap="none" normalizeH="0" baseline="0">
                <a:ln>
                  <a:noFill/>
                </a:ln>
                <a:solidFill>
                  <a:srgbClr val="505050"/>
                </a:solidFill>
                <a:effectLst/>
                <a:latin typeface="Arial Unicode MS"/>
              </a:rPr>
            </a:br>
            <a:r>
              <a:rPr kumimoji="0" lang="pl-PL" altLang="pl-PL" sz="1000" b="0" i="0" u="none" strike="noStrike" cap="none" normalizeH="0" baseline="0">
                <a:ln>
                  <a:noFill/>
                </a:ln>
                <a:solidFill>
                  <a:srgbClr val="505050"/>
                </a:solidFill>
                <a:effectLst/>
                <a:latin typeface="Arial Unicode MS"/>
              </a:rPr>
              <a:t>&lt;header&gt;&lt;/header&gt;</a:t>
            </a:r>
            <a:br>
              <a:rPr kumimoji="0" lang="pl-PL" altLang="pl-PL" sz="1000" b="0" i="0" u="none" strike="noStrike" cap="none" normalizeH="0" baseline="0">
                <a:ln>
                  <a:noFill/>
                </a:ln>
                <a:solidFill>
                  <a:srgbClr val="505050"/>
                </a:solidFill>
                <a:effectLst/>
                <a:latin typeface="Arial Unicode MS"/>
              </a:rPr>
            </a:br>
            <a:br>
              <a:rPr kumimoji="0" lang="pl-PL" altLang="pl-PL" sz="1000" b="0" i="0" u="none" strike="noStrike" cap="none" normalizeH="0" baseline="0">
                <a:ln>
                  <a:noFill/>
                </a:ln>
                <a:solidFill>
                  <a:srgbClr val="505050"/>
                </a:solidFill>
                <a:effectLst/>
                <a:latin typeface="Arial Unicode MS"/>
              </a:rPr>
            </a:br>
            <a:r>
              <a:rPr kumimoji="0" lang="pl-PL" altLang="pl-PL" sz="1000" b="0" i="0" u="none" strike="noStrike" cap="none" normalizeH="0" baseline="0">
                <a:ln>
                  <a:noFill/>
                </a:ln>
                <a:solidFill>
                  <a:srgbClr val="505050"/>
                </a:solidFill>
                <a:effectLst/>
                <a:latin typeface="Arial Unicode MS"/>
              </a:rPr>
              <a:t>&lt;section&gt;</a:t>
            </a:r>
            <a:br>
              <a:rPr kumimoji="0" lang="pl-PL" altLang="pl-PL" sz="1000" b="0" i="0" u="none" strike="noStrike" cap="none" normalizeH="0" baseline="0">
                <a:ln>
                  <a:noFill/>
                </a:ln>
                <a:solidFill>
                  <a:srgbClr val="505050"/>
                </a:solidFill>
                <a:effectLst/>
                <a:latin typeface="Arial Unicode MS"/>
              </a:rPr>
            </a:br>
            <a:r>
              <a:rPr kumimoji="0" lang="pl-PL" altLang="pl-PL" sz="1000" b="0" i="0" u="none" strike="noStrike" cap="none" normalizeH="0" baseline="0">
                <a:ln>
                  <a:noFill/>
                </a:ln>
                <a:solidFill>
                  <a:srgbClr val="505050"/>
                </a:solidFill>
                <a:effectLst/>
                <a:latin typeface="Arial Unicode MS"/>
              </a:rPr>
              <a:t>&lt;p&gt;To jest nasza nowa strona internetowa HTML5 CSS3.&lt;/p&gt;</a:t>
            </a:r>
            <a:br>
              <a:rPr kumimoji="0" lang="pl-PL" altLang="pl-PL" sz="1000" b="0" i="0" u="none" strike="noStrike" cap="none" normalizeH="0" baseline="0">
                <a:ln>
                  <a:noFill/>
                </a:ln>
                <a:solidFill>
                  <a:srgbClr val="505050"/>
                </a:solidFill>
                <a:effectLst/>
                <a:latin typeface="Arial Unicode MS"/>
              </a:rPr>
            </a:br>
            <a:r>
              <a:rPr kumimoji="0" lang="pl-PL" altLang="pl-PL" sz="1000" b="0" i="0" u="none" strike="noStrike" cap="none" normalizeH="0" baseline="0">
                <a:ln>
                  <a:noFill/>
                </a:ln>
                <a:solidFill>
                  <a:srgbClr val="505050"/>
                </a:solidFill>
                <a:effectLst/>
                <a:latin typeface="Arial Unicode MS"/>
              </a:rPr>
              <a:t>&lt;/section&gt;</a:t>
            </a:r>
            <a:br>
              <a:rPr kumimoji="0" lang="pl-PL" altLang="pl-PL" sz="1000" b="0" i="0" u="none" strike="noStrike" cap="none" normalizeH="0" baseline="0">
                <a:ln>
                  <a:noFill/>
                </a:ln>
                <a:solidFill>
                  <a:srgbClr val="505050"/>
                </a:solidFill>
                <a:effectLst/>
                <a:latin typeface="Arial Unicode MS"/>
              </a:rPr>
            </a:br>
            <a:br>
              <a:rPr kumimoji="0" lang="pl-PL" altLang="pl-PL" sz="1000" b="0" i="0" u="none" strike="noStrike" cap="none" normalizeH="0" baseline="0">
                <a:ln>
                  <a:noFill/>
                </a:ln>
                <a:solidFill>
                  <a:srgbClr val="505050"/>
                </a:solidFill>
                <a:effectLst/>
                <a:latin typeface="Arial Unicode MS"/>
              </a:rPr>
            </a:br>
            <a:r>
              <a:rPr kumimoji="0" lang="pl-PL" altLang="pl-PL" sz="1000" b="0" i="0" u="none" strike="noStrike" cap="none" normalizeH="0" baseline="0">
                <a:ln>
                  <a:noFill/>
                </a:ln>
                <a:solidFill>
                  <a:srgbClr val="505050"/>
                </a:solidFill>
                <a:effectLst/>
                <a:latin typeface="Arial Unicode MS"/>
              </a:rPr>
              <a:t>&lt;footer&gt;&lt;/footer&gt;</a:t>
            </a:r>
            <a:br>
              <a:rPr kumimoji="0" lang="pl-PL" altLang="pl-PL" sz="1000" b="0" i="0" u="none" strike="noStrike" cap="none" normalizeH="0" baseline="0">
                <a:ln>
                  <a:noFill/>
                </a:ln>
                <a:solidFill>
                  <a:srgbClr val="505050"/>
                </a:solidFill>
                <a:effectLst/>
                <a:latin typeface="Arial Unicode MS"/>
              </a:rPr>
            </a:br>
            <a:br>
              <a:rPr kumimoji="0" lang="pl-PL" altLang="pl-PL" sz="1000" b="0" i="0" u="none" strike="noStrike" cap="none" normalizeH="0" baseline="0">
                <a:ln>
                  <a:noFill/>
                </a:ln>
                <a:solidFill>
                  <a:srgbClr val="505050"/>
                </a:solidFill>
                <a:effectLst/>
                <a:latin typeface="Arial Unicode MS"/>
              </a:rPr>
            </a:br>
            <a:r>
              <a:rPr kumimoji="0" lang="pl-PL" altLang="pl-PL" sz="1000" b="0" i="0" u="none" strike="noStrike" cap="none" normalizeH="0" baseline="0">
                <a:ln>
                  <a:noFill/>
                </a:ln>
                <a:solidFill>
                  <a:srgbClr val="505050"/>
                </a:solidFill>
                <a:effectLst/>
                <a:latin typeface="Arial Unicode MS"/>
              </a:rPr>
              <a:t>&lt;/body&gt;</a:t>
            </a:r>
            <a:br>
              <a:rPr kumimoji="0" lang="pl-PL" altLang="pl-PL" sz="1000" b="0" i="0" u="none" strike="noStrike" cap="none" normalizeH="0" baseline="0">
                <a:ln>
                  <a:noFill/>
                </a:ln>
                <a:solidFill>
                  <a:srgbClr val="505050"/>
                </a:solidFill>
                <a:effectLst/>
                <a:latin typeface="Arial Unicode MS"/>
              </a:rPr>
            </a:br>
            <a:br>
              <a:rPr kumimoji="0" lang="pl-PL" altLang="pl-PL" sz="1000" b="0" i="0" u="none" strike="noStrike" cap="none" normalizeH="0" baseline="0">
                <a:ln>
                  <a:noFill/>
                </a:ln>
                <a:solidFill>
                  <a:srgbClr val="505050"/>
                </a:solidFill>
                <a:effectLst/>
                <a:latin typeface="Arial Unicode MS"/>
              </a:rPr>
            </a:br>
            <a:r>
              <a:rPr kumimoji="0" lang="pl-PL" altLang="pl-PL" sz="1000" b="0" i="0" u="none" strike="noStrike" cap="none" normalizeH="0" baseline="0">
                <a:ln>
                  <a:noFill/>
                </a:ln>
                <a:solidFill>
                  <a:srgbClr val="505050"/>
                </a:solidFill>
                <a:effectLst/>
                <a:latin typeface="Arial Unicode MS"/>
              </a:rPr>
              <a:t>&lt;/html&gt;</a:t>
            </a:r>
            <a:r>
              <a:rPr kumimoji="0" lang="pl-PL" altLang="pl-PL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pl-PL" alt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3887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cap="all" dirty="0"/>
              <a:t>STRUKTURA DOKUMENTU HTML5</a:t>
            </a:r>
            <a:br>
              <a:rPr lang="pl-PL" cap="al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Na samej górze dokumentu </a:t>
            </a:r>
            <a:r>
              <a:rPr lang="pl-PL" b="1" dirty="0"/>
              <a:t>HTML</a:t>
            </a:r>
            <a:r>
              <a:rPr lang="pl-PL" dirty="0"/>
              <a:t> definiujemy typ dokumentu (w naszym przypadku </a:t>
            </a:r>
            <a:r>
              <a:rPr lang="pl-PL" b="1" dirty="0"/>
              <a:t>HTML</a:t>
            </a:r>
            <a:r>
              <a:rPr lang="pl-PL" dirty="0"/>
              <a:t>).</a:t>
            </a:r>
            <a:br>
              <a:rPr lang="pl-PL" dirty="0"/>
            </a:br>
            <a:br>
              <a:rPr lang="pl-PL" dirty="0"/>
            </a:br>
            <a:r>
              <a:rPr lang="pl-PL" dirty="0"/>
              <a:t>Pomiędzy znacznikami </a:t>
            </a:r>
            <a:r>
              <a:rPr lang="pl-PL" b="1" dirty="0" err="1"/>
              <a:t>head</a:t>
            </a:r>
            <a:r>
              <a:rPr lang="pl-PL" dirty="0"/>
              <a:t> umieszczamy deklaracje odpowiedzialne m.in. za wygląd strony, pozycjonowanie, kodowanie znaków (</a:t>
            </a:r>
            <a:r>
              <a:rPr lang="pl-PL" dirty="0" err="1"/>
              <a:t>charset</a:t>
            </a:r>
            <a:r>
              <a:rPr lang="pl-PL" dirty="0"/>
              <a:t>=utf-8) - dzięki temu zapisowi polskie znaki będą poprawnie interpretowane przez przeglądarkę internetową.</a:t>
            </a:r>
            <a:br>
              <a:rPr lang="pl-PL" dirty="0"/>
            </a:br>
            <a:br>
              <a:rPr lang="pl-PL" dirty="0"/>
            </a:br>
            <a:r>
              <a:rPr lang="pl-PL" dirty="0"/>
              <a:t>Właściwa część strony będzie zawierać się pomiędzy znacznikami body.</a:t>
            </a:r>
            <a:br>
              <a:rPr lang="pl-PL" dirty="0"/>
            </a:br>
            <a:br>
              <a:rPr lang="pl-PL" dirty="0"/>
            </a:br>
            <a:r>
              <a:rPr lang="pl-PL" dirty="0"/>
              <a:t>Dodatkowo stronę podzielimy na 3 główne boksy. Pierwszy </a:t>
            </a:r>
            <a:r>
              <a:rPr lang="pl-PL" b="1" dirty="0" err="1"/>
              <a:t>header</a:t>
            </a:r>
            <a:r>
              <a:rPr lang="pl-PL" dirty="0"/>
              <a:t>, w nim możemy umieścić logo, menu. Niżej </a:t>
            </a:r>
            <a:r>
              <a:rPr lang="pl-PL" b="1" dirty="0" err="1"/>
              <a:t>section</a:t>
            </a:r>
            <a:r>
              <a:rPr lang="pl-PL" dirty="0"/>
              <a:t> - właściwa zawartość strony. Na samym dole </a:t>
            </a:r>
            <a:r>
              <a:rPr lang="pl-PL" b="1" dirty="0" err="1"/>
              <a:t>footer</a:t>
            </a:r>
            <a:r>
              <a:rPr lang="pl-PL" dirty="0"/>
              <a:t>, w którym może znaleźć się powtórzone menu, informacje kontaktowe.</a:t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529074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cap="all" dirty="0"/>
              <a:t>STRUKTURA DOKUMENTU HTML5</a:t>
            </a:r>
            <a:br>
              <a:rPr lang="pl-PL" cap="al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pl-PL" dirty="0"/>
              <a:t>W </a:t>
            </a:r>
            <a:r>
              <a:rPr lang="pl-PL" b="1" dirty="0"/>
              <a:t>HTML5</a:t>
            </a:r>
            <a:r>
              <a:rPr lang="pl-PL" dirty="0"/>
              <a:t> dodatkowo możemy zastosować więcej niż jeden nagłówek H1 (w </a:t>
            </a:r>
            <a:r>
              <a:rPr lang="pl-PL" b="1" dirty="0"/>
              <a:t>HTML4</a:t>
            </a:r>
            <a:r>
              <a:rPr lang="pl-PL" dirty="0"/>
              <a:t> na stronie mógł znaleźć się jeden nagłówek najwyższego poziomu - H1).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article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&lt;h1&gt;Pierwszy nagłówek H1&lt;h1&gt;</a:t>
            </a:r>
          </a:p>
          <a:p>
            <a:pPr marL="0" indent="0">
              <a:buNone/>
            </a:pPr>
            <a:r>
              <a:rPr lang="pl-PL" dirty="0"/>
              <a:t>&lt;/</a:t>
            </a:r>
            <a:r>
              <a:rPr lang="pl-PL" dirty="0" err="1"/>
              <a:t>article</a:t>
            </a:r>
            <a:r>
              <a:rPr lang="pl-PL" dirty="0"/>
              <a:t>&gt;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article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&lt;h1&gt;Drugi nagłówek H1&lt;h1&gt;</a:t>
            </a:r>
          </a:p>
          <a:p>
            <a:pPr marL="0" indent="0">
              <a:buNone/>
            </a:pPr>
            <a:r>
              <a:rPr lang="pl-PL" dirty="0"/>
              <a:t>&lt;/</a:t>
            </a:r>
            <a:r>
              <a:rPr lang="pl-PL" dirty="0" err="1"/>
              <a:t>article</a:t>
            </a:r>
            <a:r>
              <a:rPr lang="pl-PL" dirty="0"/>
              <a:t>&gt;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article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&lt;h1&gt;Trzeci nagłówek H1&lt;h1&gt;</a:t>
            </a:r>
          </a:p>
          <a:p>
            <a:pPr marL="0" indent="0">
              <a:buNone/>
            </a:pPr>
            <a:r>
              <a:rPr lang="pl-PL" dirty="0"/>
              <a:t>&lt;/</a:t>
            </a:r>
            <a:r>
              <a:rPr lang="pl-PL" dirty="0" err="1"/>
              <a:t>article</a:t>
            </a:r>
            <a:r>
              <a:rPr lang="pl-PL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5727107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cap="all" dirty="0"/>
              <a:t>TYTUŁ STRONY</a:t>
            </a:r>
            <a:br>
              <a:rPr lang="pl-PL" cap="al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umieszczamy w części </a:t>
            </a:r>
            <a:r>
              <a:rPr lang="pl-PL" dirty="0" err="1"/>
              <a:t>head</a:t>
            </a:r>
            <a:r>
              <a:rPr lang="pl-PL" dirty="0"/>
              <a:t>. Jest on niezbędnym elementem strony. Tytuł powinien być zwięzły i odnosić się do zawartości naszego serwisu.</a:t>
            </a:r>
          </a:p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head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title</a:t>
            </a:r>
            <a:r>
              <a:rPr lang="pl-PL" dirty="0"/>
              <a:t>&gt;Tytuł strony&lt;/</a:t>
            </a:r>
            <a:r>
              <a:rPr lang="pl-PL" dirty="0" err="1"/>
              <a:t>title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&lt;/</a:t>
            </a:r>
            <a:r>
              <a:rPr lang="pl-PL" dirty="0" err="1"/>
              <a:t>head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Tytuł strony pojawia się w wynikach wyszukiwania wyszukiwarek internetowych.</a:t>
            </a:r>
          </a:p>
        </p:txBody>
      </p:sp>
    </p:spTree>
    <p:extLst>
      <p:ext uri="{BB962C8B-B14F-4D97-AF65-F5344CB8AC3E}">
        <p14:creationId xmlns:p14="http://schemas.microsoft.com/office/powerpoint/2010/main" val="42210165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12</TotalTime>
  <Words>83</Words>
  <Application>Microsoft Office PowerPoint</Application>
  <PresentationFormat>Panoramiczny</PresentationFormat>
  <Paragraphs>28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3" baseType="lpstr">
      <vt:lpstr>Arial</vt:lpstr>
      <vt:lpstr>Arial Unicode MS</vt:lpstr>
      <vt:lpstr>Tw Cen MT</vt:lpstr>
      <vt:lpstr>Tw Cen MT Condensed</vt:lpstr>
      <vt:lpstr>Wingdings 3</vt:lpstr>
      <vt:lpstr>Integralny</vt:lpstr>
      <vt:lpstr>Struktura dokumentu html5</vt:lpstr>
      <vt:lpstr>NOWE ZNACZNIKI STRUKTURY DOKUMENTU HTML5 </vt:lpstr>
      <vt:lpstr>STRUKTURA DOKUMENTU HTML5 </vt:lpstr>
      <vt:lpstr>STRUKTURA DOKUMENTU HTML5 </vt:lpstr>
      <vt:lpstr>STRUKTURA DOKUMENTU HTML5 </vt:lpstr>
      <vt:lpstr>STRUKTURA DOKUMENTU HTML5 </vt:lpstr>
      <vt:lpstr>TYTUŁ STRONY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Struktura dokumentu html5</dc:title>
  <dc:creator>Damian Radzik</dc:creator>
  <cp:lastModifiedBy>Damian Radzik</cp:lastModifiedBy>
  <cp:revision>2</cp:revision>
  <dcterms:created xsi:type="dcterms:W3CDTF">2017-09-14T10:15:45Z</dcterms:created>
  <dcterms:modified xsi:type="dcterms:W3CDTF">2019-09-21T06:48:24Z</dcterms:modified>
</cp:coreProperties>
</file>