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1" autoAdjust="0"/>
    <p:restoredTop sz="94660"/>
  </p:normalViewPr>
  <p:slideViewPr>
    <p:cSldViewPr snapToGrid="0">
      <p:cViewPr varScale="1">
        <p:scale>
          <a:sx n="86" d="100"/>
          <a:sy n="86" d="100"/>
        </p:scale>
        <p:origin x="42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2E81F835-E465-429A-BDA1-53EBBC3F0FF2}"/>
    <pc:docChg chg="custSel modSld">
      <pc:chgData name="Damian Radzik" userId="9b6437a5cc3fe03b" providerId="LiveId" clId="{2E81F835-E465-429A-BDA1-53EBBC3F0FF2}" dt="2019-10-26T10:53:34.652" v="1" actId="27636"/>
      <pc:docMkLst>
        <pc:docMk/>
      </pc:docMkLst>
      <pc:sldChg chg="modSp">
        <pc:chgData name="Damian Radzik" userId="9b6437a5cc3fe03b" providerId="LiveId" clId="{2E81F835-E465-429A-BDA1-53EBBC3F0FF2}" dt="2019-10-26T10:53:34.629" v="0" actId="27636"/>
        <pc:sldMkLst>
          <pc:docMk/>
          <pc:sldMk cId="753268730" sldId="269"/>
        </pc:sldMkLst>
        <pc:spChg chg="mod">
          <ac:chgData name="Damian Radzik" userId="9b6437a5cc3fe03b" providerId="LiveId" clId="{2E81F835-E465-429A-BDA1-53EBBC3F0FF2}" dt="2019-10-26T10:53:34.629" v="0" actId="27636"/>
          <ac:spMkLst>
            <pc:docMk/>
            <pc:sldMk cId="753268730" sldId="269"/>
            <ac:spMk id="4" creationId="{C72DA157-F642-49A3-A386-F0F639674F47}"/>
          </ac:spMkLst>
        </pc:spChg>
      </pc:sldChg>
      <pc:sldChg chg="modSp">
        <pc:chgData name="Damian Radzik" userId="9b6437a5cc3fe03b" providerId="LiveId" clId="{2E81F835-E465-429A-BDA1-53EBBC3F0FF2}" dt="2019-10-26T10:53:34.652" v="1" actId="27636"/>
        <pc:sldMkLst>
          <pc:docMk/>
          <pc:sldMk cId="3196568196" sldId="271"/>
        </pc:sldMkLst>
        <pc:spChg chg="mod">
          <ac:chgData name="Damian Radzik" userId="9b6437a5cc3fe03b" providerId="LiveId" clId="{2E81F835-E465-429A-BDA1-53EBBC3F0FF2}" dt="2019-10-26T10:53:34.652" v="1" actId="27636"/>
          <ac:spMkLst>
            <pc:docMk/>
            <pc:sldMk cId="3196568196" sldId="271"/>
            <ac:spMk id="3" creationId="{3D0AC246-3064-44FE-9F9D-99A7E0D910A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17BF802B-1E02-48EF-93F6-DB032CDEF717}" type="datetimeFigureOut">
              <a:rPr lang="pl-PL" smtClean="0"/>
              <a:t>26.10.2019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2AAF9B0-1871-4ADF-9A99-5AF0D50909FC}"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914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7BF802B-1E02-48EF-93F6-DB032CDEF717}" type="datetimeFigureOut">
              <a:rPr lang="pl-PL" smtClean="0"/>
              <a:t>26.10.2019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2AAF9B0-1871-4ADF-9A99-5AF0D50909FC}" type="slidenum">
              <a:rPr lang="pl-PL" smtClean="0"/>
              <a:t>‹#›</a:t>
            </a:fld>
            <a:endParaRPr lang="pl-PL"/>
          </a:p>
        </p:txBody>
      </p:sp>
    </p:spTree>
    <p:extLst>
      <p:ext uri="{BB962C8B-B14F-4D97-AF65-F5344CB8AC3E}">
        <p14:creationId xmlns:p14="http://schemas.microsoft.com/office/powerpoint/2010/main" val="3428153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7BF802B-1E02-48EF-93F6-DB032CDEF717}" type="datetimeFigureOut">
              <a:rPr lang="pl-PL" smtClean="0"/>
              <a:t>26.10.2019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2AAF9B0-1871-4ADF-9A99-5AF0D50909FC}"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9062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7BF802B-1E02-48EF-93F6-DB032CDEF717}" type="datetimeFigureOut">
              <a:rPr lang="pl-PL" smtClean="0"/>
              <a:t>26.10.2019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2AAF9B0-1871-4ADF-9A99-5AF0D50909FC}" type="slidenum">
              <a:rPr lang="pl-PL" smtClean="0"/>
              <a:t>‹#›</a:t>
            </a:fld>
            <a:endParaRPr lang="pl-PL"/>
          </a:p>
        </p:txBody>
      </p:sp>
    </p:spTree>
    <p:extLst>
      <p:ext uri="{BB962C8B-B14F-4D97-AF65-F5344CB8AC3E}">
        <p14:creationId xmlns:p14="http://schemas.microsoft.com/office/powerpoint/2010/main" val="1937673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7BF802B-1E02-48EF-93F6-DB032CDEF717}" type="datetimeFigureOut">
              <a:rPr lang="pl-PL" smtClean="0"/>
              <a:t>26.10.2019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2AAF9B0-1871-4ADF-9A99-5AF0D50909FC}"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9786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7BF802B-1E02-48EF-93F6-DB032CDEF717}" type="datetimeFigureOut">
              <a:rPr lang="pl-PL" smtClean="0"/>
              <a:t>26.10.2019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2AAF9B0-1871-4ADF-9A99-5AF0D50909FC}" type="slidenum">
              <a:rPr lang="pl-PL" smtClean="0"/>
              <a:t>‹#›</a:t>
            </a:fld>
            <a:endParaRPr lang="pl-PL"/>
          </a:p>
        </p:txBody>
      </p:sp>
    </p:spTree>
    <p:extLst>
      <p:ext uri="{BB962C8B-B14F-4D97-AF65-F5344CB8AC3E}">
        <p14:creationId xmlns:p14="http://schemas.microsoft.com/office/powerpoint/2010/main" val="359756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7BF802B-1E02-48EF-93F6-DB032CDEF717}" type="datetimeFigureOut">
              <a:rPr lang="pl-PL" smtClean="0"/>
              <a:t>26.10.2019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2AAF9B0-1871-4ADF-9A99-5AF0D50909FC}" type="slidenum">
              <a:rPr lang="pl-PL" smtClean="0"/>
              <a:t>‹#›</a:t>
            </a:fld>
            <a:endParaRPr lang="pl-PL"/>
          </a:p>
        </p:txBody>
      </p:sp>
    </p:spTree>
    <p:extLst>
      <p:ext uri="{BB962C8B-B14F-4D97-AF65-F5344CB8AC3E}">
        <p14:creationId xmlns:p14="http://schemas.microsoft.com/office/powerpoint/2010/main" val="379911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7BF802B-1E02-48EF-93F6-DB032CDEF717}" type="datetimeFigureOut">
              <a:rPr lang="pl-PL" smtClean="0"/>
              <a:t>26.10.2019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2AAF9B0-1871-4ADF-9A99-5AF0D50909FC}" type="slidenum">
              <a:rPr lang="pl-PL" smtClean="0"/>
              <a:t>‹#›</a:t>
            </a:fld>
            <a:endParaRPr lang="pl-PL"/>
          </a:p>
        </p:txBody>
      </p:sp>
    </p:spTree>
    <p:extLst>
      <p:ext uri="{BB962C8B-B14F-4D97-AF65-F5344CB8AC3E}">
        <p14:creationId xmlns:p14="http://schemas.microsoft.com/office/powerpoint/2010/main" val="3011915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BF802B-1E02-48EF-93F6-DB032CDEF717}" type="datetimeFigureOut">
              <a:rPr lang="pl-PL" smtClean="0"/>
              <a:t>26.10.2019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B2AAF9B0-1871-4ADF-9A99-5AF0D50909FC}" type="slidenum">
              <a:rPr lang="pl-PL" smtClean="0"/>
              <a:t>‹#›</a:t>
            </a:fld>
            <a:endParaRPr lang="pl-PL"/>
          </a:p>
        </p:txBody>
      </p:sp>
    </p:spTree>
    <p:extLst>
      <p:ext uri="{BB962C8B-B14F-4D97-AF65-F5344CB8AC3E}">
        <p14:creationId xmlns:p14="http://schemas.microsoft.com/office/powerpoint/2010/main" val="3318516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7BF802B-1E02-48EF-93F6-DB032CDEF717}" type="datetimeFigureOut">
              <a:rPr lang="pl-PL" smtClean="0"/>
              <a:t>26.10.2019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2AAF9B0-1871-4ADF-9A99-5AF0D50909FC}" type="slidenum">
              <a:rPr lang="pl-PL" smtClean="0"/>
              <a:t>‹#›</a:t>
            </a:fld>
            <a:endParaRPr lang="pl-PL"/>
          </a:p>
        </p:txBody>
      </p:sp>
    </p:spTree>
    <p:extLst>
      <p:ext uri="{BB962C8B-B14F-4D97-AF65-F5344CB8AC3E}">
        <p14:creationId xmlns:p14="http://schemas.microsoft.com/office/powerpoint/2010/main" val="3858247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7BF802B-1E02-48EF-93F6-DB032CDEF717}" type="datetimeFigureOut">
              <a:rPr lang="pl-PL" smtClean="0"/>
              <a:t>26.10.2019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2AAF9B0-1871-4ADF-9A99-5AF0D50909FC}"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4755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7BF802B-1E02-48EF-93F6-DB032CDEF717}" type="datetimeFigureOut">
              <a:rPr lang="pl-PL" smtClean="0"/>
              <a:t>26.10.2019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2AAF9B0-1871-4ADF-9A99-5AF0D50909FC}"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69479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96BBB7-2BA3-42D0-BBED-EFFF14984195}"/>
              </a:ext>
            </a:extLst>
          </p:cNvPr>
          <p:cNvSpPr>
            <a:spLocks noGrp="1"/>
          </p:cNvSpPr>
          <p:nvPr>
            <p:ph type="ctrTitle"/>
          </p:nvPr>
        </p:nvSpPr>
        <p:spPr/>
        <p:txBody>
          <a:bodyPr/>
          <a:lstStyle/>
          <a:p>
            <a:r>
              <a:rPr lang="pl-PL" dirty="0"/>
              <a:t>Tabele</a:t>
            </a:r>
          </a:p>
        </p:txBody>
      </p:sp>
      <p:sp>
        <p:nvSpPr>
          <p:cNvPr id="3" name="Podtytuł 2">
            <a:extLst>
              <a:ext uri="{FF2B5EF4-FFF2-40B4-BE49-F238E27FC236}">
                <a16:creationId xmlns:a16="http://schemas.microsoft.com/office/drawing/2014/main" id="{58985F0A-B469-40C4-8143-FBDB9268113D}"/>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088150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403448-B812-4BD8-B4E9-08765480FB10}"/>
              </a:ext>
            </a:extLst>
          </p:cNvPr>
          <p:cNvSpPr>
            <a:spLocks noGrp="1"/>
          </p:cNvSpPr>
          <p:nvPr>
            <p:ph type="title"/>
          </p:nvPr>
        </p:nvSpPr>
        <p:spPr/>
        <p:txBody>
          <a:bodyPr/>
          <a:lstStyle/>
          <a:p>
            <a:r>
              <a:rPr lang="pl-PL" dirty="0"/>
              <a:t>Nagłówka</a:t>
            </a:r>
          </a:p>
        </p:txBody>
      </p:sp>
      <p:sp>
        <p:nvSpPr>
          <p:cNvPr id="3" name="Symbol zastępczy zawartości 2">
            <a:extLst>
              <a:ext uri="{FF2B5EF4-FFF2-40B4-BE49-F238E27FC236}">
                <a16:creationId xmlns:a16="http://schemas.microsoft.com/office/drawing/2014/main" id="{E83427C8-EA6E-49FD-BF38-AA1052CDD9BC}"/>
              </a:ext>
            </a:extLst>
          </p:cNvPr>
          <p:cNvSpPr>
            <a:spLocks noGrp="1"/>
          </p:cNvSpPr>
          <p:nvPr>
            <p:ph idx="1"/>
          </p:nvPr>
        </p:nvSpPr>
        <p:spPr/>
        <p:txBody>
          <a:bodyPr/>
          <a:lstStyle/>
          <a:p>
            <a:pPr marL="0" indent="0">
              <a:buNone/>
            </a:pPr>
            <a:r>
              <a:rPr lang="pl-PL" dirty="0"/>
              <a:t>Sekcję nagłówkową oznaczymy elementem &lt;</a:t>
            </a:r>
            <a:r>
              <a:rPr lang="pl-PL" dirty="0" err="1"/>
              <a:t>thead</a:t>
            </a:r>
            <a:r>
              <a:rPr lang="pl-PL" dirty="0"/>
              <a:t>&gt; (ang. </a:t>
            </a:r>
            <a:r>
              <a:rPr lang="pl-PL" dirty="0" err="1"/>
              <a:t>table</a:t>
            </a:r>
            <a:r>
              <a:rPr lang="pl-PL" dirty="0"/>
              <a:t> </a:t>
            </a:r>
            <a:r>
              <a:rPr lang="pl-PL" dirty="0" err="1"/>
              <a:t>head</a:t>
            </a:r>
            <a:r>
              <a:rPr lang="pl-PL" dirty="0"/>
              <a:t> – sekcja nagłówkowa tabeli). Ten element przyda nam się przy oznaczaniu nazw kolumn przy użyciu elementu &lt;th&gt;.</a:t>
            </a:r>
          </a:p>
        </p:txBody>
      </p:sp>
    </p:spTree>
    <p:extLst>
      <p:ext uri="{BB962C8B-B14F-4D97-AF65-F5344CB8AC3E}">
        <p14:creationId xmlns:p14="http://schemas.microsoft.com/office/powerpoint/2010/main" val="3451595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EFA32E-F3C7-4169-B42B-46C9B2D63564}"/>
              </a:ext>
            </a:extLst>
          </p:cNvPr>
          <p:cNvSpPr>
            <a:spLocks noGrp="1"/>
          </p:cNvSpPr>
          <p:nvPr>
            <p:ph type="title"/>
          </p:nvPr>
        </p:nvSpPr>
        <p:spPr/>
        <p:txBody>
          <a:bodyPr/>
          <a:lstStyle/>
          <a:p>
            <a:r>
              <a:rPr lang="pl-PL" dirty="0"/>
              <a:t>Body</a:t>
            </a:r>
          </a:p>
        </p:txBody>
      </p:sp>
      <p:sp>
        <p:nvSpPr>
          <p:cNvPr id="3" name="Symbol zastępczy zawartości 2">
            <a:extLst>
              <a:ext uri="{FF2B5EF4-FFF2-40B4-BE49-F238E27FC236}">
                <a16:creationId xmlns:a16="http://schemas.microsoft.com/office/drawing/2014/main" id="{C0D76EAB-FDB5-47DA-B136-FD235E53B5B0}"/>
              </a:ext>
            </a:extLst>
          </p:cNvPr>
          <p:cNvSpPr>
            <a:spLocks noGrp="1"/>
          </p:cNvSpPr>
          <p:nvPr>
            <p:ph idx="1"/>
          </p:nvPr>
        </p:nvSpPr>
        <p:spPr/>
        <p:txBody>
          <a:bodyPr/>
          <a:lstStyle/>
          <a:p>
            <a:pPr marL="0" indent="0">
              <a:buNone/>
            </a:pPr>
            <a:r>
              <a:rPr lang="pl-PL" dirty="0"/>
              <a:t>W tzw. ciele tabeli znajdzie się jej główna treść, te nasze dane właściwe. Ciało tabeli oznaczymy elementem &lt;</a:t>
            </a:r>
            <a:r>
              <a:rPr lang="pl-PL" dirty="0" err="1"/>
              <a:t>tbody</a:t>
            </a:r>
            <a:r>
              <a:rPr lang="pl-PL" dirty="0"/>
              <a:t>&gt; (ang. </a:t>
            </a:r>
            <a:r>
              <a:rPr lang="pl-PL" dirty="0" err="1"/>
              <a:t>table</a:t>
            </a:r>
            <a:r>
              <a:rPr lang="pl-PL" dirty="0"/>
              <a:t> body – ciało tabeli).</a:t>
            </a:r>
          </a:p>
        </p:txBody>
      </p:sp>
    </p:spTree>
    <p:extLst>
      <p:ext uri="{BB962C8B-B14F-4D97-AF65-F5344CB8AC3E}">
        <p14:creationId xmlns:p14="http://schemas.microsoft.com/office/powerpoint/2010/main" val="1245540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7DFCA1-1EC3-4703-A6AE-4D5C6FBE75C5}"/>
              </a:ext>
            </a:extLst>
          </p:cNvPr>
          <p:cNvSpPr>
            <a:spLocks noGrp="1"/>
          </p:cNvSpPr>
          <p:nvPr>
            <p:ph type="title"/>
          </p:nvPr>
        </p:nvSpPr>
        <p:spPr/>
        <p:txBody>
          <a:bodyPr/>
          <a:lstStyle/>
          <a:p>
            <a:r>
              <a:rPr lang="pl-PL" dirty="0"/>
              <a:t>Stopka</a:t>
            </a:r>
          </a:p>
        </p:txBody>
      </p:sp>
      <p:sp>
        <p:nvSpPr>
          <p:cNvPr id="3" name="Symbol zastępczy zawartości 2">
            <a:extLst>
              <a:ext uri="{FF2B5EF4-FFF2-40B4-BE49-F238E27FC236}">
                <a16:creationId xmlns:a16="http://schemas.microsoft.com/office/drawing/2014/main" id="{8A798343-D6C3-47B5-9192-FEEEA45D2B18}"/>
              </a:ext>
            </a:extLst>
          </p:cNvPr>
          <p:cNvSpPr>
            <a:spLocks noGrp="1"/>
          </p:cNvSpPr>
          <p:nvPr>
            <p:ph idx="1"/>
          </p:nvPr>
        </p:nvSpPr>
        <p:spPr/>
        <p:txBody>
          <a:bodyPr/>
          <a:lstStyle/>
          <a:p>
            <a:pPr marL="0" indent="0">
              <a:buNone/>
            </a:pPr>
            <a:r>
              <a:rPr lang="pl-PL" dirty="0"/>
              <a:t>Dane podsumowujące tabelę mogą znaleźć się w stopce tabeli. Sekcję tą oznaczymy elementem &lt;</a:t>
            </a:r>
            <a:r>
              <a:rPr lang="pl-PL" dirty="0" err="1"/>
              <a:t>tfoot</a:t>
            </a:r>
            <a:r>
              <a:rPr lang="pl-PL" dirty="0"/>
              <a:t>&gt; (ang. </a:t>
            </a:r>
            <a:r>
              <a:rPr lang="pl-PL" dirty="0" err="1"/>
              <a:t>table</a:t>
            </a:r>
            <a:r>
              <a:rPr lang="pl-PL" dirty="0"/>
              <a:t> </a:t>
            </a:r>
            <a:r>
              <a:rPr lang="pl-PL" dirty="0" err="1"/>
              <a:t>footer</a:t>
            </a:r>
            <a:r>
              <a:rPr lang="pl-PL" dirty="0"/>
              <a:t> – stopka tabeli).</a:t>
            </a:r>
          </a:p>
        </p:txBody>
      </p:sp>
    </p:spTree>
    <p:extLst>
      <p:ext uri="{BB962C8B-B14F-4D97-AF65-F5344CB8AC3E}">
        <p14:creationId xmlns:p14="http://schemas.microsoft.com/office/powerpoint/2010/main" val="304095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8D22EA-75C3-4695-9ABE-A49E939DD621}"/>
              </a:ext>
            </a:extLst>
          </p:cNvPr>
          <p:cNvSpPr>
            <a:spLocks noGrp="1"/>
          </p:cNvSpPr>
          <p:nvPr>
            <p:ph type="title"/>
          </p:nvPr>
        </p:nvSpPr>
        <p:spPr/>
        <p:txBody>
          <a:bodyPr/>
          <a:lstStyle/>
          <a:p>
            <a:r>
              <a:rPr lang="pl-PL" dirty="0"/>
              <a:t>Przykład tabeli</a:t>
            </a:r>
          </a:p>
        </p:txBody>
      </p:sp>
      <p:sp>
        <p:nvSpPr>
          <p:cNvPr id="3" name="Symbol zastępczy zawartości 2">
            <a:extLst>
              <a:ext uri="{FF2B5EF4-FFF2-40B4-BE49-F238E27FC236}">
                <a16:creationId xmlns:a16="http://schemas.microsoft.com/office/drawing/2014/main" id="{788ED459-B071-4157-B27E-F363BF651828}"/>
              </a:ext>
            </a:extLst>
          </p:cNvPr>
          <p:cNvSpPr>
            <a:spLocks noGrp="1"/>
          </p:cNvSpPr>
          <p:nvPr>
            <p:ph sz="half" idx="1"/>
          </p:nvPr>
        </p:nvSpPr>
        <p:spPr/>
        <p:txBody>
          <a:bodyPr>
            <a:normAutofit fontScale="25000" lnSpcReduction="20000"/>
          </a:bodyPr>
          <a:lstStyle/>
          <a:p>
            <a:pPr marL="0" indent="0">
              <a:buNone/>
            </a:pPr>
            <a:r>
              <a:rPr lang="pl-PL" sz="4800" dirty="0"/>
              <a:t>&lt;</a:t>
            </a:r>
            <a:r>
              <a:rPr lang="pl-PL" sz="4800" dirty="0" err="1"/>
              <a:t>table</a:t>
            </a:r>
            <a:r>
              <a:rPr lang="pl-PL" sz="4800" dirty="0"/>
              <a:t>&gt;</a:t>
            </a:r>
          </a:p>
          <a:p>
            <a:pPr marL="0" indent="0">
              <a:buNone/>
            </a:pPr>
            <a:r>
              <a:rPr lang="pl-PL" sz="4800" dirty="0"/>
              <a:t>  &lt;</a:t>
            </a:r>
            <a:r>
              <a:rPr lang="pl-PL" sz="4800" dirty="0" err="1"/>
              <a:t>thead</a:t>
            </a:r>
            <a:r>
              <a:rPr lang="pl-PL" sz="4800" dirty="0"/>
              <a:t>&gt;</a:t>
            </a:r>
          </a:p>
          <a:p>
            <a:pPr marL="0" indent="0">
              <a:buNone/>
            </a:pPr>
            <a:r>
              <a:rPr lang="pl-PL" sz="4800" dirty="0"/>
              <a:t>    &lt;</a:t>
            </a:r>
            <a:r>
              <a:rPr lang="pl-PL" sz="4800" dirty="0" err="1"/>
              <a:t>tr</a:t>
            </a:r>
            <a:r>
              <a:rPr lang="pl-PL" sz="4800" dirty="0"/>
              <a:t>&gt;</a:t>
            </a:r>
          </a:p>
          <a:p>
            <a:pPr marL="0" indent="0">
              <a:buNone/>
            </a:pPr>
            <a:r>
              <a:rPr lang="pl-PL" sz="4800" dirty="0"/>
              <a:t>      &lt;th </a:t>
            </a:r>
            <a:r>
              <a:rPr lang="pl-PL" sz="4800" dirty="0" err="1"/>
              <a:t>scope</a:t>
            </a:r>
            <a:r>
              <a:rPr lang="pl-PL" sz="4800" dirty="0"/>
              <a:t>="col"&gt;Rok&lt;/th&gt;</a:t>
            </a:r>
          </a:p>
          <a:p>
            <a:pPr marL="0" indent="0">
              <a:buNone/>
            </a:pPr>
            <a:r>
              <a:rPr lang="pl-PL" sz="4800" dirty="0"/>
              <a:t>      &lt;th </a:t>
            </a:r>
            <a:r>
              <a:rPr lang="pl-PL" sz="4800" dirty="0" err="1"/>
              <a:t>scope</a:t>
            </a:r>
            <a:r>
              <a:rPr lang="pl-PL" sz="4800" dirty="0"/>
              <a:t>="col"&gt;Przychody&lt;/th&gt;</a:t>
            </a:r>
          </a:p>
          <a:p>
            <a:pPr marL="0" indent="0">
              <a:buNone/>
            </a:pPr>
            <a:r>
              <a:rPr lang="pl-PL" sz="4800" dirty="0"/>
              <a:t>      &lt;th </a:t>
            </a:r>
            <a:r>
              <a:rPr lang="pl-PL" sz="4800" dirty="0" err="1"/>
              <a:t>scope</a:t>
            </a:r>
            <a:r>
              <a:rPr lang="pl-PL" sz="4800" dirty="0"/>
              <a:t>="col"&gt;Koszty&lt;/th&gt;</a:t>
            </a:r>
          </a:p>
          <a:p>
            <a:pPr marL="0" indent="0">
              <a:buNone/>
            </a:pPr>
            <a:r>
              <a:rPr lang="pl-PL" sz="4800" dirty="0"/>
              <a:t>      &lt;th </a:t>
            </a:r>
            <a:r>
              <a:rPr lang="pl-PL" sz="4800" dirty="0" err="1"/>
              <a:t>scope</a:t>
            </a:r>
            <a:r>
              <a:rPr lang="pl-PL" sz="4800" dirty="0"/>
              <a:t>="col"&gt;Zysk&lt;/th&gt;</a:t>
            </a:r>
          </a:p>
          <a:p>
            <a:pPr marL="0" indent="0">
              <a:buNone/>
            </a:pPr>
            <a:r>
              <a:rPr lang="pl-PL" sz="4800" dirty="0"/>
              <a:t>    &lt;/</a:t>
            </a:r>
            <a:r>
              <a:rPr lang="pl-PL" sz="4800" dirty="0" err="1"/>
              <a:t>tr</a:t>
            </a:r>
            <a:r>
              <a:rPr lang="pl-PL" sz="4800" dirty="0"/>
              <a:t>&gt;</a:t>
            </a:r>
          </a:p>
          <a:p>
            <a:pPr marL="0" indent="0">
              <a:buNone/>
            </a:pPr>
            <a:r>
              <a:rPr lang="pl-PL" sz="4800" dirty="0"/>
              <a:t>  &lt;/</a:t>
            </a:r>
            <a:r>
              <a:rPr lang="pl-PL" sz="4800" dirty="0" err="1"/>
              <a:t>thead</a:t>
            </a:r>
            <a:r>
              <a:rPr lang="pl-PL" sz="4800" dirty="0"/>
              <a:t>&gt;</a:t>
            </a:r>
          </a:p>
          <a:p>
            <a:pPr marL="0" indent="0">
              <a:buNone/>
            </a:pPr>
            <a:r>
              <a:rPr lang="pl-PL" sz="4800" dirty="0"/>
              <a:t>  &lt;</a:t>
            </a:r>
            <a:r>
              <a:rPr lang="pl-PL" sz="4800" dirty="0" err="1"/>
              <a:t>tbody</a:t>
            </a:r>
            <a:r>
              <a:rPr lang="pl-PL" sz="4800" dirty="0"/>
              <a:t>&gt;</a:t>
            </a:r>
          </a:p>
          <a:p>
            <a:pPr marL="0" indent="0">
              <a:buNone/>
            </a:pPr>
            <a:r>
              <a:rPr lang="pl-PL" sz="4800" dirty="0"/>
              <a:t>    &lt;</a:t>
            </a:r>
            <a:r>
              <a:rPr lang="pl-PL" sz="4800" dirty="0" err="1"/>
              <a:t>tr</a:t>
            </a:r>
            <a:r>
              <a:rPr lang="pl-PL" sz="4800" dirty="0"/>
              <a:t>&gt;</a:t>
            </a:r>
          </a:p>
          <a:p>
            <a:pPr marL="0" indent="0">
              <a:buNone/>
            </a:pPr>
            <a:r>
              <a:rPr lang="pl-PL" sz="4800" dirty="0"/>
              <a:t>      &lt;th </a:t>
            </a:r>
            <a:r>
              <a:rPr lang="pl-PL" sz="4800" dirty="0" err="1"/>
              <a:t>scope</a:t>
            </a:r>
            <a:r>
              <a:rPr lang="pl-PL" sz="4800" dirty="0"/>
              <a:t>="</a:t>
            </a:r>
            <a:r>
              <a:rPr lang="pl-PL" sz="4800" dirty="0" err="1"/>
              <a:t>row</a:t>
            </a:r>
            <a:r>
              <a:rPr lang="pl-PL" sz="4800" dirty="0"/>
              <a:t>"&gt;2013&lt;/th&gt;</a:t>
            </a:r>
          </a:p>
          <a:p>
            <a:pPr marL="0" indent="0">
              <a:buNone/>
            </a:pPr>
            <a:r>
              <a:rPr lang="pl-PL" sz="4800" dirty="0"/>
              <a:t>      &lt;</a:t>
            </a:r>
            <a:r>
              <a:rPr lang="pl-PL" sz="4800" dirty="0" err="1"/>
              <a:t>td</a:t>
            </a:r>
            <a:r>
              <a:rPr lang="pl-PL" sz="4800" dirty="0"/>
              <a:t>&gt;200'000&lt;/</a:t>
            </a:r>
            <a:r>
              <a:rPr lang="pl-PL" sz="4800" dirty="0" err="1"/>
              <a:t>td</a:t>
            </a:r>
            <a:r>
              <a:rPr lang="pl-PL" sz="4800" dirty="0"/>
              <a:t>&gt;</a:t>
            </a:r>
          </a:p>
          <a:p>
            <a:pPr marL="0" indent="0">
              <a:buNone/>
            </a:pPr>
            <a:r>
              <a:rPr lang="pl-PL" sz="4800" dirty="0"/>
              <a:t>      &lt;</a:t>
            </a:r>
            <a:r>
              <a:rPr lang="pl-PL" sz="4800" dirty="0" err="1"/>
              <a:t>td</a:t>
            </a:r>
            <a:r>
              <a:rPr lang="pl-PL" sz="4800" dirty="0"/>
              <a:t>&gt;150'000&lt;/</a:t>
            </a:r>
            <a:r>
              <a:rPr lang="pl-PL" sz="4800" dirty="0" err="1"/>
              <a:t>td</a:t>
            </a:r>
            <a:r>
              <a:rPr lang="pl-PL" sz="4800" dirty="0"/>
              <a:t>&gt;</a:t>
            </a:r>
          </a:p>
          <a:p>
            <a:pPr marL="0" indent="0">
              <a:buNone/>
            </a:pPr>
            <a:r>
              <a:rPr lang="pl-PL" sz="4800" dirty="0"/>
              <a:t>      &lt;</a:t>
            </a:r>
            <a:r>
              <a:rPr lang="pl-PL" sz="4800" dirty="0" err="1"/>
              <a:t>td</a:t>
            </a:r>
            <a:r>
              <a:rPr lang="pl-PL" sz="4800" dirty="0"/>
              <a:t>&gt;50'000&lt;/</a:t>
            </a:r>
            <a:r>
              <a:rPr lang="pl-PL" sz="4800" dirty="0" err="1"/>
              <a:t>td</a:t>
            </a:r>
            <a:r>
              <a:rPr lang="pl-PL" sz="4800" dirty="0"/>
              <a:t>&gt;</a:t>
            </a:r>
          </a:p>
          <a:p>
            <a:pPr marL="0" indent="0">
              <a:buNone/>
            </a:pPr>
            <a:r>
              <a:rPr lang="pl-PL" sz="4800" dirty="0"/>
              <a:t>    &lt;/</a:t>
            </a:r>
            <a:r>
              <a:rPr lang="pl-PL" sz="4800" dirty="0" err="1"/>
              <a:t>tr</a:t>
            </a:r>
            <a:r>
              <a:rPr lang="pl-PL" sz="4800" dirty="0"/>
              <a:t>&gt;</a:t>
            </a:r>
          </a:p>
          <a:p>
            <a:pPr marL="0" indent="0">
              <a:buNone/>
            </a:pPr>
            <a:r>
              <a:rPr lang="pl-PL" sz="4800" dirty="0"/>
              <a:t>    &lt;</a:t>
            </a:r>
            <a:r>
              <a:rPr lang="pl-PL" sz="4800" dirty="0" err="1"/>
              <a:t>tr</a:t>
            </a:r>
            <a:r>
              <a:rPr lang="pl-PL" sz="4800" dirty="0"/>
              <a:t>&gt;</a:t>
            </a:r>
          </a:p>
          <a:p>
            <a:pPr marL="0" indent="0">
              <a:buNone/>
            </a:pPr>
            <a:r>
              <a:rPr lang="pl-PL" sz="4800" dirty="0"/>
              <a:t>      &lt;th </a:t>
            </a:r>
            <a:r>
              <a:rPr lang="pl-PL" sz="4800" dirty="0" err="1"/>
              <a:t>scope</a:t>
            </a:r>
            <a:r>
              <a:rPr lang="pl-PL" sz="4800" dirty="0"/>
              <a:t>="</a:t>
            </a:r>
            <a:r>
              <a:rPr lang="pl-PL" sz="4800" dirty="0" err="1"/>
              <a:t>row</a:t>
            </a:r>
            <a:r>
              <a:rPr lang="pl-PL" sz="4800" dirty="0"/>
              <a:t>"&gt;2014&lt;/th&gt;</a:t>
            </a:r>
          </a:p>
          <a:p>
            <a:pPr marL="0" indent="0">
              <a:buNone/>
            </a:pPr>
            <a:endParaRPr lang="pl-PL" dirty="0"/>
          </a:p>
        </p:txBody>
      </p:sp>
      <p:sp>
        <p:nvSpPr>
          <p:cNvPr id="4" name="Symbol zastępczy zawartości 3">
            <a:extLst>
              <a:ext uri="{FF2B5EF4-FFF2-40B4-BE49-F238E27FC236}">
                <a16:creationId xmlns:a16="http://schemas.microsoft.com/office/drawing/2014/main" id="{C72DA157-F642-49A3-A386-F0F639674F47}"/>
              </a:ext>
            </a:extLst>
          </p:cNvPr>
          <p:cNvSpPr>
            <a:spLocks noGrp="1"/>
          </p:cNvSpPr>
          <p:nvPr>
            <p:ph sz="half" idx="2"/>
          </p:nvPr>
        </p:nvSpPr>
        <p:spPr/>
        <p:txBody>
          <a:bodyPr>
            <a:normAutofit fontScale="25000" lnSpcReduction="20000"/>
          </a:bodyPr>
          <a:lstStyle/>
          <a:p>
            <a:pPr marL="0" indent="0">
              <a:buNone/>
            </a:pPr>
            <a:r>
              <a:rPr lang="pl-PL" sz="1200" dirty="0"/>
              <a:t> &lt;</a:t>
            </a:r>
            <a:r>
              <a:rPr lang="pl-PL" sz="1200" dirty="0" err="1"/>
              <a:t>td</a:t>
            </a:r>
            <a:r>
              <a:rPr lang="pl-PL" sz="1200" dirty="0"/>
              <a:t>&gt;500'000&lt;/</a:t>
            </a:r>
            <a:r>
              <a:rPr lang="pl-PL" sz="1200" dirty="0" err="1"/>
              <a:t>td</a:t>
            </a:r>
            <a:r>
              <a:rPr lang="pl-PL" sz="1200" dirty="0"/>
              <a:t>&gt;</a:t>
            </a:r>
          </a:p>
          <a:p>
            <a:pPr marL="0" indent="0">
              <a:buNone/>
            </a:pPr>
            <a:r>
              <a:rPr lang="pl-PL" sz="1200" dirty="0"/>
              <a:t>      &lt;</a:t>
            </a:r>
            <a:r>
              <a:rPr lang="pl-PL" sz="1200" dirty="0" err="1"/>
              <a:t>td</a:t>
            </a:r>
            <a:r>
              <a:rPr lang="pl-PL" sz="1200" dirty="0"/>
              <a:t>&gt;300'000&lt;/</a:t>
            </a:r>
            <a:r>
              <a:rPr lang="pl-PL" sz="1200" dirty="0" err="1"/>
              <a:t>td</a:t>
            </a:r>
            <a:r>
              <a:rPr lang="pl-PL" sz="1200" dirty="0"/>
              <a:t>&gt;</a:t>
            </a:r>
          </a:p>
          <a:p>
            <a:pPr marL="0" indent="0">
              <a:buNone/>
            </a:pPr>
            <a:r>
              <a:rPr lang="pl-PL" sz="1200" dirty="0"/>
              <a:t>      &lt;</a:t>
            </a:r>
            <a:r>
              <a:rPr lang="pl-PL" sz="1200" dirty="0" err="1"/>
              <a:t>td</a:t>
            </a:r>
            <a:r>
              <a:rPr lang="pl-PL" sz="1200" dirty="0"/>
              <a:t>&gt;200'000&lt;/</a:t>
            </a:r>
            <a:r>
              <a:rPr lang="pl-PL" sz="1200" dirty="0" err="1"/>
              <a:t>td</a:t>
            </a:r>
            <a:r>
              <a:rPr lang="pl-PL" sz="1200" dirty="0"/>
              <a:t>&gt;</a:t>
            </a:r>
          </a:p>
          <a:p>
            <a:pPr marL="0" indent="0">
              <a:buNone/>
            </a:pPr>
            <a:r>
              <a:rPr lang="pl-PL" sz="1200" dirty="0"/>
              <a:t>    &lt;/</a:t>
            </a:r>
            <a:r>
              <a:rPr lang="pl-PL" sz="1200" dirty="0" err="1"/>
              <a:t>tr</a:t>
            </a:r>
            <a:r>
              <a:rPr lang="pl-PL" sz="1200" dirty="0"/>
              <a:t>&gt;</a:t>
            </a:r>
          </a:p>
          <a:p>
            <a:pPr marL="0" indent="0">
              <a:buNone/>
            </a:pPr>
            <a:r>
              <a:rPr lang="pl-PL" sz="1200" dirty="0"/>
              <a:t>  &lt;/</a:t>
            </a:r>
            <a:r>
              <a:rPr lang="pl-PL" sz="1200" dirty="0" err="1"/>
              <a:t>tbody</a:t>
            </a:r>
            <a:r>
              <a:rPr lang="pl-PL" sz="1200" dirty="0"/>
              <a:t>&gt;</a:t>
            </a:r>
          </a:p>
          <a:p>
            <a:pPr marL="0" indent="0">
              <a:buNone/>
            </a:pPr>
            <a:r>
              <a:rPr lang="pl-PL" sz="1200" dirty="0"/>
              <a:t>  &lt;</a:t>
            </a:r>
            <a:r>
              <a:rPr lang="pl-PL" sz="1200" dirty="0" err="1"/>
              <a:t>tfoot</a:t>
            </a:r>
            <a:r>
              <a:rPr lang="pl-PL" sz="1200" dirty="0"/>
              <a:t>&gt;</a:t>
            </a:r>
          </a:p>
          <a:p>
            <a:pPr marL="0" indent="0">
              <a:buNone/>
            </a:pPr>
            <a:r>
              <a:rPr lang="pl-PL" sz="1200" dirty="0"/>
              <a:t>    &lt;</a:t>
            </a:r>
            <a:r>
              <a:rPr lang="pl-PL" sz="1200" dirty="0" err="1"/>
              <a:t>tr</a:t>
            </a:r>
            <a:r>
              <a:rPr lang="pl-PL" sz="1200" dirty="0"/>
              <a:t>&gt;</a:t>
            </a:r>
          </a:p>
          <a:p>
            <a:pPr marL="0" indent="0">
              <a:buNone/>
            </a:pPr>
            <a:r>
              <a:rPr lang="pl-PL" sz="1200" dirty="0"/>
              <a:t>      &lt;th </a:t>
            </a:r>
            <a:r>
              <a:rPr lang="pl-PL" sz="1200" dirty="0" err="1"/>
              <a:t>scope</a:t>
            </a:r>
            <a:r>
              <a:rPr lang="pl-PL" sz="1200" dirty="0"/>
              <a:t>="</a:t>
            </a:r>
            <a:r>
              <a:rPr lang="pl-PL" sz="1200" dirty="0" err="1"/>
              <a:t>row</a:t>
            </a:r>
            <a:r>
              <a:rPr lang="pl-PL" sz="1200" dirty="0"/>
              <a:t>"&gt;Razem&lt;/th&gt;</a:t>
            </a:r>
          </a:p>
          <a:p>
            <a:pPr marL="0" indent="0">
              <a:buNone/>
            </a:pPr>
            <a:r>
              <a:rPr lang="pl-PL" sz="1200" dirty="0"/>
              <a:t>      &lt;</a:t>
            </a:r>
            <a:r>
              <a:rPr lang="pl-PL" sz="1200" dirty="0" err="1"/>
              <a:t>td</a:t>
            </a:r>
            <a:r>
              <a:rPr lang="pl-PL" sz="1200" dirty="0"/>
              <a:t>&gt;700'000&lt;/</a:t>
            </a:r>
            <a:r>
              <a:rPr lang="pl-PL" sz="1200" dirty="0" err="1"/>
              <a:t>td</a:t>
            </a:r>
            <a:r>
              <a:rPr lang="pl-PL" sz="1200" dirty="0"/>
              <a:t>&gt;</a:t>
            </a:r>
          </a:p>
          <a:p>
            <a:pPr marL="0" indent="0">
              <a:buNone/>
            </a:pPr>
            <a:r>
              <a:rPr lang="pl-PL" sz="1200" dirty="0"/>
              <a:t>      &lt;</a:t>
            </a:r>
            <a:r>
              <a:rPr lang="pl-PL" sz="1200" dirty="0" err="1"/>
              <a:t>td</a:t>
            </a:r>
            <a:r>
              <a:rPr lang="pl-PL" sz="1200" dirty="0"/>
              <a:t>&gt;450'000&lt;/</a:t>
            </a:r>
            <a:r>
              <a:rPr lang="pl-PL" sz="1200" dirty="0" err="1"/>
              <a:t>td</a:t>
            </a:r>
            <a:r>
              <a:rPr lang="pl-PL" sz="1200" dirty="0"/>
              <a:t>&gt;</a:t>
            </a:r>
          </a:p>
          <a:p>
            <a:pPr marL="0" indent="0">
              <a:buNone/>
            </a:pPr>
            <a:r>
              <a:rPr lang="pl-PL" sz="1200" dirty="0"/>
              <a:t>      &lt;</a:t>
            </a:r>
            <a:r>
              <a:rPr lang="pl-PL" sz="1200" dirty="0" err="1"/>
              <a:t>td</a:t>
            </a:r>
            <a:r>
              <a:rPr lang="pl-PL" sz="1200" dirty="0"/>
              <a:t>&gt;250'000&lt;/</a:t>
            </a:r>
            <a:r>
              <a:rPr lang="pl-PL" sz="1200" dirty="0" err="1"/>
              <a:t>td</a:t>
            </a:r>
            <a:r>
              <a:rPr lang="pl-PL" sz="1200" dirty="0"/>
              <a:t>&gt;</a:t>
            </a:r>
          </a:p>
          <a:p>
            <a:pPr marL="0" indent="0">
              <a:buNone/>
            </a:pPr>
            <a:r>
              <a:rPr lang="pl-PL" sz="1200" dirty="0"/>
              <a:t>    &lt;/</a:t>
            </a:r>
            <a:r>
              <a:rPr lang="pl-PL" sz="1200" dirty="0" err="1"/>
              <a:t>tr</a:t>
            </a:r>
            <a:r>
              <a:rPr lang="pl-PL" sz="1200" dirty="0"/>
              <a:t>&gt;</a:t>
            </a:r>
          </a:p>
          <a:p>
            <a:pPr marL="0" indent="0">
              <a:buNone/>
            </a:pPr>
            <a:r>
              <a:rPr lang="pl-PL" sz="1200" dirty="0"/>
              <a:t>  &lt;/</a:t>
            </a:r>
            <a:r>
              <a:rPr lang="pl-PL" sz="1200" dirty="0" err="1"/>
              <a:t>tfoot</a:t>
            </a:r>
            <a:r>
              <a:rPr lang="pl-PL" sz="1200" dirty="0"/>
              <a:t>&gt;</a:t>
            </a:r>
          </a:p>
          <a:p>
            <a:pPr marL="0" indent="0">
              <a:buNone/>
            </a:pPr>
            <a:r>
              <a:rPr lang="pl-PL" sz="1200" dirty="0"/>
              <a:t>&lt;/</a:t>
            </a:r>
            <a:r>
              <a:rPr lang="pl-PL" sz="1200" dirty="0" err="1"/>
              <a:t>table</a:t>
            </a:r>
            <a:r>
              <a:rPr lang="pl-PL" sz="1200" dirty="0"/>
              <a:t>&gt;</a:t>
            </a:r>
          </a:p>
        </p:txBody>
      </p:sp>
    </p:spTree>
    <p:extLst>
      <p:ext uri="{BB962C8B-B14F-4D97-AF65-F5344CB8AC3E}">
        <p14:creationId xmlns:p14="http://schemas.microsoft.com/office/powerpoint/2010/main" val="753268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7E193B-40AB-4306-81EF-E6DECA365F9F}"/>
              </a:ext>
            </a:extLst>
          </p:cNvPr>
          <p:cNvSpPr>
            <a:spLocks noGrp="1"/>
          </p:cNvSpPr>
          <p:nvPr>
            <p:ph type="title"/>
          </p:nvPr>
        </p:nvSpPr>
        <p:spPr/>
        <p:txBody>
          <a:bodyPr/>
          <a:lstStyle/>
          <a:p>
            <a:r>
              <a:rPr lang="pl-PL" dirty="0"/>
              <a:t>Przykład tabeli</a:t>
            </a:r>
          </a:p>
        </p:txBody>
      </p:sp>
      <p:graphicFrame>
        <p:nvGraphicFramePr>
          <p:cNvPr id="5" name="Symbol zastępczy zawartości 4">
            <a:extLst>
              <a:ext uri="{FF2B5EF4-FFF2-40B4-BE49-F238E27FC236}">
                <a16:creationId xmlns:a16="http://schemas.microsoft.com/office/drawing/2014/main" id="{8AE80892-B0D8-45BE-BE7A-D43F905B4CF7}"/>
              </a:ext>
            </a:extLst>
          </p:cNvPr>
          <p:cNvGraphicFramePr>
            <a:graphicFrameLocks noGrp="1"/>
          </p:cNvGraphicFramePr>
          <p:nvPr>
            <p:ph idx="1"/>
            <p:extLst>
              <p:ext uri="{D42A27DB-BD31-4B8C-83A1-F6EECF244321}">
                <p14:modId xmlns:p14="http://schemas.microsoft.com/office/powerpoint/2010/main" val="177882349"/>
              </p:ext>
            </p:extLst>
          </p:nvPr>
        </p:nvGraphicFramePr>
        <p:xfrm>
          <a:off x="2160933" y="3117866"/>
          <a:ext cx="7410768" cy="1463040"/>
        </p:xfrm>
        <a:graphic>
          <a:graphicData uri="http://schemas.openxmlformats.org/drawingml/2006/table">
            <a:tbl>
              <a:tblPr/>
              <a:tblGrid>
                <a:gridCol w="1852692">
                  <a:extLst>
                    <a:ext uri="{9D8B030D-6E8A-4147-A177-3AD203B41FA5}">
                      <a16:colId xmlns:a16="http://schemas.microsoft.com/office/drawing/2014/main" val="442171728"/>
                    </a:ext>
                  </a:extLst>
                </a:gridCol>
                <a:gridCol w="1852692">
                  <a:extLst>
                    <a:ext uri="{9D8B030D-6E8A-4147-A177-3AD203B41FA5}">
                      <a16:colId xmlns:a16="http://schemas.microsoft.com/office/drawing/2014/main" val="159247193"/>
                    </a:ext>
                  </a:extLst>
                </a:gridCol>
                <a:gridCol w="1852692">
                  <a:extLst>
                    <a:ext uri="{9D8B030D-6E8A-4147-A177-3AD203B41FA5}">
                      <a16:colId xmlns:a16="http://schemas.microsoft.com/office/drawing/2014/main" val="2105129788"/>
                    </a:ext>
                  </a:extLst>
                </a:gridCol>
                <a:gridCol w="1852692">
                  <a:extLst>
                    <a:ext uri="{9D8B030D-6E8A-4147-A177-3AD203B41FA5}">
                      <a16:colId xmlns:a16="http://schemas.microsoft.com/office/drawing/2014/main" val="260371511"/>
                    </a:ext>
                  </a:extLst>
                </a:gridCol>
              </a:tblGrid>
              <a:tr h="0">
                <a:tc>
                  <a:txBody>
                    <a:bodyPr/>
                    <a:lstStyle/>
                    <a:p>
                      <a:pPr algn="l" fontAlgn="base"/>
                      <a:r>
                        <a:rPr lang="pl-PL" b="1">
                          <a:effectLst/>
                          <a:latin typeface="Open Sans"/>
                        </a:rPr>
                        <a:t>Rok</a:t>
                      </a:r>
                    </a:p>
                  </a:txBody>
                  <a:tcPr anchor="ctr">
                    <a:lnL>
                      <a:noFill/>
                    </a:lnL>
                    <a:lnR>
                      <a:noFill/>
                    </a:lnR>
                    <a:lnT>
                      <a:noFill/>
                    </a:lnT>
                    <a:lnB w="7620" cap="flat" cmpd="sng" algn="ctr">
                      <a:solidFill>
                        <a:srgbClr val="888888"/>
                      </a:solidFill>
                      <a:prstDash val="solid"/>
                      <a:round/>
                      <a:headEnd type="none" w="med" len="med"/>
                      <a:tailEnd type="none" w="med" len="med"/>
                    </a:lnB>
                  </a:tcPr>
                </a:tc>
                <a:tc>
                  <a:txBody>
                    <a:bodyPr/>
                    <a:lstStyle/>
                    <a:p>
                      <a:pPr algn="l" fontAlgn="base"/>
                      <a:r>
                        <a:rPr lang="pl-PL" b="1" dirty="0">
                          <a:effectLst/>
                          <a:latin typeface="Open Sans"/>
                        </a:rPr>
                        <a:t>Przychody</a:t>
                      </a:r>
                    </a:p>
                  </a:txBody>
                  <a:tcPr anchor="ctr">
                    <a:lnL>
                      <a:noFill/>
                    </a:lnL>
                    <a:lnR>
                      <a:noFill/>
                    </a:lnR>
                    <a:lnT>
                      <a:noFill/>
                    </a:lnT>
                    <a:lnB w="7620" cap="flat" cmpd="sng" algn="ctr">
                      <a:solidFill>
                        <a:srgbClr val="888888"/>
                      </a:solidFill>
                      <a:prstDash val="solid"/>
                      <a:round/>
                      <a:headEnd type="none" w="med" len="med"/>
                      <a:tailEnd type="none" w="med" len="med"/>
                    </a:lnB>
                  </a:tcPr>
                </a:tc>
                <a:tc>
                  <a:txBody>
                    <a:bodyPr/>
                    <a:lstStyle/>
                    <a:p>
                      <a:pPr algn="l" fontAlgn="base"/>
                      <a:r>
                        <a:rPr lang="pl-PL" b="1">
                          <a:effectLst/>
                          <a:latin typeface="Open Sans"/>
                        </a:rPr>
                        <a:t>Koszty</a:t>
                      </a:r>
                    </a:p>
                  </a:txBody>
                  <a:tcPr anchor="ctr">
                    <a:lnL>
                      <a:noFill/>
                    </a:lnL>
                    <a:lnR>
                      <a:noFill/>
                    </a:lnR>
                    <a:lnT>
                      <a:noFill/>
                    </a:lnT>
                    <a:lnB w="7620" cap="flat" cmpd="sng" algn="ctr">
                      <a:solidFill>
                        <a:srgbClr val="888888"/>
                      </a:solidFill>
                      <a:prstDash val="solid"/>
                      <a:round/>
                      <a:headEnd type="none" w="med" len="med"/>
                      <a:tailEnd type="none" w="med" len="med"/>
                    </a:lnB>
                  </a:tcPr>
                </a:tc>
                <a:tc>
                  <a:txBody>
                    <a:bodyPr/>
                    <a:lstStyle/>
                    <a:p>
                      <a:pPr algn="l" fontAlgn="base"/>
                      <a:r>
                        <a:rPr lang="pl-PL" b="1">
                          <a:effectLst/>
                          <a:latin typeface="Open Sans"/>
                        </a:rPr>
                        <a:t>Zysk</a:t>
                      </a:r>
                    </a:p>
                  </a:txBody>
                  <a:tcPr anchor="ctr">
                    <a:lnL>
                      <a:noFill/>
                    </a:lnL>
                    <a:lnR>
                      <a:noFill/>
                    </a:lnR>
                    <a:lnT>
                      <a:noFill/>
                    </a:lnT>
                    <a:lnB w="7620" cap="flat" cmpd="sng" algn="ctr">
                      <a:solidFill>
                        <a:srgbClr val="888888"/>
                      </a:solidFill>
                      <a:prstDash val="solid"/>
                      <a:round/>
                      <a:headEnd type="none" w="med" len="med"/>
                      <a:tailEnd type="none" w="med" len="med"/>
                    </a:lnB>
                  </a:tcPr>
                </a:tc>
                <a:extLst>
                  <a:ext uri="{0D108BD9-81ED-4DB2-BD59-A6C34878D82A}">
                    <a16:rowId xmlns:a16="http://schemas.microsoft.com/office/drawing/2014/main" val="359337713"/>
                  </a:ext>
                </a:extLst>
              </a:tr>
              <a:tr h="0">
                <a:tc>
                  <a:txBody>
                    <a:bodyPr/>
                    <a:lstStyle/>
                    <a:p>
                      <a:pPr algn="l" fontAlgn="base"/>
                      <a:r>
                        <a:rPr lang="pl-PL" b="1">
                          <a:effectLst/>
                          <a:latin typeface="Open Sans"/>
                        </a:rPr>
                        <a:t>2013</a:t>
                      </a:r>
                    </a:p>
                  </a:txBody>
                  <a:tcPr anchor="ctr">
                    <a:lnL>
                      <a:noFill/>
                    </a:lnL>
                    <a:lnR>
                      <a:noFill/>
                    </a:lnR>
                    <a:lnT w="7620" cap="flat" cmpd="sng" algn="ctr">
                      <a:solidFill>
                        <a:srgbClr val="888888"/>
                      </a:solidFill>
                      <a:prstDash val="solid"/>
                      <a:round/>
                      <a:headEnd type="none" w="med" len="med"/>
                      <a:tailEnd type="none" w="med" len="med"/>
                    </a:lnT>
                    <a:lnB>
                      <a:noFill/>
                    </a:lnB>
                  </a:tcPr>
                </a:tc>
                <a:tc>
                  <a:txBody>
                    <a:bodyPr/>
                    <a:lstStyle/>
                    <a:p>
                      <a:pPr algn="l" fontAlgn="base"/>
                      <a:r>
                        <a:rPr lang="pl-PL" b="0">
                          <a:effectLst/>
                          <a:latin typeface="Open Sans"/>
                        </a:rPr>
                        <a:t>200’000</a:t>
                      </a:r>
                    </a:p>
                  </a:txBody>
                  <a:tcPr anchor="ctr">
                    <a:lnL>
                      <a:noFill/>
                    </a:lnL>
                    <a:lnR>
                      <a:noFill/>
                    </a:lnR>
                    <a:lnT w="7620" cap="flat" cmpd="sng" algn="ctr">
                      <a:solidFill>
                        <a:srgbClr val="888888"/>
                      </a:solidFill>
                      <a:prstDash val="solid"/>
                      <a:round/>
                      <a:headEnd type="none" w="med" len="med"/>
                      <a:tailEnd type="none" w="med" len="med"/>
                    </a:lnT>
                    <a:lnB>
                      <a:noFill/>
                    </a:lnB>
                  </a:tcPr>
                </a:tc>
                <a:tc>
                  <a:txBody>
                    <a:bodyPr/>
                    <a:lstStyle/>
                    <a:p>
                      <a:pPr algn="l" fontAlgn="base"/>
                      <a:r>
                        <a:rPr lang="pl-PL" b="0">
                          <a:effectLst/>
                          <a:latin typeface="Open Sans"/>
                        </a:rPr>
                        <a:t>150’000</a:t>
                      </a:r>
                    </a:p>
                  </a:txBody>
                  <a:tcPr anchor="ctr">
                    <a:lnL>
                      <a:noFill/>
                    </a:lnL>
                    <a:lnR>
                      <a:noFill/>
                    </a:lnR>
                    <a:lnT w="7620" cap="flat" cmpd="sng" algn="ctr">
                      <a:solidFill>
                        <a:srgbClr val="888888"/>
                      </a:solidFill>
                      <a:prstDash val="solid"/>
                      <a:round/>
                      <a:headEnd type="none" w="med" len="med"/>
                      <a:tailEnd type="none" w="med" len="med"/>
                    </a:lnT>
                    <a:lnB>
                      <a:noFill/>
                    </a:lnB>
                  </a:tcPr>
                </a:tc>
                <a:tc>
                  <a:txBody>
                    <a:bodyPr/>
                    <a:lstStyle/>
                    <a:p>
                      <a:pPr algn="l" fontAlgn="base"/>
                      <a:r>
                        <a:rPr lang="pl-PL" b="0">
                          <a:effectLst/>
                          <a:latin typeface="Open Sans"/>
                        </a:rPr>
                        <a:t>50’000</a:t>
                      </a:r>
                    </a:p>
                  </a:txBody>
                  <a:tcPr anchor="ctr">
                    <a:lnL>
                      <a:noFill/>
                    </a:lnL>
                    <a:lnR>
                      <a:noFill/>
                    </a:lnR>
                    <a:lnT w="7620" cap="flat" cmpd="sng" algn="ctr">
                      <a:solidFill>
                        <a:srgbClr val="888888"/>
                      </a:solidFill>
                      <a:prstDash val="solid"/>
                      <a:round/>
                      <a:headEnd type="none" w="med" len="med"/>
                      <a:tailEnd type="none" w="med" len="med"/>
                    </a:lnT>
                    <a:lnB>
                      <a:noFill/>
                    </a:lnB>
                  </a:tcPr>
                </a:tc>
                <a:extLst>
                  <a:ext uri="{0D108BD9-81ED-4DB2-BD59-A6C34878D82A}">
                    <a16:rowId xmlns:a16="http://schemas.microsoft.com/office/drawing/2014/main" val="440163320"/>
                  </a:ext>
                </a:extLst>
              </a:tr>
              <a:tr h="0">
                <a:tc>
                  <a:txBody>
                    <a:bodyPr/>
                    <a:lstStyle/>
                    <a:p>
                      <a:pPr algn="l" fontAlgn="base"/>
                      <a:r>
                        <a:rPr lang="pl-PL" b="1">
                          <a:effectLst/>
                          <a:latin typeface="Open Sans"/>
                        </a:rPr>
                        <a:t>2014</a:t>
                      </a:r>
                    </a:p>
                  </a:txBody>
                  <a:tcPr anchor="ctr">
                    <a:lnL>
                      <a:noFill/>
                    </a:lnL>
                    <a:lnR>
                      <a:noFill/>
                    </a:lnR>
                    <a:lnT>
                      <a:noFill/>
                    </a:lnT>
                    <a:lnB w="7620" cap="flat" cmpd="sng" algn="ctr">
                      <a:solidFill>
                        <a:srgbClr val="888888"/>
                      </a:solidFill>
                      <a:prstDash val="solid"/>
                      <a:round/>
                      <a:headEnd type="none" w="med" len="med"/>
                      <a:tailEnd type="none" w="med" len="med"/>
                    </a:lnB>
                  </a:tcPr>
                </a:tc>
                <a:tc>
                  <a:txBody>
                    <a:bodyPr/>
                    <a:lstStyle/>
                    <a:p>
                      <a:pPr algn="l" fontAlgn="base"/>
                      <a:r>
                        <a:rPr lang="pl-PL" b="0">
                          <a:effectLst/>
                          <a:latin typeface="Open Sans"/>
                        </a:rPr>
                        <a:t>500’000</a:t>
                      </a:r>
                    </a:p>
                  </a:txBody>
                  <a:tcPr anchor="ctr">
                    <a:lnL>
                      <a:noFill/>
                    </a:lnL>
                    <a:lnR>
                      <a:noFill/>
                    </a:lnR>
                    <a:lnT>
                      <a:noFill/>
                    </a:lnT>
                    <a:lnB w="7620" cap="flat" cmpd="sng" algn="ctr">
                      <a:solidFill>
                        <a:srgbClr val="888888"/>
                      </a:solidFill>
                      <a:prstDash val="solid"/>
                      <a:round/>
                      <a:headEnd type="none" w="med" len="med"/>
                      <a:tailEnd type="none" w="med" len="med"/>
                    </a:lnB>
                  </a:tcPr>
                </a:tc>
                <a:tc>
                  <a:txBody>
                    <a:bodyPr/>
                    <a:lstStyle/>
                    <a:p>
                      <a:pPr algn="l" fontAlgn="base"/>
                      <a:r>
                        <a:rPr lang="pl-PL" b="0">
                          <a:effectLst/>
                          <a:latin typeface="Open Sans"/>
                        </a:rPr>
                        <a:t>300’000</a:t>
                      </a:r>
                    </a:p>
                  </a:txBody>
                  <a:tcPr anchor="ctr">
                    <a:lnL>
                      <a:noFill/>
                    </a:lnL>
                    <a:lnR>
                      <a:noFill/>
                    </a:lnR>
                    <a:lnT>
                      <a:noFill/>
                    </a:lnT>
                    <a:lnB w="7620" cap="flat" cmpd="sng" algn="ctr">
                      <a:solidFill>
                        <a:srgbClr val="888888"/>
                      </a:solidFill>
                      <a:prstDash val="solid"/>
                      <a:round/>
                      <a:headEnd type="none" w="med" len="med"/>
                      <a:tailEnd type="none" w="med" len="med"/>
                    </a:lnB>
                  </a:tcPr>
                </a:tc>
                <a:tc>
                  <a:txBody>
                    <a:bodyPr/>
                    <a:lstStyle/>
                    <a:p>
                      <a:pPr algn="l" fontAlgn="base"/>
                      <a:r>
                        <a:rPr lang="pl-PL" b="0">
                          <a:effectLst/>
                          <a:latin typeface="Open Sans"/>
                        </a:rPr>
                        <a:t>200’000</a:t>
                      </a:r>
                    </a:p>
                  </a:txBody>
                  <a:tcPr anchor="ctr">
                    <a:lnL>
                      <a:noFill/>
                    </a:lnL>
                    <a:lnR>
                      <a:noFill/>
                    </a:lnR>
                    <a:lnT>
                      <a:noFill/>
                    </a:lnT>
                    <a:lnB w="7620" cap="flat" cmpd="sng" algn="ctr">
                      <a:solidFill>
                        <a:srgbClr val="888888"/>
                      </a:solidFill>
                      <a:prstDash val="solid"/>
                      <a:round/>
                      <a:headEnd type="none" w="med" len="med"/>
                      <a:tailEnd type="none" w="med" len="med"/>
                    </a:lnB>
                  </a:tcPr>
                </a:tc>
                <a:extLst>
                  <a:ext uri="{0D108BD9-81ED-4DB2-BD59-A6C34878D82A}">
                    <a16:rowId xmlns:a16="http://schemas.microsoft.com/office/drawing/2014/main" val="3921307734"/>
                  </a:ext>
                </a:extLst>
              </a:tr>
              <a:tr h="0">
                <a:tc>
                  <a:txBody>
                    <a:bodyPr/>
                    <a:lstStyle/>
                    <a:p>
                      <a:pPr algn="l" fontAlgn="base"/>
                      <a:r>
                        <a:rPr lang="pl-PL" b="1">
                          <a:effectLst/>
                          <a:latin typeface="Open Sans"/>
                        </a:rPr>
                        <a:t>Razem</a:t>
                      </a:r>
                    </a:p>
                  </a:txBody>
                  <a:tcPr anchor="ctr">
                    <a:lnL>
                      <a:noFill/>
                    </a:lnL>
                    <a:lnR>
                      <a:noFill/>
                    </a:lnR>
                    <a:lnT w="7620" cap="flat" cmpd="sng" algn="ctr">
                      <a:solidFill>
                        <a:srgbClr val="888888"/>
                      </a:solidFill>
                      <a:prstDash val="solid"/>
                      <a:round/>
                      <a:headEnd type="none" w="med" len="med"/>
                      <a:tailEnd type="none" w="med" len="med"/>
                    </a:lnT>
                    <a:lnB>
                      <a:noFill/>
                    </a:lnB>
                  </a:tcPr>
                </a:tc>
                <a:tc>
                  <a:txBody>
                    <a:bodyPr/>
                    <a:lstStyle/>
                    <a:p>
                      <a:pPr algn="l" fontAlgn="base"/>
                      <a:r>
                        <a:rPr lang="pl-PL" b="0">
                          <a:effectLst/>
                          <a:latin typeface="Open Sans"/>
                        </a:rPr>
                        <a:t>700’000</a:t>
                      </a:r>
                    </a:p>
                  </a:txBody>
                  <a:tcPr anchor="ctr">
                    <a:lnL>
                      <a:noFill/>
                    </a:lnL>
                    <a:lnR>
                      <a:noFill/>
                    </a:lnR>
                    <a:lnT w="7620" cap="flat" cmpd="sng" algn="ctr">
                      <a:solidFill>
                        <a:srgbClr val="888888"/>
                      </a:solidFill>
                      <a:prstDash val="solid"/>
                      <a:round/>
                      <a:headEnd type="none" w="med" len="med"/>
                      <a:tailEnd type="none" w="med" len="med"/>
                    </a:lnT>
                    <a:lnB>
                      <a:noFill/>
                    </a:lnB>
                  </a:tcPr>
                </a:tc>
                <a:tc>
                  <a:txBody>
                    <a:bodyPr/>
                    <a:lstStyle/>
                    <a:p>
                      <a:pPr algn="l" fontAlgn="base"/>
                      <a:r>
                        <a:rPr lang="pl-PL" b="0">
                          <a:effectLst/>
                          <a:latin typeface="Open Sans"/>
                        </a:rPr>
                        <a:t>450’000</a:t>
                      </a:r>
                    </a:p>
                  </a:txBody>
                  <a:tcPr anchor="ctr">
                    <a:lnL>
                      <a:noFill/>
                    </a:lnL>
                    <a:lnR>
                      <a:noFill/>
                    </a:lnR>
                    <a:lnT w="7620" cap="flat" cmpd="sng" algn="ctr">
                      <a:solidFill>
                        <a:srgbClr val="888888"/>
                      </a:solidFill>
                      <a:prstDash val="solid"/>
                      <a:round/>
                      <a:headEnd type="none" w="med" len="med"/>
                      <a:tailEnd type="none" w="med" len="med"/>
                    </a:lnT>
                    <a:lnB>
                      <a:noFill/>
                    </a:lnB>
                  </a:tcPr>
                </a:tc>
                <a:tc>
                  <a:txBody>
                    <a:bodyPr/>
                    <a:lstStyle/>
                    <a:p>
                      <a:pPr algn="l" fontAlgn="base"/>
                      <a:r>
                        <a:rPr lang="pl-PL" b="0" dirty="0">
                          <a:effectLst/>
                          <a:latin typeface="Open Sans"/>
                        </a:rPr>
                        <a:t>250’000</a:t>
                      </a:r>
                    </a:p>
                  </a:txBody>
                  <a:tcPr anchor="ctr">
                    <a:lnL>
                      <a:noFill/>
                    </a:lnL>
                    <a:lnR>
                      <a:noFill/>
                    </a:lnR>
                    <a:lnT w="7620" cap="flat" cmpd="sng" algn="ctr">
                      <a:solidFill>
                        <a:srgbClr val="888888"/>
                      </a:solidFill>
                      <a:prstDash val="solid"/>
                      <a:round/>
                      <a:headEnd type="none" w="med" len="med"/>
                      <a:tailEnd type="none" w="med" len="med"/>
                    </a:lnT>
                    <a:lnB>
                      <a:noFill/>
                    </a:lnB>
                  </a:tcPr>
                </a:tc>
                <a:extLst>
                  <a:ext uri="{0D108BD9-81ED-4DB2-BD59-A6C34878D82A}">
                    <a16:rowId xmlns:a16="http://schemas.microsoft.com/office/drawing/2014/main" val="2199500846"/>
                  </a:ext>
                </a:extLst>
              </a:tr>
            </a:tbl>
          </a:graphicData>
        </a:graphic>
      </p:graphicFrame>
    </p:spTree>
    <p:extLst>
      <p:ext uri="{BB962C8B-B14F-4D97-AF65-F5344CB8AC3E}">
        <p14:creationId xmlns:p14="http://schemas.microsoft.com/office/powerpoint/2010/main" val="838798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E2A41C-028E-4926-B88C-A8A102DC4C77}"/>
              </a:ext>
            </a:extLst>
          </p:cNvPr>
          <p:cNvSpPr>
            <a:spLocks noGrp="1"/>
          </p:cNvSpPr>
          <p:nvPr>
            <p:ph type="title"/>
          </p:nvPr>
        </p:nvSpPr>
        <p:spPr/>
        <p:txBody>
          <a:bodyPr/>
          <a:lstStyle/>
          <a:p>
            <a:r>
              <a:rPr lang="pl-PL" dirty="0" err="1"/>
              <a:t>Frame</a:t>
            </a:r>
            <a:endParaRPr lang="pl-PL" dirty="0"/>
          </a:p>
        </p:txBody>
      </p:sp>
      <p:sp>
        <p:nvSpPr>
          <p:cNvPr id="3" name="Symbol zastępczy zawartości 2">
            <a:extLst>
              <a:ext uri="{FF2B5EF4-FFF2-40B4-BE49-F238E27FC236}">
                <a16:creationId xmlns:a16="http://schemas.microsoft.com/office/drawing/2014/main" id="{37FA2FEC-AA9C-4360-B296-10CFE9926EFA}"/>
              </a:ext>
            </a:extLst>
          </p:cNvPr>
          <p:cNvSpPr>
            <a:spLocks noGrp="1"/>
          </p:cNvSpPr>
          <p:nvPr>
            <p:ph idx="1"/>
          </p:nvPr>
        </p:nvSpPr>
        <p:spPr/>
        <p:txBody>
          <a:bodyPr>
            <a:normAutofit fontScale="77500" lnSpcReduction="20000"/>
          </a:bodyPr>
          <a:lstStyle/>
          <a:p>
            <a:pPr marL="0" indent="0">
              <a:buNone/>
            </a:pPr>
            <a:r>
              <a:rPr lang="pl-PL" dirty="0"/>
              <a:t>FRAME="krawędzie"</a:t>
            </a:r>
          </a:p>
          <a:p>
            <a:pPr marL="0" indent="0">
              <a:buNone/>
            </a:pPr>
            <a:r>
              <a:rPr lang="pl-PL" dirty="0"/>
              <a:t>Określa, które krawędzie ramki otaczającej tabelę będą widoczne:</a:t>
            </a:r>
          </a:p>
          <a:p>
            <a:r>
              <a:rPr lang="pl-PL" dirty="0" err="1"/>
              <a:t>above</a:t>
            </a:r>
            <a:r>
              <a:rPr lang="pl-PL" dirty="0"/>
              <a:t> - tylko górna krawędź</a:t>
            </a:r>
          </a:p>
          <a:p>
            <a:r>
              <a:rPr lang="pl-PL" dirty="0" err="1"/>
              <a:t>below</a:t>
            </a:r>
            <a:r>
              <a:rPr lang="pl-PL" dirty="0"/>
              <a:t> - tylko dolna krawędź</a:t>
            </a:r>
          </a:p>
          <a:p>
            <a:r>
              <a:rPr lang="pl-PL" dirty="0" err="1"/>
              <a:t>border</a:t>
            </a:r>
            <a:r>
              <a:rPr lang="pl-PL" dirty="0"/>
              <a:t> - wszystkie cztery krawędzie</a:t>
            </a:r>
          </a:p>
          <a:p>
            <a:r>
              <a:rPr lang="pl-PL" dirty="0" err="1"/>
              <a:t>box</a:t>
            </a:r>
            <a:r>
              <a:rPr lang="pl-PL" dirty="0"/>
              <a:t> - wszystkie cztery krawędzie</a:t>
            </a:r>
          </a:p>
          <a:p>
            <a:r>
              <a:rPr lang="pl-PL" dirty="0" err="1"/>
              <a:t>hsides</a:t>
            </a:r>
            <a:r>
              <a:rPr lang="pl-PL" dirty="0"/>
              <a:t> - tylko górna i dolna krawędź</a:t>
            </a:r>
          </a:p>
          <a:p>
            <a:r>
              <a:rPr lang="pl-PL" dirty="0" err="1"/>
              <a:t>lhs</a:t>
            </a:r>
            <a:r>
              <a:rPr lang="pl-PL" dirty="0"/>
              <a:t> - tylko lewa krawędź</a:t>
            </a:r>
          </a:p>
          <a:p>
            <a:r>
              <a:rPr lang="pl-PL" dirty="0" err="1"/>
              <a:t>rhs</a:t>
            </a:r>
            <a:r>
              <a:rPr lang="pl-PL" dirty="0"/>
              <a:t> - tylko prawa krawędź</a:t>
            </a:r>
          </a:p>
          <a:p>
            <a:r>
              <a:rPr lang="pl-PL" dirty="0" err="1"/>
              <a:t>void</a:t>
            </a:r>
            <a:r>
              <a:rPr lang="pl-PL" dirty="0"/>
              <a:t> - brak krawędzi (domyślnie)</a:t>
            </a:r>
          </a:p>
          <a:p>
            <a:r>
              <a:rPr lang="pl-PL" dirty="0" err="1"/>
              <a:t>vsides</a:t>
            </a:r>
            <a:r>
              <a:rPr lang="pl-PL" dirty="0"/>
              <a:t> - tylko lewa i prawa krawędź</a:t>
            </a:r>
          </a:p>
        </p:txBody>
      </p:sp>
    </p:spTree>
    <p:extLst>
      <p:ext uri="{BB962C8B-B14F-4D97-AF65-F5344CB8AC3E}">
        <p14:creationId xmlns:p14="http://schemas.microsoft.com/office/powerpoint/2010/main" val="2166632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4E0AE7-90E7-4C6A-BCDA-C913A9030CF5}"/>
              </a:ext>
            </a:extLst>
          </p:cNvPr>
          <p:cNvSpPr>
            <a:spLocks noGrp="1"/>
          </p:cNvSpPr>
          <p:nvPr>
            <p:ph type="title"/>
          </p:nvPr>
        </p:nvSpPr>
        <p:spPr/>
        <p:txBody>
          <a:bodyPr/>
          <a:lstStyle/>
          <a:p>
            <a:r>
              <a:rPr lang="pl-PL" dirty="0" err="1"/>
              <a:t>Rules</a:t>
            </a:r>
            <a:endParaRPr lang="pl-PL" dirty="0"/>
          </a:p>
        </p:txBody>
      </p:sp>
      <p:sp>
        <p:nvSpPr>
          <p:cNvPr id="3" name="Symbol zastępczy zawartości 2">
            <a:extLst>
              <a:ext uri="{FF2B5EF4-FFF2-40B4-BE49-F238E27FC236}">
                <a16:creationId xmlns:a16="http://schemas.microsoft.com/office/drawing/2014/main" id="{3D0AC246-3064-44FE-9F9D-99A7E0D910A6}"/>
              </a:ext>
            </a:extLst>
          </p:cNvPr>
          <p:cNvSpPr>
            <a:spLocks noGrp="1"/>
          </p:cNvSpPr>
          <p:nvPr>
            <p:ph idx="1"/>
          </p:nvPr>
        </p:nvSpPr>
        <p:spPr/>
        <p:txBody>
          <a:bodyPr>
            <a:normAutofit/>
          </a:bodyPr>
          <a:lstStyle/>
          <a:p>
            <a:pPr marL="0" indent="0">
              <a:buNone/>
            </a:pPr>
            <a:r>
              <a:rPr lang="pl-PL" dirty="0"/>
              <a:t>RULES="linie"</a:t>
            </a:r>
          </a:p>
          <a:p>
            <a:pPr marL="0" indent="0">
              <a:buNone/>
            </a:pPr>
            <a:r>
              <a:rPr lang="pl-PL" dirty="0"/>
              <a:t>Określa, które linie pomiędzy komórkami wewnątrz tabeli będą widoczne:</a:t>
            </a:r>
          </a:p>
          <a:p>
            <a:r>
              <a:rPr lang="pl-PL" dirty="0" err="1"/>
              <a:t>all</a:t>
            </a:r>
            <a:r>
              <a:rPr lang="pl-PL" dirty="0"/>
              <a:t> - wszystkie linie będą widoczne</a:t>
            </a:r>
          </a:p>
          <a:p>
            <a:r>
              <a:rPr lang="pl-PL" dirty="0" err="1"/>
              <a:t>cols</a:t>
            </a:r>
            <a:r>
              <a:rPr lang="pl-PL" dirty="0"/>
              <a:t> - tylko pomiędzy kolumnami</a:t>
            </a:r>
          </a:p>
          <a:p>
            <a:r>
              <a:rPr lang="pl-PL" dirty="0" err="1"/>
              <a:t>groups</a:t>
            </a:r>
            <a:r>
              <a:rPr lang="pl-PL" dirty="0"/>
              <a:t> - tylko pomiędzy grupami wierszy (THEAD, TBODY, TFOOT) i grupami kolumn (COLGROUP, COL)</a:t>
            </a:r>
          </a:p>
          <a:p>
            <a:r>
              <a:rPr lang="pl-PL" dirty="0" err="1"/>
              <a:t>rows</a:t>
            </a:r>
            <a:r>
              <a:rPr lang="pl-PL" dirty="0"/>
              <a:t> - tylko pomiędzy wierszami</a:t>
            </a:r>
          </a:p>
          <a:p>
            <a:r>
              <a:rPr lang="pl-PL" dirty="0" err="1"/>
              <a:t>none</a:t>
            </a:r>
            <a:r>
              <a:rPr lang="pl-PL" dirty="0"/>
              <a:t> - brak linii wewnątrz tabeli (domyślnie)</a:t>
            </a:r>
          </a:p>
        </p:txBody>
      </p:sp>
    </p:spTree>
    <p:extLst>
      <p:ext uri="{BB962C8B-B14F-4D97-AF65-F5344CB8AC3E}">
        <p14:creationId xmlns:p14="http://schemas.microsoft.com/office/powerpoint/2010/main" val="3196568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37C35D-500C-4455-BB21-EE03D877E422}"/>
              </a:ext>
            </a:extLst>
          </p:cNvPr>
          <p:cNvSpPr>
            <a:spLocks noGrp="1"/>
          </p:cNvSpPr>
          <p:nvPr>
            <p:ph type="title"/>
          </p:nvPr>
        </p:nvSpPr>
        <p:spPr/>
        <p:txBody>
          <a:bodyPr/>
          <a:lstStyle/>
          <a:p>
            <a:r>
              <a:rPr lang="pl-PL" dirty="0"/>
              <a:t>Kierunek tekstu</a:t>
            </a:r>
          </a:p>
        </p:txBody>
      </p:sp>
      <p:sp>
        <p:nvSpPr>
          <p:cNvPr id="3" name="Symbol zastępczy zawartości 2">
            <a:extLst>
              <a:ext uri="{FF2B5EF4-FFF2-40B4-BE49-F238E27FC236}">
                <a16:creationId xmlns:a16="http://schemas.microsoft.com/office/drawing/2014/main" id="{E2493B16-D189-40AB-A4F7-9C050604E289}"/>
              </a:ext>
            </a:extLst>
          </p:cNvPr>
          <p:cNvSpPr>
            <a:spLocks noGrp="1"/>
          </p:cNvSpPr>
          <p:nvPr>
            <p:ph idx="1"/>
          </p:nvPr>
        </p:nvSpPr>
        <p:spPr/>
        <p:txBody>
          <a:bodyPr/>
          <a:lstStyle/>
          <a:p>
            <a:pPr marL="0" indent="0">
              <a:buNone/>
            </a:pPr>
            <a:r>
              <a:rPr lang="pl-PL" dirty="0"/>
              <a:t>DIR</a:t>
            </a:r>
          </a:p>
          <a:p>
            <a:r>
              <a:rPr lang="pl-PL" dirty="0" err="1"/>
              <a:t>ltr</a:t>
            </a:r>
            <a:r>
              <a:rPr lang="pl-PL" dirty="0"/>
              <a:t> - od lewej do prawej</a:t>
            </a:r>
          </a:p>
          <a:p>
            <a:r>
              <a:rPr lang="pl-PL" dirty="0" err="1"/>
              <a:t>rtl</a:t>
            </a:r>
            <a:r>
              <a:rPr lang="pl-PL" dirty="0"/>
              <a:t> - od prawej do lewej</a:t>
            </a:r>
          </a:p>
        </p:txBody>
      </p:sp>
    </p:spTree>
    <p:extLst>
      <p:ext uri="{BB962C8B-B14F-4D97-AF65-F5344CB8AC3E}">
        <p14:creationId xmlns:p14="http://schemas.microsoft.com/office/powerpoint/2010/main" val="2738535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F69AD5-EB68-4D23-977E-AA8A6BF826C3}"/>
              </a:ext>
            </a:extLst>
          </p:cNvPr>
          <p:cNvSpPr>
            <a:spLocks noGrp="1"/>
          </p:cNvSpPr>
          <p:nvPr>
            <p:ph type="title"/>
          </p:nvPr>
        </p:nvSpPr>
        <p:spPr/>
        <p:txBody>
          <a:bodyPr/>
          <a:lstStyle/>
          <a:p>
            <a:r>
              <a:rPr lang="pl-PL" dirty="0"/>
              <a:t>Ustawienie</a:t>
            </a:r>
          </a:p>
        </p:txBody>
      </p:sp>
      <p:sp>
        <p:nvSpPr>
          <p:cNvPr id="3" name="Symbol zastępczy zawartości 2">
            <a:extLst>
              <a:ext uri="{FF2B5EF4-FFF2-40B4-BE49-F238E27FC236}">
                <a16:creationId xmlns:a16="http://schemas.microsoft.com/office/drawing/2014/main" id="{83128993-CD86-4E91-BD64-FCD953067003}"/>
              </a:ext>
            </a:extLst>
          </p:cNvPr>
          <p:cNvSpPr>
            <a:spLocks noGrp="1"/>
          </p:cNvSpPr>
          <p:nvPr>
            <p:ph idx="1"/>
          </p:nvPr>
        </p:nvSpPr>
        <p:spPr/>
        <p:txBody>
          <a:bodyPr/>
          <a:lstStyle/>
          <a:p>
            <a:pPr marL="0" indent="0">
              <a:buNone/>
            </a:pPr>
            <a:r>
              <a:rPr lang="pl-PL" dirty="0"/>
              <a:t>ALIGN="ustawienie"</a:t>
            </a:r>
          </a:p>
          <a:p>
            <a:pPr marL="0" indent="0">
              <a:buNone/>
            </a:pPr>
            <a:r>
              <a:rPr lang="pl-PL" dirty="0"/>
              <a:t>Poziome ustawienie tabeli (zdeprecjonowane):</a:t>
            </a:r>
          </a:p>
          <a:p>
            <a:r>
              <a:rPr lang="pl-PL" dirty="0" err="1"/>
              <a:t>center</a:t>
            </a:r>
            <a:r>
              <a:rPr lang="pl-PL" dirty="0"/>
              <a:t> - wyśrodkowanie</a:t>
            </a:r>
          </a:p>
          <a:p>
            <a:r>
              <a:rPr lang="pl-PL" dirty="0" err="1"/>
              <a:t>left</a:t>
            </a:r>
            <a:r>
              <a:rPr lang="pl-PL" dirty="0"/>
              <a:t> - do lewej</a:t>
            </a:r>
          </a:p>
          <a:p>
            <a:r>
              <a:rPr lang="pl-PL" dirty="0" err="1"/>
              <a:t>right</a:t>
            </a:r>
            <a:r>
              <a:rPr lang="pl-PL" dirty="0"/>
              <a:t> - do prawej</a:t>
            </a:r>
          </a:p>
        </p:txBody>
      </p:sp>
    </p:spTree>
    <p:extLst>
      <p:ext uri="{BB962C8B-B14F-4D97-AF65-F5344CB8AC3E}">
        <p14:creationId xmlns:p14="http://schemas.microsoft.com/office/powerpoint/2010/main" val="171829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48735B-5B52-41EB-ABC5-243D4E757301}"/>
              </a:ext>
            </a:extLst>
          </p:cNvPr>
          <p:cNvSpPr>
            <a:spLocks noGrp="1"/>
          </p:cNvSpPr>
          <p:nvPr>
            <p:ph type="title"/>
          </p:nvPr>
        </p:nvSpPr>
        <p:spPr/>
        <p:txBody>
          <a:bodyPr/>
          <a:lstStyle/>
          <a:p>
            <a:r>
              <a:rPr lang="pl-PL" dirty="0"/>
              <a:t>Pozostałe</a:t>
            </a:r>
          </a:p>
        </p:txBody>
      </p:sp>
      <p:sp>
        <p:nvSpPr>
          <p:cNvPr id="3" name="Symbol zastępczy zawartości 2">
            <a:extLst>
              <a:ext uri="{FF2B5EF4-FFF2-40B4-BE49-F238E27FC236}">
                <a16:creationId xmlns:a16="http://schemas.microsoft.com/office/drawing/2014/main" id="{C73A0DDD-A2E8-4FA1-A035-E9DFB52C5268}"/>
              </a:ext>
            </a:extLst>
          </p:cNvPr>
          <p:cNvSpPr>
            <a:spLocks noGrp="1"/>
          </p:cNvSpPr>
          <p:nvPr>
            <p:ph idx="1"/>
          </p:nvPr>
        </p:nvSpPr>
        <p:spPr/>
        <p:txBody>
          <a:bodyPr/>
          <a:lstStyle/>
          <a:p>
            <a:pPr marL="0" indent="0">
              <a:buNone/>
            </a:pPr>
            <a:r>
              <a:rPr lang="pl-PL" dirty="0"/>
              <a:t>BORDER="piksele"</a:t>
            </a:r>
          </a:p>
          <a:p>
            <a:pPr marL="0" indent="0">
              <a:buNone/>
            </a:pPr>
            <a:r>
              <a:rPr lang="pl-PL" dirty="0"/>
              <a:t>Szerokość w pikselach ramki otaczającej tabelę</a:t>
            </a:r>
          </a:p>
          <a:p>
            <a:pPr marL="0" indent="0">
              <a:buNone/>
            </a:pPr>
            <a:r>
              <a:rPr lang="pl-PL" dirty="0"/>
              <a:t>CELLPADDING="długość"</a:t>
            </a:r>
          </a:p>
          <a:p>
            <a:pPr marL="0" indent="0">
              <a:buNone/>
            </a:pPr>
            <a:r>
              <a:rPr lang="pl-PL" dirty="0"/>
              <a:t>Podaje odstęp (w pikselach lub w procentach) pomiędzy ramką komórki tabeli a jej zawartością</a:t>
            </a:r>
          </a:p>
          <a:p>
            <a:pPr marL="0" indent="0">
              <a:buNone/>
            </a:pPr>
            <a:r>
              <a:rPr lang="pl-PL" dirty="0"/>
              <a:t>CELLSPACING="długość"</a:t>
            </a:r>
          </a:p>
          <a:p>
            <a:pPr marL="0" indent="0">
              <a:buNone/>
            </a:pPr>
            <a:r>
              <a:rPr lang="pl-PL" dirty="0"/>
              <a:t>Podaje odstęp (w pikselach lub procentach) pomiędzy sąsiednimi komórkami oraz ramką tabeli</a:t>
            </a:r>
          </a:p>
        </p:txBody>
      </p:sp>
    </p:spTree>
    <p:extLst>
      <p:ext uri="{BB962C8B-B14F-4D97-AF65-F5344CB8AC3E}">
        <p14:creationId xmlns:p14="http://schemas.microsoft.com/office/powerpoint/2010/main" val="105094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D62DFE-23A4-4A95-AB44-20EDB22A94E5}"/>
              </a:ext>
            </a:extLst>
          </p:cNvPr>
          <p:cNvSpPr>
            <a:spLocks noGrp="1"/>
          </p:cNvSpPr>
          <p:nvPr>
            <p:ph type="title"/>
          </p:nvPr>
        </p:nvSpPr>
        <p:spPr/>
        <p:txBody>
          <a:bodyPr/>
          <a:lstStyle/>
          <a:p>
            <a:r>
              <a:rPr lang="pl-PL" dirty="0"/>
              <a:t>Tabela</a:t>
            </a:r>
          </a:p>
        </p:txBody>
      </p:sp>
      <p:sp>
        <p:nvSpPr>
          <p:cNvPr id="3" name="Symbol zastępczy zawartości 2">
            <a:extLst>
              <a:ext uri="{FF2B5EF4-FFF2-40B4-BE49-F238E27FC236}">
                <a16:creationId xmlns:a16="http://schemas.microsoft.com/office/drawing/2014/main" id="{2BAD04ED-D949-445B-BD1F-2F63E2A8875A}"/>
              </a:ext>
            </a:extLst>
          </p:cNvPr>
          <p:cNvSpPr>
            <a:spLocks noGrp="1"/>
          </p:cNvSpPr>
          <p:nvPr>
            <p:ph idx="1"/>
          </p:nvPr>
        </p:nvSpPr>
        <p:spPr/>
        <p:txBody>
          <a:bodyPr/>
          <a:lstStyle/>
          <a:p>
            <a:pPr marL="0" indent="0">
              <a:buNone/>
            </a:pPr>
            <a:r>
              <a:rPr lang="pl-PL" dirty="0"/>
              <a:t>Tabela HTML</a:t>
            </a:r>
          </a:p>
          <a:p>
            <a:pPr marL="0" indent="0">
              <a:buNone/>
            </a:pPr>
            <a:endParaRPr lang="pl-PL" dirty="0"/>
          </a:p>
          <a:p>
            <a:pPr marL="0" indent="0">
              <a:buNone/>
            </a:pPr>
            <a:r>
              <a:rPr lang="pl-PL" dirty="0"/>
              <a:t>&lt;</a:t>
            </a:r>
            <a:r>
              <a:rPr lang="pl-PL" dirty="0" err="1"/>
              <a:t>table</a:t>
            </a:r>
            <a:r>
              <a:rPr lang="pl-PL" dirty="0"/>
              <a:t>&gt;</a:t>
            </a:r>
          </a:p>
          <a:p>
            <a:pPr marL="0" indent="0">
              <a:buNone/>
            </a:pPr>
            <a:endParaRPr lang="pl-PL" dirty="0"/>
          </a:p>
          <a:p>
            <a:pPr marL="0" indent="0">
              <a:buNone/>
            </a:pPr>
            <a:r>
              <a:rPr lang="pl-PL" dirty="0"/>
              <a:t>Kolejnym sposobem prezentowania i grupowania danych w języku </a:t>
            </a:r>
            <a:r>
              <a:rPr lang="pl-PL" dirty="0" err="1"/>
              <a:t>Html</a:t>
            </a:r>
            <a:r>
              <a:rPr lang="pl-PL" dirty="0"/>
              <a:t> jest tabela. Sposób prezentowania danych w tabeli </a:t>
            </a:r>
            <a:r>
              <a:rPr lang="pl-PL" dirty="0" err="1"/>
              <a:t>html</a:t>
            </a:r>
            <a:r>
              <a:rPr lang="pl-PL" dirty="0"/>
              <a:t> jest taki sam jak w każdej innej tabeli, którą znamy z życia </a:t>
            </a:r>
            <a:r>
              <a:rPr lang="pl-PL" dirty="0" err="1"/>
              <a:t>codziennego.Tabele</a:t>
            </a:r>
            <a:r>
              <a:rPr lang="pl-PL" dirty="0"/>
              <a:t> tworzymy przy użyciu elementu &lt;</a:t>
            </a:r>
            <a:r>
              <a:rPr lang="pl-PL" dirty="0" err="1"/>
              <a:t>table</a:t>
            </a:r>
            <a:r>
              <a:rPr lang="pl-PL" dirty="0"/>
              <a:t>&gt;.</a:t>
            </a:r>
          </a:p>
        </p:txBody>
      </p:sp>
    </p:spTree>
    <p:extLst>
      <p:ext uri="{BB962C8B-B14F-4D97-AF65-F5344CB8AC3E}">
        <p14:creationId xmlns:p14="http://schemas.microsoft.com/office/powerpoint/2010/main" val="465211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E4AE9A-5B94-49B4-8E5E-CEEE12ABC8FE}"/>
              </a:ext>
            </a:extLst>
          </p:cNvPr>
          <p:cNvSpPr>
            <a:spLocks noGrp="1"/>
          </p:cNvSpPr>
          <p:nvPr>
            <p:ph type="title"/>
          </p:nvPr>
        </p:nvSpPr>
        <p:spPr/>
        <p:txBody>
          <a:bodyPr/>
          <a:lstStyle/>
          <a:p>
            <a:r>
              <a:rPr lang="pl-PL" dirty="0"/>
              <a:t>Wiersz</a:t>
            </a:r>
          </a:p>
        </p:txBody>
      </p:sp>
      <p:sp>
        <p:nvSpPr>
          <p:cNvPr id="3" name="Symbol zastępczy zawartości 2">
            <a:extLst>
              <a:ext uri="{FF2B5EF4-FFF2-40B4-BE49-F238E27FC236}">
                <a16:creationId xmlns:a16="http://schemas.microsoft.com/office/drawing/2014/main" id="{792C0BCD-2E6B-4F29-B6F0-AF65F16DF5AE}"/>
              </a:ext>
            </a:extLst>
          </p:cNvPr>
          <p:cNvSpPr>
            <a:spLocks noGrp="1"/>
          </p:cNvSpPr>
          <p:nvPr>
            <p:ph idx="1"/>
          </p:nvPr>
        </p:nvSpPr>
        <p:spPr/>
        <p:txBody>
          <a:bodyPr/>
          <a:lstStyle/>
          <a:p>
            <a:pPr marL="0" indent="0">
              <a:buNone/>
            </a:pPr>
            <a:r>
              <a:rPr lang="pl-PL" dirty="0"/>
              <a:t>&lt;</a:t>
            </a:r>
            <a:r>
              <a:rPr lang="pl-PL" dirty="0" err="1"/>
              <a:t>tr</a:t>
            </a:r>
            <a:r>
              <a:rPr lang="pl-PL" dirty="0"/>
              <a:t>&gt;</a:t>
            </a:r>
          </a:p>
          <a:p>
            <a:pPr marL="0" indent="0">
              <a:buNone/>
            </a:pPr>
            <a:endParaRPr lang="pl-PL" dirty="0"/>
          </a:p>
          <a:p>
            <a:pPr marL="0" indent="0">
              <a:buNone/>
            </a:pPr>
            <a:r>
              <a:rPr lang="pl-PL" dirty="0"/>
              <a:t>Jednak, żeby tabela powstała, musimy do niej dodać jeszcze wiersze oraz umieścić tam komórki. Wiersze do tabeli dodajemy poprzez element &lt;</a:t>
            </a:r>
            <a:r>
              <a:rPr lang="pl-PL" dirty="0" err="1"/>
              <a:t>tr</a:t>
            </a:r>
            <a:r>
              <a:rPr lang="pl-PL" dirty="0"/>
              <a:t>&gt; (ang. </a:t>
            </a:r>
            <a:r>
              <a:rPr lang="pl-PL" dirty="0" err="1"/>
              <a:t>table</a:t>
            </a:r>
            <a:r>
              <a:rPr lang="pl-PL" dirty="0"/>
              <a:t> </a:t>
            </a:r>
            <a:r>
              <a:rPr lang="pl-PL" dirty="0" err="1"/>
              <a:t>row</a:t>
            </a:r>
            <a:r>
              <a:rPr lang="pl-PL" dirty="0"/>
              <a:t> – wiersz tabeli).</a:t>
            </a:r>
          </a:p>
        </p:txBody>
      </p:sp>
    </p:spTree>
    <p:extLst>
      <p:ext uri="{BB962C8B-B14F-4D97-AF65-F5344CB8AC3E}">
        <p14:creationId xmlns:p14="http://schemas.microsoft.com/office/powerpoint/2010/main" val="344248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8092AA-84D0-4D46-855C-E540CC36C2AD}"/>
              </a:ext>
            </a:extLst>
          </p:cNvPr>
          <p:cNvSpPr>
            <a:spLocks noGrp="1"/>
          </p:cNvSpPr>
          <p:nvPr>
            <p:ph type="title"/>
          </p:nvPr>
        </p:nvSpPr>
        <p:spPr/>
        <p:txBody>
          <a:bodyPr/>
          <a:lstStyle/>
          <a:p>
            <a:r>
              <a:rPr lang="pl-PL" dirty="0"/>
              <a:t>Komórka</a:t>
            </a:r>
          </a:p>
        </p:txBody>
      </p:sp>
      <p:sp>
        <p:nvSpPr>
          <p:cNvPr id="3" name="Symbol zastępczy zawartości 2">
            <a:extLst>
              <a:ext uri="{FF2B5EF4-FFF2-40B4-BE49-F238E27FC236}">
                <a16:creationId xmlns:a16="http://schemas.microsoft.com/office/drawing/2014/main" id="{BC26E73B-4887-42B9-883B-D7915C06DAE4}"/>
              </a:ext>
            </a:extLst>
          </p:cNvPr>
          <p:cNvSpPr>
            <a:spLocks noGrp="1"/>
          </p:cNvSpPr>
          <p:nvPr>
            <p:ph idx="1"/>
          </p:nvPr>
        </p:nvSpPr>
        <p:spPr/>
        <p:txBody>
          <a:bodyPr/>
          <a:lstStyle/>
          <a:p>
            <a:pPr marL="0" indent="0">
              <a:buNone/>
            </a:pPr>
            <a:r>
              <a:rPr lang="pl-PL" dirty="0"/>
              <a:t>&lt;</a:t>
            </a:r>
            <a:r>
              <a:rPr lang="pl-PL" dirty="0" err="1"/>
              <a:t>td</a:t>
            </a:r>
            <a:r>
              <a:rPr lang="pl-PL" dirty="0"/>
              <a:t>&gt;</a:t>
            </a:r>
          </a:p>
          <a:p>
            <a:pPr marL="0" indent="0">
              <a:buNone/>
            </a:pPr>
            <a:endParaRPr lang="pl-PL" dirty="0"/>
          </a:p>
          <a:p>
            <a:pPr marL="0" indent="0">
              <a:buNone/>
            </a:pPr>
            <a:r>
              <a:rPr lang="pl-PL" dirty="0"/>
              <a:t>Żeby nasza tabela była kompletna i poprawnie wyświetlała dane, należy jeszcze dodać do niej komórki. Komórki tabeli dodajemy poprzez element &lt;</a:t>
            </a:r>
            <a:r>
              <a:rPr lang="pl-PL" dirty="0" err="1"/>
              <a:t>td</a:t>
            </a:r>
            <a:r>
              <a:rPr lang="pl-PL" dirty="0"/>
              <a:t>&gt; (ang. </a:t>
            </a:r>
            <a:r>
              <a:rPr lang="pl-PL" dirty="0" err="1"/>
              <a:t>table</a:t>
            </a:r>
            <a:r>
              <a:rPr lang="pl-PL" dirty="0"/>
              <a:t> data, </a:t>
            </a:r>
            <a:r>
              <a:rPr lang="pl-PL" dirty="0" err="1"/>
              <a:t>table</a:t>
            </a:r>
            <a:r>
              <a:rPr lang="pl-PL" dirty="0"/>
              <a:t> </a:t>
            </a:r>
            <a:r>
              <a:rPr lang="pl-PL" dirty="0" err="1"/>
              <a:t>cell</a:t>
            </a:r>
            <a:r>
              <a:rPr lang="pl-PL" dirty="0"/>
              <a:t> – dane tabeli, komórka tabeli). Do rozwijania skrótu </a:t>
            </a:r>
            <a:r>
              <a:rPr lang="pl-PL" dirty="0" err="1"/>
              <a:t>td</a:t>
            </a:r>
            <a:r>
              <a:rPr lang="pl-PL" dirty="0"/>
              <a:t> powszechnie używa się </a:t>
            </a:r>
            <a:r>
              <a:rPr lang="pl-PL" dirty="0" err="1"/>
              <a:t>table</a:t>
            </a:r>
            <a:r>
              <a:rPr lang="pl-PL" dirty="0"/>
              <a:t> </a:t>
            </a:r>
            <a:r>
              <a:rPr lang="pl-PL" dirty="0" err="1"/>
              <a:t>cell</a:t>
            </a:r>
            <a:r>
              <a:rPr lang="pl-PL" dirty="0"/>
              <a:t>, jednak nazwa pochodzi od </a:t>
            </a:r>
            <a:r>
              <a:rPr lang="pl-PL" dirty="0" err="1"/>
              <a:t>table</a:t>
            </a:r>
            <a:r>
              <a:rPr lang="pl-PL" dirty="0"/>
              <a:t> data.</a:t>
            </a:r>
          </a:p>
        </p:txBody>
      </p:sp>
    </p:spTree>
    <p:extLst>
      <p:ext uri="{BB962C8B-B14F-4D97-AF65-F5344CB8AC3E}">
        <p14:creationId xmlns:p14="http://schemas.microsoft.com/office/powerpoint/2010/main" val="420703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A13566-2CB2-497E-89A4-C06744CE1BCC}"/>
              </a:ext>
            </a:extLst>
          </p:cNvPr>
          <p:cNvSpPr>
            <a:spLocks noGrp="1"/>
          </p:cNvSpPr>
          <p:nvPr>
            <p:ph type="title"/>
          </p:nvPr>
        </p:nvSpPr>
        <p:spPr/>
        <p:txBody>
          <a:bodyPr/>
          <a:lstStyle/>
          <a:p>
            <a:r>
              <a:rPr lang="pl-PL" dirty="0"/>
              <a:t>Nagłówek</a:t>
            </a:r>
          </a:p>
        </p:txBody>
      </p:sp>
      <p:sp>
        <p:nvSpPr>
          <p:cNvPr id="3" name="Symbol zastępczy zawartości 2">
            <a:extLst>
              <a:ext uri="{FF2B5EF4-FFF2-40B4-BE49-F238E27FC236}">
                <a16:creationId xmlns:a16="http://schemas.microsoft.com/office/drawing/2014/main" id="{B2F0B692-8AFD-40FE-81F0-3BEAEDC1079E}"/>
              </a:ext>
            </a:extLst>
          </p:cNvPr>
          <p:cNvSpPr>
            <a:spLocks noGrp="1"/>
          </p:cNvSpPr>
          <p:nvPr>
            <p:ph idx="1"/>
          </p:nvPr>
        </p:nvSpPr>
        <p:spPr/>
        <p:txBody>
          <a:bodyPr/>
          <a:lstStyle/>
          <a:p>
            <a:pPr marL="0" indent="0">
              <a:buNone/>
            </a:pPr>
            <a:r>
              <a:rPr lang="pl-PL" dirty="0"/>
              <a:t>Mamy już treść tabeli. Przydałoby się jeszcze oznaczyć czego dotyczą nasze dane. W tym celu posłużymy się nagłówkiem tabeli. Nagłówek taki uzyskujemy poprzez zastosowanie elementu &lt;th&gt; (ang. </a:t>
            </a:r>
            <a:r>
              <a:rPr lang="pl-PL" dirty="0" err="1"/>
              <a:t>table</a:t>
            </a:r>
            <a:r>
              <a:rPr lang="pl-PL" dirty="0"/>
              <a:t> </a:t>
            </a:r>
            <a:r>
              <a:rPr lang="pl-PL" dirty="0" err="1"/>
              <a:t>heading</a:t>
            </a:r>
            <a:r>
              <a:rPr lang="pl-PL" dirty="0"/>
              <a:t>). Element ten stosujemy tak jak zwykłą komórkę tabeli, czyli &lt;</a:t>
            </a:r>
            <a:r>
              <a:rPr lang="pl-PL" dirty="0" err="1"/>
              <a:t>td</a:t>
            </a:r>
            <a:r>
              <a:rPr lang="pl-PL" dirty="0"/>
              <a:t>&gt;. Nagłówki również umieszczamy w wierszach tabeli, czyli elementach &lt;</a:t>
            </a:r>
            <a:r>
              <a:rPr lang="pl-PL" dirty="0" err="1"/>
              <a:t>tr</a:t>
            </a:r>
            <a:r>
              <a:rPr lang="pl-PL" dirty="0"/>
              <a:t>&gt;.</a:t>
            </a:r>
          </a:p>
        </p:txBody>
      </p:sp>
    </p:spTree>
    <p:extLst>
      <p:ext uri="{BB962C8B-B14F-4D97-AF65-F5344CB8AC3E}">
        <p14:creationId xmlns:p14="http://schemas.microsoft.com/office/powerpoint/2010/main" val="3549520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795CF4-CEA1-455D-8024-21D208F11B52}"/>
              </a:ext>
            </a:extLst>
          </p:cNvPr>
          <p:cNvSpPr>
            <a:spLocks noGrp="1"/>
          </p:cNvSpPr>
          <p:nvPr>
            <p:ph type="title"/>
          </p:nvPr>
        </p:nvSpPr>
        <p:spPr/>
        <p:txBody>
          <a:bodyPr/>
          <a:lstStyle/>
          <a:p>
            <a:r>
              <a:rPr lang="pl-PL" dirty="0"/>
              <a:t>Zasięg</a:t>
            </a:r>
          </a:p>
        </p:txBody>
      </p:sp>
      <p:sp>
        <p:nvSpPr>
          <p:cNvPr id="3" name="Symbol zastępczy zawartości 2">
            <a:extLst>
              <a:ext uri="{FF2B5EF4-FFF2-40B4-BE49-F238E27FC236}">
                <a16:creationId xmlns:a16="http://schemas.microsoft.com/office/drawing/2014/main" id="{A6418FE7-2F99-4BE6-97AD-2E0C4EDB1B8B}"/>
              </a:ext>
            </a:extLst>
          </p:cNvPr>
          <p:cNvSpPr>
            <a:spLocks noGrp="1"/>
          </p:cNvSpPr>
          <p:nvPr>
            <p:ph idx="1"/>
          </p:nvPr>
        </p:nvSpPr>
        <p:spPr/>
        <p:txBody>
          <a:bodyPr>
            <a:normAutofit/>
          </a:bodyPr>
          <a:lstStyle/>
          <a:p>
            <a:pPr marL="0" indent="0">
              <a:buNone/>
            </a:pPr>
            <a:r>
              <a:rPr lang="pl-PL" dirty="0"/>
              <a:t>Do naszego nagłówka tabeli warto dodać atrybut </a:t>
            </a:r>
            <a:r>
              <a:rPr lang="pl-PL" dirty="0" err="1"/>
              <a:t>scope</a:t>
            </a:r>
            <a:r>
              <a:rPr lang="pl-PL" dirty="0"/>
              <a:t> (zasięg), który informuje nas, którego zakresu danych. dany nagłówek dotyczy. Wartość atrybutu </a:t>
            </a:r>
            <a:r>
              <a:rPr lang="pl-PL" dirty="0" err="1"/>
              <a:t>scope</a:t>
            </a:r>
            <a:r>
              <a:rPr lang="pl-PL" dirty="0"/>
              <a:t> dla kolumn to col.</a:t>
            </a:r>
          </a:p>
          <a:p>
            <a:pPr marL="0" indent="0">
              <a:buNone/>
            </a:pPr>
            <a:r>
              <a:rPr lang="pl-PL" dirty="0"/>
              <a:t>Skoro oznaczyliśmy już kolumny nagłówkami tabeli, warto by oznaczyć również nasze wiersze. Dodamy również atrybut </a:t>
            </a:r>
            <a:r>
              <a:rPr lang="pl-PL" dirty="0" err="1"/>
              <a:t>scope</a:t>
            </a:r>
            <a:r>
              <a:rPr lang="pl-PL" dirty="0"/>
              <a:t> do nagłówków wierszy i przyjmie on wartość </a:t>
            </a:r>
            <a:r>
              <a:rPr lang="pl-PL" dirty="0" err="1"/>
              <a:t>row</a:t>
            </a:r>
            <a:r>
              <a:rPr lang="pl-PL" dirty="0"/>
              <a:t> (wiersz). W pierwszym wierszu dodamy najpierw pusty element, żeby przesunąć nagłówki kolumn na właściwe miejsce.</a:t>
            </a:r>
          </a:p>
        </p:txBody>
      </p:sp>
    </p:spTree>
    <p:extLst>
      <p:ext uri="{BB962C8B-B14F-4D97-AF65-F5344CB8AC3E}">
        <p14:creationId xmlns:p14="http://schemas.microsoft.com/office/powerpoint/2010/main" val="32039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4A6340-AB28-400C-A469-6222E8FE4F5F}"/>
              </a:ext>
            </a:extLst>
          </p:cNvPr>
          <p:cNvSpPr>
            <a:spLocks noGrp="1"/>
          </p:cNvSpPr>
          <p:nvPr>
            <p:ph type="title"/>
          </p:nvPr>
        </p:nvSpPr>
        <p:spPr/>
        <p:txBody>
          <a:bodyPr/>
          <a:lstStyle/>
          <a:p>
            <a:r>
              <a:rPr lang="pl-PL" dirty="0"/>
              <a:t>Łączenie kolumnami</a:t>
            </a:r>
          </a:p>
        </p:txBody>
      </p:sp>
      <p:sp>
        <p:nvSpPr>
          <p:cNvPr id="3" name="Symbol zastępczy zawartości 2">
            <a:extLst>
              <a:ext uri="{FF2B5EF4-FFF2-40B4-BE49-F238E27FC236}">
                <a16:creationId xmlns:a16="http://schemas.microsoft.com/office/drawing/2014/main" id="{D6B32D8F-BDEA-4CD0-A52C-D41C99D60FFC}"/>
              </a:ext>
            </a:extLst>
          </p:cNvPr>
          <p:cNvSpPr>
            <a:spLocks noGrp="1"/>
          </p:cNvSpPr>
          <p:nvPr>
            <p:ph idx="1"/>
          </p:nvPr>
        </p:nvSpPr>
        <p:spPr/>
        <p:txBody>
          <a:bodyPr/>
          <a:lstStyle/>
          <a:p>
            <a:pPr marL="0" indent="0">
              <a:buNone/>
            </a:pPr>
            <a:r>
              <a:rPr lang="pl-PL" dirty="0"/>
              <a:t>W celu zwiększenia rozpiętości poziomej komórki używamy atrybutu </a:t>
            </a:r>
            <a:r>
              <a:rPr lang="pl-PL" dirty="0" err="1"/>
              <a:t>colspan</a:t>
            </a:r>
            <a:r>
              <a:rPr lang="pl-PL" dirty="0"/>
              <a:t> (ang. </a:t>
            </a:r>
            <a:r>
              <a:rPr lang="pl-PL" dirty="0" err="1"/>
              <a:t>column</a:t>
            </a:r>
            <a:r>
              <a:rPr lang="pl-PL" dirty="0"/>
              <a:t> </a:t>
            </a:r>
            <a:r>
              <a:rPr lang="pl-PL" dirty="0" err="1"/>
              <a:t>span</a:t>
            </a:r>
            <a:r>
              <a:rPr lang="pl-PL" dirty="0"/>
              <a:t> – rozpiętość kolumnowa komórki). Atrybut ten przyjmuje wartości liczbowe, tzn. przekazujemy tam jaką rozpiętość kolumnową (czyli w poziomie) ma posiadać dana komórka tabeli.</a:t>
            </a:r>
          </a:p>
        </p:txBody>
      </p:sp>
    </p:spTree>
    <p:extLst>
      <p:ext uri="{BB962C8B-B14F-4D97-AF65-F5344CB8AC3E}">
        <p14:creationId xmlns:p14="http://schemas.microsoft.com/office/powerpoint/2010/main" val="111618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696DDE-6F6D-4E82-B60F-FAF99DE85023}"/>
              </a:ext>
            </a:extLst>
          </p:cNvPr>
          <p:cNvSpPr>
            <a:spLocks noGrp="1"/>
          </p:cNvSpPr>
          <p:nvPr>
            <p:ph type="title"/>
          </p:nvPr>
        </p:nvSpPr>
        <p:spPr/>
        <p:txBody>
          <a:bodyPr/>
          <a:lstStyle/>
          <a:p>
            <a:r>
              <a:rPr lang="pl-PL" dirty="0"/>
              <a:t>Łączenie Wierszami</a:t>
            </a:r>
          </a:p>
        </p:txBody>
      </p:sp>
      <p:sp>
        <p:nvSpPr>
          <p:cNvPr id="3" name="Symbol zastępczy zawartości 2">
            <a:extLst>
              <a:ext uri="{FF2B5EF4-FFF2-40B4-BE49-F238E27FC236}">
                <a16:creationId xmlns:a16="http://schemas.microsoft.com/office/drawing/2014/main" id="{3EFBBCAF-73BE-4F92-AF2A-4B1FD3F895CD}"/>
              </a:ext>
            </a:extLst>
          </p:cNvPr>
          <p:cNvSpPr>
            <a:spLocks noGrp="1"/>
          </p:cNvSpPr>
          <p:nvPr>
            <p:ph idx="1"/>
          </p:nvPr>
        </p:nvSpPr>
        <p:spPr/>
        <p:txBody>
          <a:bodyPr/>
          <a:lstStyle/>
          <a:p>
            <a:pPr marL="0" indent="0">
              <a:buNone/>
            </a:pPr>
            <a:r>
              <a:rPr lang="pl-PL" dirty="0"/>
              <a:t>Rozpiętość komórek możemy podawać nie tylko w poziomie, ale również w pionie, łącząc kolejne wiersze. W tym celu posłużymy się atrybutem </a:t>
            </a:r>
            <a:r>
              <a:rPr lang="pl-PL" dirty="0" err="1"/>
              <a:t>rowspan</a:t>
            </a:r>
            <a:r>
              <a:rPr lang="pl-PL" dirty="0"/>
              <a:t> (ang. </a:t>
            </a:r>
            <a:r>
              <a:rPr lang="pl-PL" dirty="0" err="1"/>
              <a:t>row</a:t>
            </a:r>
            <a:r>
              <a:rPr lang="pl-PL" dirty="0"/>
              <a:t> </a:t>
            </a:r>
            <a:r>
              <a:rPr lang="pl-PL" dirty="0" err="1"/>
              <a:t>span</a:t>
            </a:r>
            <a:r>
              <a:rPr lang="pl-PL" dirty="0"/>
              <a:t> – rozpiętość wierszowa komórki). Atrybut ten działa analogicznie do poprzedniego, tylko tym razem zwiększając rozpiętość komórki w pionie.</a:t>
            </a:r>
          </a:p>
        </p:txBody>
      </p:sp>
    </p:spTree>
    <p:extLst>
      <p:ext uri="{BB962C8B-B14F-4D97-AF65-F5344CB8AC3E}">
        <p14:creationId xmlns:p14="http://schemas.microsoft.com/office/powerpoint/2010/main" val="3757147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E76EA3-FF2F-436D-BFF1-CFD9BFA48230}"/>
              </a:ext>
            </a:extLst>
          </p:cNvPr>
          <p:cNvSpPr>
            <a:spLocks noGrp="1"/>
          </p:cNvSpPr>
          <p:nvPr>
            <p:ph type="title"/>
          </p:nvPr>
        </p:nvSpPr>
        <p:spPr/>
        <p:txBody>
          <a:bodyPr/>
          <a:lstStyle/>
          <a:p>
            <a:r>
              <a:rPr lang="pl-PL" dirty="0"/>
              <a:t>Sekcje</a:t>
            </a:r>
          </a:p>
        </p:txBody>
      </p:sp>
      <p:sp>
        <p:nvSpPr>
          <p:cNvPr id="3" name="Symbol zastępczy zawartości 2">
            <a:extLst>
              <a:ext uri="{FF2B5EF4-FFF2-40B4-BE49-F238E27FC236}">
                <a16:creationId xmlns:a16="http://schemas.microsoft.com/office/drawing/2014/main" id="{B212041B-FC73-4920-861E-0AEF154D0C90}"/>
              </a:ext>
            </a:extLst>
          </p:cNvPr>
          <p:cNvSpPr>
            <a:spLocks noGrp="1"/>
          </p:cNvSpPr>
          <p:nvPr>
            <p:ph idx="1"/>
          </p:nvPr>
        </p:nvSpPr>
        <p:spPr/>
        <p:txBody>
          <a:bodyPr/>
          <a:lstStyle/>
          <a:p>
            <a:pPr marL="0" indent="0">
              <a:buNone/>
            </a:pPr>
            <a:r>
              <a:rPr lang="pl-PL" dirty="0"/>
              <a:t>Każdą tabele można podzielić na trzy sekcje, które definiują nagłówek, ciało, a także stopkę tabeli. Taki podział może przydać się nam przy formatowaniu tabeli, gdy będziemy do niej dodawać zasady CSS. Jednak nie jest on konieczny do wprowadzenia. Jest to raczej kwestia semantyczna.</a:t>
            </a:r>
          </a:p>
        </p:txBody>
      </p:sp>
    </p:spTree>
    <p:extLst>
      <p:ext uri="{BB962C8B-B14F-4D97-AF65-F5344CB8AC3E}">
        <p14:creationId xmlns:p14="http://schemas.microsoft.com/office/powerpoint/2010/main" val="1318841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78</TotalTime>
  <Words>976</Words>
  <Application>Microsoft Office PowerPoint</Application>
  <PresentationFormat>Panoramiczny</PresentationFormat>
  <Paragraphs>119</Paragraphs>
  <Slides>19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19</vt:i4>
      </vt:variant>
    </vt:vector>
  </HeadingPairs>
  <TitlesOfParts>
    <vt:vector size="24" baseType="lpstr">
      <vt:lpstr>Open Sans</vt:lpstr>
      <vt:lpstr>Tw Cen MT</vt:lpstr>
      <vt:lpstr>Tw Cen MT Condensed</vt:lpstr>
      <vt:lpstr>Wingdings 3</vt:lpstr>
      <vt:lpstr>Integralny</vt:lpstr>
      <vt:lpstr>Tabele</vt:lpstr>
      <vt:lpstr>Tabela</vt:lpstr>
      <vt:lpstr>Wiersz</vt:lpstr>
      <vt:lpstr>Komórka</vt:lpstr>
      <vt:lpstr>Nagłówek</vt:lpstr>
      <vt:lpstr>Zasięg</vt:lpstr>
      <vt:lpstr>Łączenie kolumnami</vt:lpstr>
      <vt:lpstr>Łączenie Wierszami</vt:lpstr>
      <vt:lpstr>Sekcje</vt:lpstr>
      <vt:lpstr>Nagłówka</vt:lpstr>
      <vt:lpstr>Body</vt:lpstr>
      <vt:lpstr>Stopka</vt:lpstr>
      <vt:lpstr>Przykład tabeli</vt:lpstr>
      <vt:lpstr>Przykład tabeli</vt:lpstr>
      <vt:lpstr>Frame</vt:lpstr>
      <vt:lpstr>Rules</vt:lpstr>
      <vt:lpstr>Kierunek tekstu</vt:lpstr>
      <vt:lpstr>Ustawienie</vt:lpstr>
      <vt:lpstr>Pozostałe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Tabele</dc:title>
  <dc:creator>Damian Radzik</dc:creator>
  <cp:lastModifiedBy>Damian Radzik</cp:lastModifiedBy>
  <cp:revision>3</cp:revision>
  <dcterms:created xsi:type="dcterms:W3CDTF">2017-10-08T11:02:15Z</dcterms:created>
  <dcterms:modified xsi:type="dcterms:W3CDTF">2019-10-26T10:53:37Z</dcterms:modified>
</cp:coreProperties>
</file>