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3224AA6-499F-4225-9DC2-D62ECD4DFFFA}" type="datetimeFigureOut">
              <a:rPr lang="pl-PL" smtClean="0"/>
              <a:t>18.11.2018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0A4F-43AC-4018-AB3A-758DAB043E4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84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4AA6-499F-4225-9DC2-D62ECD4DFFFA}" type="datetimeFigureOut">
              <a:rPr lang="pl-PL" smtClean="0"/>
              <a:t>18.11.2018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0A4F-43AC-4018-AB3A-758DAB043E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20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4AA6-499F-4225-9DC2-D62ECD4DFFFA}" type="datetimeFigureOut">
              <a:rPr lang="pl-PL" smtClean="0"/>
              <a:t>18.11.2018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0A4F-43AC-4018-AB3A-758DAB043E4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8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4AA6-499F-4225-9DC2-D62ECD4DFFFA}" type="datetimeFigureOut">
              <a:rPr lang="pl-PL" smtClean="0"/>
              <a:t>18.11.2018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0A4F-43AC-4018-AB3A-758DAB043E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484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4AA6-499F-4225-9DC2-D62ECD4DFFFA}" type="datetimeFigureOut">
              <a:rPr lang="pl-PL" smtClean="0"/>
              <a:t>18.11.2018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0A4F-43AC-4018-AB3A-758DAB043E4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74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4AA6-499F-4225-9DC2-D62ECD4DFFFA}" type="datetimeFigureOut">
              <a:rPr lang="pl-PL" smtClean="0"/>
              <a:t>18.11.2018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0A4F-43AC-4018-AB3A-758DAB043E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773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4AA6-499F-4225-9DC2-D62ECD4DFFFA}" type="datetimeFigureOut">
              <a:rPr lang="pl-PL" smtClean="0"/>
              <a:t>18.11.2018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0A4F-43AC-4018-AB3A-758DAB043E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024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4AA6-499F-4225-9DC2-D62ECD4DFFFA}" type="datetimeFigureOut">
              <a:rPr lang="pl-PL" smtClean="0"/>
              <a:t>18.11.2018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0A4F-43AC-4018-AB3A-758DAB043E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796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4AA6-499F-4225-9DC2-D62ECD4DFFFA}" type="datetimeFigureOut">
              <a:rPr lang="pl-PL" smtClean="0"/>
              <a:t>18.11.2018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0A4F-43AC-4018-AB3A-758DAB043E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481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4AA6-499F-4225-9DC2-D62ECD4DFFFA}" type="datetimeFigureOut">
              <a:rPr lang="pl-PL" smtClean="0"/>
              <a:t>18.11.2018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0A4F-43AC-4018-AB3A-758DAB043E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281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24AA6-499F-4225-9DC2-D62ECD4DFFFA}" type="datetimeFigureOut">
              <a:rPr lang="pl-PL" smtClean="0"/>
              <a:t>18.11.2018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0A4F-43AC-4018-AB3A-758DAB043E4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69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3224AA6-499F-4225-9DC2-D62ECD4DFFFA}" type="datetimeFigureOut">
              <a:rPr lang="pl-PL" smtClean="0"/>
              <a:t>18.11.2018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AF30A4F-43AC-4018-AB3A-758DAB043E4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61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379ABB-8B2F-4BE6-8049-BD49855EEF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Wyrażenia regularne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620134A-41DB-4238-871B-54351FBEFE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570165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C0FBFD-758F-4730-9897-DF0BB6BA8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Ilość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B81D73F-A4C0-4B29-9CEE-1FE38C3C44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198325"/>
              </p:ext>
            </p:extLst>
          </p:nvPr>
        </p:nvGraphicFramePr>
        <p:xfrm>
          <a:off x="838200" y="3274850"/>
          <a:ext cx="10515599" cy="1452888"/>
        </p:xfrm>
        <a:graphic>
          <a:graphicData uri="http://schemas.openxmlformats.org/drawingml/2006/table">
            <a:tbl>
              <a:tblPr/>
              <a:tblGrid>
                <a:gridCol w="2310675">
                  <a:extLst>
                    <a:ext uri="{9D8B030D-6E8A-4147-A177-3AD203B41FA5}">
                      <a16:colId xmlns:a16="http://schemas.microsoft.com/office/drawing/2014/main" val="2070711334"/>
                    </a:ext>
                  </a:extLst>
                </a:gridCol>
                <a:gridCol w="8023858">
                  <a:extLst>
                    <a:ext uri="{9D8B030D-6E8A-4147-A177-3AD203B41FA5}">
                      <a16:colId xmlns:a16="http://schemas.microsoft.com/office/drawing/2014/main" val="1997817972"/>
                    </a:ext>
                  </a:extLst>
                </a:gridCol>
                <a:gridCol w="181066">
                  <a:extLst>
                    <a:ext uri="{9D8B030D-6E8A-4147-A177-3AD203B41FA5}">
                      <a16:colId xmlns:a16="http://schemas.microsoft.com/office/drawing/2014/main" val="397689105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Quantifier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 err="1">
                          <a:effectLst/>
                        </a:rPr>
                        <a:t>Description</a:t>
                      </a:r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664993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n+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Przynajmniej jedno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44218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n*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Zero lub </a:t>
                      </a:r>
                      <a:r>
                        <a:rPr lang="pl-PL" sz="1500" dirty="0" err="1">
                          <a:effectLst/>
                        </a:rPr>
                        <a:t>wiecej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32558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n?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Zero albo jedno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500" dirty="0"/>
                    </a:p>
                  </a:txBody>
                  <a:tcPr marL="77833" marR="77833" marT="38917" marB="3891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78737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991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19031F-A120-4083-AF91-58A351717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5D3DA8-6F66-477F-94C5-636F1F466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test () jest metodą wyrażenia </a:t>
            </a:r>
            <a:r>
              <a:rPr lang="pl-PL" dirty="0" err="1"/>
              <a:t>RegExp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Przeszukuje ciąg dla wzorca i zwraca wartość </a:t>
            </a:r>
            <a:r>
              <a:rPr lang="pl-PL" dirty="0" err="1"/>
              <a:t>true</a:t>
            </a:r>
            <a:r>
              <a:rPr lang="pl-PL" dirty="0"/>
              <a:t> lub </a:t>
            </a:r>
            <a:r>
              <a:rPr lang="pl-PL" dirty="0" err="1"/>
              <a:t>false</a:t>
            </a:r>
            <a:r>
              <a:rPr lang="pl-PL" dirty="0"/>
              <a:t>, w zależności od wyniku.</a:t>
            </a:r>
          </a:p>
        </p:txBody>
      </p:sp>
    </p:spTree>
    <p:extLst>
      <p:ext uri="{BB962C8B-B14F-4D97-AF65-F5344CB8AC3E}">
        <p14:creationId xmlns:p14="http://schemas.microsoft.com/office/powerpoint/2010/main" val="952844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8BB67-B9B8-4C7E-ABE6-941B3723C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67BF83-1EF8-4F7D-97A1-68B7A06F2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patt</a:t>
            </a:r>
            <a:r>
              <a:rPr lang="en-US" dirty="0"/>
              <a:t> = /e/;</a:t>
            </a:r>
            <a:br>
              <a:rPr lang="en-US" dirty="0"/>
            </a:br>
            <a:r>
              <a:rPr lang="en-US" dirty="0" err="1"/>
              <a:t>patt.test</a:t>
            </a:r>
            <a:r>
              <a:rPr lang="en-US" dirty="0"/>
              <a:t>(„</a:t>
            </a:r>
            <a:r>
              <a:rPr lang="pl-PL" dirty="0" err="1"/>
              <a:t>fnjdsnbfkjdsbnfksde</a:t>
            </a:r>
            <a:r>
              <a:rPr lang="en-US" dirty="0"/>
              <a:t>");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8104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3C1688-5948-481E-960E-2D99831D0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Exec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EEFD05-EDB2-48AD-8F2F-E28111A68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exec</a:t>
            </a:r>
            <a:r>
              <a:rPr lang="pl-PL" dirty="0"/>
              <a:t>() jest metodą wyrażenia </a:t>
            </a:r>
            <a:r>
              <a:rPr lang="pl-PL" dirty="0" err="1"/>
              <a:t>RegExp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Przeszukuje ciąg znaków dla określonego wzorca i zwraca znaleziony tekst jako obiekt.</a:t>
            </a:r>
          </a:p>
          <a:p>
            <a:pPr marL="0" indent="0">
              <a:buNone/>
            </a:pPr>
            <a:r>
              <a:rPr lang="pl-PL" dirty="0"/>
              <a:t>Jeśli nie zostanie znalezione dopasowanie, zwraca pusty (zerowy) obiekt.</a:t>
            </a:r>
          </a:p>
        </p:txBody>
      </p:sp>
    </p:spTree>
    <p:extLst>
      <p:ext uri="{BB962C8B-B14F-4D97-AF65-F5344CB8AC3E}">
        <p14:creationId xmlns:p14="http://schemas.microsoft.com/office/powerpoint/2010/main" val="1549880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62ECB5-2511-44E8-93E9-1DF4962F7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E8F54D-80D0-4FBF-9F5D-42BF82A22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/e/.exec(„</a:t>
            </a:r>
            <a:r>
              <a:rPr lang="pl-PL" dirty="0" err="1"/>
              <a:t>dsadsadasdsaadeedze</a:t>
            </a:r>
            <a:r>
              <a:rPr lang="en-US" dirty="0"/>
              <a:t>");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7197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C9EF55-D375-4C8D-8078-72013F721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match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26171C-4F10-4847-8313-939405D52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Zwraca wszystkie słowa które pasują do wzorca.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str</a:t>
            </a:r>
            <a:r>
              <a:rPr lang="pl-PL" dirty="0"/>
              <a:t> = "re, </a:t>
            </a:r>
            <a:r>
              <a:rPr lang="pl-PL" dirty="0" err="1"/>
              <a:t>green</a:t>
            </a:r>
            <a:r>
              <a:rPr lang="pl-PL" dirty="0"/>
              <a:t>, red, </a:t>
            </a:r>
            <a:r>
              <a:rPr lang="pl-PL" dirty="0" err="1"/>
              <a:t>green</a:t>
            </a:r>
            <a:r>
              <a:rPr lang="pl-PL" dirty="0"/>
              <a:t>, gren, gr, </a:t>
            </a:r>
            <a:r>
              <a:rPr lang="pl-PL" dirty="0" err="1"/>
              <a:t>blue</a:t>
            </a:r>
            <a:r>
              <a:rPr lang="pl-PL" dirty="0"/>
              <a:t>, </a:t>
            </a:r>
            <a:r>
              <a:rPr lang="pl-PL" dirty="0" err="1"/>
              <a:t>yellow</a:t>
            </a:r>
            <a:r>
              <a:rPr lang="pl-PL" dirty="0"/>
              <a:t>";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patt1 = /(</a:t>
            </a:r>
            <a:r>
              <a:rPr lang="pl-PL" dirty="0" err="1"/>
              <a:t>red|green</a:t>
            </a:r>
            <a:r>
              <a:rPr lang="pl-PL" dirty="0"/>
              <a:t>)/g;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result</a:t>
            </a:r>
            <a:r>
              <a:rPr lang="pl-PL" dirty="0"/>
              <a:t> = </a:t>
            </a:r>
            <a:r>
              <a:rPr lang="pl-PL" dirty="0" err="1"/>
              <a:t>str.match</a:t>
            </a:r>
            <a:r>
              <a:rPr lang="pl-PL" dirty="0"/>
              <a:t>(patt1);</a:t>
            </a:r>
          </a:p>
        </p:txBody>
      </p:sp>
    </p:spTree>
    <p:extLst>
      <p:ext uri="{BB962C8B-B14F-4D97-AF65-F5344CB8AC3E}">
        <p14:creationId xmlns:p14="http://schemas.microsoft.com/office/powerpoint/2010/main" val="116192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1FC495-CF79-4BAE-B3BF-2B28E5D7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5B54D3-274D-4A34-AB7B-0B1E6535D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Wyrażenie regularne to ciąg znaków, który tworzy wzorzec wyszukiwania.</a:t>
            </a:r>
          </a:p>
          <a:p>
            <a:pPr marL="0" indent="0">
              <a:buNone/>
            </a:pPr>
            <a:r>
              <a:rPr lang="pl-PL" dirty="0"/>
              <a:t>Podczas wyszukiwania danych w tekście możesz użyć tego wzorca wyszukiwania, aby opisać to, czego szukasz.</a:t>
            </a:r>
          </a:p>
          <a:p>
            <a:pPr marL="0" indent="0">
              <a:buNone/>
            </a:pPr>
            <a:r>
              <a:rPr lang="pl-PL" dirty="0"/>
              <a:t>Wyrażenie regularne może być pojedynczym znakiem lub bardziej skomplikowanym wzorem.</a:t>
            </a:r>
          </a:p>
          <a:p>
            <a:pPr marL="0" indent="0">
              <a:buNone/>
            </a:pPr>
            <a:r>
              <a:rPr lang="pl-PL" dirty="0"/>
              <a:t>Wyrażenia regularne mogą być używane do wykonywania wszystkich typów operacji wyszukiwania tekstu i zastępowania tekstu.</a:t>
            </a:r>
          </a:p>
        </p:txBody>
      </p:sp>
    </p:spTree>
    <p:extLst>
      <p:ext uri="{BB962C8B-B14F-4D97-AF65-F5344CB8AC3E}">
        <p14:creationId xmlns:p14="http://schemas.microsoft.com/office/powerpoint/2010/main" val="211142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2D53C1-5A34-4A3A-8301-4D97B5E71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041CB1-38C2-4503-BC86-3D2AEE340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/</a:t>
            </a:r>
            <a:r>
              <a:rPr lang="pl-PL" i="1" dirty="0" err="1"/>
              <a:t>pattern</a:t>
            </a:r>
            <a:r>
              <a:rPr lang="pl-PL" dirty="0"/>
              <a:t>/</a:t>
            </a:r>
            <a:r>
              <a:rPr lang="pl-PL" i="1" dirty="0" err="1"/>
              <a:t>modifiers</a:t>
            </a:r>
            <a:r>
              <a:rPr lang="pl-PL" dirty="0"/>
              <a:t>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patt</a:t>
            </a:r>
            <a:r>
              <a:rPr lang="pl-PL" dirty="0"/>
              <a:t> = /test/i;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/test/i jest wyrażeniem regularnym.</a:t>
            </a:r>
          </a:p>
          <a:p>
            <a:pPr marL="0" indent="0">
              <a:buNone/>
            </a:pPr>
            <a:r>
              <a:rPr lang="pl-PL" dirty="0"/>
              <a:t>test to wzorzec (do wykorzystania w wyszukiwaniu).</a:t>
            </a:r>
          </a:p>
          <a:p>
            <a:pPr marL="0" indent="0">
              <a:buNone/>
            </a:pPr>
            <a:r>
              <a:rPr lang="pl-PL" dirty="0"/>
              <a:t>i jest modyfikatorem (modyfikuje wyszukiwanie pod względem wielkości liter).</a:t>
            </a:r>
          </a:p>
        </p:txBody>
      </p:sp>
    </p:spTree>
    <p:extLst>
      <p:ext uri="{BB962C8B-B14F-4D97-AF65-F5344CB8AC3E}">
        <p14:creationId xmlns:p14="http://schemas.microsoft.com/office/powerpoint/2010/main" val="2632035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66C590-DF65-4A96-B555-86A8361BA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027E4A-F4B9-43EC-A6E2-695C84BAD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</a:t>
            </a:r>
            <a:r>
              <a:rPr lang="pl-PL" dirty="0" err="1"/>
              <a:t>JavaScriptu</a:t>
            </a:r>
            <a:r>
              <a:rPr lang="pl-PL" dirty="0"/>
              <a:t> wyrazy regularne są często używane z dwiema metodami: </a:t>
            </a:r>
            <a:r>
              <a:rPr lang="pl-PL" dirty="0" err="1"/>
              <a:t>search</a:t>
            </a:r>
            <a:r>
              <a:rPr lang="pl-PL" dirty="0"/>
              <a:t> () i </a:t>
            </a:r>
            <a:r>
              <a:rPr lang="pl-PL" dirty="0" err="1"/>
              <a:t>replace</a:t>
            </a:r>
            <a:r>
              <a:rPr lang="pl-PL" dirty="0"/>
              <a:t> ().</a:t>
            </a:r>
          </a:p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search</a:t>
            </a:r>
            <a:r>
              <a:rPr lang="pl-PL" dirty="0"/>
              <a:t> () używa wyrażenia do wyszukania dopasowania i zwraca pozycję dopasowania.</a:t>
            </a:r>
          </a:p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replace</a:t>
            </a:r>
            <a:r>
              <a:rPr lang="pl-PL" dirty="0"/>
              <a:t> () zwraca zmodyfikowany ciąg, w którym wzorzec jest zamieniany.</a:t>
            </a:r>
          </a:p>
        </p:txBody>
      </p:sp>
    </p:spTree>
    <p:extLst>
      <p:ext uri="{BB962C8B-B14F-4D97-AF65-F5344CB8AC3E}">
        <p14:creationId xmlns:p14="http://schemas.microsoft.com/office/powerpoint/2010/main" val="61593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DBD02D-87A7-410F-9A47-46309BF51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4D0F03-EF2D-418C-BCDD-134FAF257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</a:t>
            </a:r>
            <a:r>
              <a:rPr lang="en-US" dirty="0" err="1"/>
              <a:t>str</a:t>
            </a:r>
            <a:r>
              <a:rPr lang="en-US" dirty="0"/>
              <a:t> = „</a:t>
            </a:r>
            <a:r>
              <a:rPr lang="pl-PL" dirty="0"/>
              <a:t>szukaj test”;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n = </a:t>
            </a:r>
            <a:r>
              <a:rPr lang="en-US" dirty="0" err="1"/>
              <a:t>str.search</a:t>
            </a:r>
            <a:r>
              <a:rPr lang="en-US" dirty="0"/>
              <a:t>(/</a:t>
            </a:r>
            <a:r>
              <a:rPr lang="pl-PL" dirty="0"/>
              <a:t>test</a:t>
            </a:r>
            <a:r>
              <a:rPr lang="en-US" dirty="0"/>
              <a:t>/</a:t>
            </a:r>
            <a:r>
              <a:rPr lang="en-US" dirty="0" err="1"/>
              <a:t>i</a:t>
            </a:r>
            <a:r>
              <a:rPr lang="en-US" dirty="0"/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9912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036B7-5033-437F-A16D-305648344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0F1470-57CC-4C24-BB65-C5CAD3748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str</a:t>
            </a:r>
            <a:r>
              <a:rPr lang="pl-PL" dirty="0"/>
              <a:t> = „cos";</a:t>
            </a:r>
            <a:br>
              <a:rPr lang="nn-NO" dirty="0"/>
            </a:br>
            <a:r>
              <a:rPr lang="nn-NO" dirty="0"/>
              <a:t>var res = str.replace(/</a:t>
            </a:r>
            <a:r>
              <a:rPr lang="pl-PL" dirty="0"/>
              <a:t>cos</a:t>
            </a:r>
            <a:r>
              <a:rPr lang="nn-NO" dirty="0"/>
              <a:t>/i, </a:t>
            </a:r>
            <a:r>
              <a:rPr lang="pl-PL" dirty="0"/>
              <a:t>”test</a:t>
            </a:r>
            <a:r>
              <a:rPr lang="nn-NO" dirty="0"/>
              <a:t>");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7730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BF7A2B-F655-421B-A937-40980708E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Modyfikatory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B4EE735E-7190-40B4-878E-512F585814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481347"/>
              </p:ext>
            </p:extLst>
          </p:nvPr>
        </p:nvGraphicFramePr>
        <p:xfrm>
          <a:off x="838200" y="3158100"/>
          <a:ext cx="10515599" cy="1686388"/>
        </p:xfrm>
        <a:graphic>
          <a:graphicData uri="http://schemas.openxmlformats.org/drawingml/2006/table">
            <a:tbl>
              <a:tblPr/>
              <a:tblGrid>
                <a:gridCol w="2310675">
                  <a:extLst>
                    <a:ext uri="{9D8B030D-6E8A-4147-A177-3AD203B41FA5}">
                      <a16:colId xmlns:a16="http://schemas.microsoft.com/office/drawing/2014/main" val="3601624817"/>
                    </a:ext>
                  </a:extLst>
                </a:gridCol>
                <a:gridCol w="8049802">
                  <a:extLst>
                    <a:ext uri="{9D8B030D-6E8A-4147-A177-3AD203B41FA5}">
                      <a16:colId xmlns:a16="http://schemas.microsoft.com/office/drawing/2014/main" val="632914406"/>
                    </a:ext>
                  </a:extLst>
                </a:gridCol>
                <a:gridCol w="155122">
                  <a:extLst>
                    <a:ext uri="{9D8B030D-6E8A-4147-A177-3AD203B41FA5}">
                      <a16:colId xmlns:a16="http://schemas.microsoft.com/office/drawing/2014/main" val="1190095061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Modyfikator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Opis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12915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i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Brak sprawdzania wielkości liter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557124"/>
                  </a:ext>
                </a:extLst>
              </a:tr>
              <a:tr h="5967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g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Sprawdza wszystko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264132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m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Sprawdzanie wielolinijkowe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020225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71D404F1-4EAF-463E-8D6A-57593E208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634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A931A1-F07B-4D3F-BA2E-D5135DB96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Wzorzec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C2381F2-AB5F-4576-818F-622DD4714D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877099"/>
              </p:ext>
            </p:extLst>
          </p:nvPr>
        </p:nvGraphicFramePr>
        <p:xfrm>
          <a:off x="838200" y="3274850"/>
          <a:ext cx="10515599" cy="1452888"/>
        </p:xfrm>
        <a:graphic>
          <a:graphicData uri="http://schemas.openxmlformats.org/drawingml/2006/table">
            <a:tbl>
              <a:tblPr/>
              <a:tblGrid>
                <a:gridCol w="2310675">
                  <a:extLst>
                    <a:ext uri="{9D8B030D-6E8A-4147-A177-3AD203B41FA5}">
                      <a16:colId xmlns:a16="http://schemas.microsoft.com/office/drawing/2014/main" val="2776525751"/>
                    </a:ext>
                  </a:extLst>
                </a:gridCol>
                <a:gridCol w="8023858">
                  <a:extLst>
                    <a:ext uri="{9D8B030D-6E8A-4147-A177-3AD203B41FA5}">
                      <a16:colId xmlns:a16="http://schemas.microsoft.com/office/drawing/2014/main" val="2701218878"/>
                    </a:ext>
                  </a:extLst>
                </a:gridCol>
                <a:gridCol w="181066">
                  <a:extLst>
                    <a:ext uri="{9D8B030D-6E8A-4147-A177-3AD203B41FA5}">
                      <a16:colId xmlns:a16="http://schemas.microsoft.com/office/drawing/2014/main" val="1339128794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Wyrażenie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Opis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416506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[abc]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Znajdź jakąś literę z nawiasów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307560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[0-9]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Znajdź cyfrę z zakresu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389332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(x|y)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Znajdź jedną z liter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500" dirty="0"/>
                    </a:p>
                  </a:txBody>
                  <a:tcPr marL="77833" marR="77833" marT="38917" marB="3891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15976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437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26F417-7C54-4824-8530-014ECFC1F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Meta znaki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AA0AF04-EBED-475D-A1B5-5734C2D600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076038"/>
              </p:ext>
            </p:extLst>
          </p:nvPr>
        </p:nvGraphicFramePr>
        <p:xfrm>
          <a:off x="838200" y="2859739"/>
          <a:ext cx="10515599" cy="2283110"/>
        </p:xfrm>
        <a:graphic>
          <a:graphicData uri="http://schemas.openxmlformats.org/drawingml/2006/table">
            <a:tbl>
              <a:tblPr/>
              <a:tblGrid>
                <a:gridCol w="2310675">
                  <a:extLst>
                    <a:ext uri="{9D8B030D-6E8A-4147-A177-3AD203B41FA5}">
                      <a16:colId xmlns:a16="http://schemas.microsoft.com/office/drawing/2014/main" val="873593592"/>
                    </a:ext>
                  </a:extLst>
                </a:gridCol>
                <a:gridCol w="8023858">
                  <a:extLst>
                    <a:ext uri="{9D8B030D-6E8A-4147-A177-3AD203B41FA5}">
                      <a16:colId xmlns:a16="http://schemas.microsoft.com/office/drawing/2014/main" val="2242794943"/>
                    </a:ext>
                  </a:extLst>
                </a:gridCol>
                <a:gridCol w="181066">
                  <a:extLst>
                    <a:ext uri="{9D8B030D-6E8A-4147-A177-3AD203B41FA5}">
                      <a16:colId xmlns:a16="http://schemas.microsoft.com/office/drawing/2014/main" val="1954282375"/>
                    </a:ext>
                  </a:extLst>
                </a:gridCol>
              </a:tblGrid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 err="1">
                          <a:effectLst/>
                        </a:rPr>
                        <a:t>Metaznak</a:t>
                      </a:r>
                      <a:endParaRPr lang="pl-PL" sz="1500" dirty="0">
                        <a:effectLst/>
                      </a:endParaRP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Opis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978948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\d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liczba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846906"/>
                  </a:ext>
                </a:extLst>
              </a:tr>
              <a:tr h="3632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\s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Znak biały</a:t>
                      </a: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4499"/>
                  </a:ext>
                </a:extLst>
              </a:tr>
              <a:tr h="5967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\b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>
                          <a:effectLst/>
                        </a:rPr>
                        <a:t>Początek lub koniec słowa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pl-PL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265916"/>
                  </a:ext>
                </a:extLst>
              </a:tr>
              <a:tr h="596722"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>
                          <a:effectLst/>
                        </a:rPr>
                        <a:t>\uxxxx</a:t>
                      </a:r>
                    </a:p>
                  </a:txBody>
                  <a:tcPr marL="129722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500" dirty="0" err="1">
                          <a:effectLst/>
                        </a:rPr>
                        <a:t>unicode</a:t>
                      </a:r>
                      <a:endParaRPr lang="en-US" sz="1500" dirty="0">
                        <a:effectLst/>
                      </a:endParaRPr>
                    </a:p>
                  </a:txBody>
                  <a:tcPr marL="64861" marR="64861" marT="64861" marB="6486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500" dirty="0"/>
                    </a:p>
                  </a:txBody>
                  <a:tcPr marL="77833" marR="77833" marT="38917" marB="3891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72291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3820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</TotalTime>
  <Words>347</Words>
  <Application>Microsoft Office PowerPoint</Application>
  <PresentationFormat>Panoramiczny</PresentationFormat>
  <Paragraphs>79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Tw Cen MT</vt:lpstr>
      <vt:lpstr>Tw Cen MT Condensed</vt:lpstr>
      <vt:lpstr>Wingdings 3</vt:lpstr>
      <vt:lpstr>Integralny</vt:lpstr>
      <vt:lpstr>Wyrażenia regularne </vt:lpstr>
      <vt:lpstr>Wstęp</vt:lpstr>
      <vt:lpstr>Zapis</vt:lpstr>
      <vt:lpstr>Metody</vt:lpstr>
      <vt:lpstr>Przykład</vt:lpstr>
      <vt:lpstr>Przykład 2</vt:lpstr>
      <vt:lpstr>Modyfikatory</vt:lpstr>
      <vt:lpstr>Wzorzec</vt:lpstr>
      <vt:lpstr>Meta znaki</vt:lpstr>
      <vt:lpstr>Ilość</vt:lpstr>
      <vt:lpstr>test</vt:lpstr>
      <vt:lpstr>Przykład</vt:lpstr>
      <vt:lpstr>Exec()</vt:lpstr>
      <vt:lpstr>Przykład</vt:lpstr>
      <vt:lpstr>match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Wyrażenia regularne</dc:title>
  <dc:creator>Damian Radzik</dc:creator>
  <cp:lastModifiedBy>Damian Radzik</cp:lastModifiedBy>
  <cp:revision>3</cp:revision>
  <dcterms:created xsi:type="dcterms:W3CDTF">2018-11-18T15:36:38Z</dcterms:created>
  <dcterms:modified xsi:type="dcterms:W3CDTF">2018-11-18T15:58:24Z</dcterms:modified>
</cp:coreProperties>
</file>